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1" r:id="rId4"/>
    <p:sldId id="262" r:id="rId5"/>
    <p:sldId id="263" r:id="rId6"/>
    <p:sldId id="264" r:id="rId7"/>
    <p:sldId id="268" r:id="rId8"/>
    <p:sldId id="269" r:id="rId9"/>
    <p:sldId id="267" r:id="rId10"/>
    <p:sldId id="270" r:id="rId11"/>
    <p:sldId id="260" r:id="rId12"/>
    <p:sldId id="272" r:id="rId13"/>
    <p:sldId id="265" r:id="rId14"/>
    <p:sldId id="273" r:id="rId15"/>
    <p:sldId id="274" r:id="rId16"/>
    <p:sldId id="276" r:id="rId17"/>
    <p:sldId id="277" r:id="rId18"/>
    <p:sldId id="278" r:id="rId19"/>
    <p:sldId id="275"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0130" autoAdjust="0"/>
  </p:normalViewPr>
  <p:slideViewPr>
    <p:cSldViewPr>
      <p:cViewPr varScale="1">
        <p:scale>
          <a:sx n="76" d="100"/>
          <a:sy n="76" d="100"/>
        </p:scale>
        <p:origin x="1236" y="102"/>
      </p:cViewPr>
      <p:guideLst>
        <p:guide orient="horz" pos="2160"/>
        <p:guide pos="2880"/>
        <p:guide pos="56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aturvardsverket.se\User\Home\ult\Diagram%20och%20statistik\Kv&#228;vedioxid-i-gaturum-arsmedelvarde-1999-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turvardsverket.se\User\Home\ult\Diagram%20och%20statistik\Kv&#228;vedioxid-antal-dygn-over-mkn-1999-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turvardsverket.se\User\Home\ult\Diagram%20och%20statistik\Kv&#228;vedioxid-halter-luft-gaturum-timmedel-98perc-1999-2015-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turvardsverket.se\User\Home\ult\Diagram%20och%20statistik\Nyregistreringar%202017%20tom%20september.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lt\AppData\Local\Temp\fordon-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b="1" dirty="0"/>
              <a:t>Kvävedioxid i gaturum -</a:t>
            </a:r>
            <a:r>
              <a:rPr lang="sv-SE" b="1" baseline="0" dirty="0"/>
              <a:t> </a:t>
            </a:r>
            <a:r>
              <a:rPr lang="sv-SE" b="1" dirty="0"/>
              <a:t>årsmedelvärden</a:t>
            </a:r>
          </a:p>
        </c:rich>
      </c:tx>
      <c:overlay val="1"/>
    </c:title>
    <c:autoTitleDeleted val="0"/>
    <c:plotArea>
      <c:layout>
        <c:manualLayout>
          <c:layoutTarget val="inner"/>
          <c:xMode val="edge"/>
          <c:yMode val="edge"/>
          <c:x val="6.8514527287142538E-2"/>
          <c:y val="9.2687428119005252E-2"/>
          <c:w val="0.673496287768792"/>
          <c:h val="0.84793089121794818"/>
        </c:manualLayout>
      </c:layout>
      <c:lineChart>
        <c:grouping val="standard"/>
        <c:varyColors val="0"/>
        <c:ser>
          <c:idx val="0"/>
          <c:order val="0"/>
          <c:tx>
            <c:strRef>
              <c:f>Blad1!$A$2</c:f>
              <c:strCache>
                <c:ptCount val="1"/>
                <c:pt idx="0">
                  <c:v>Göteborg Gårda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Blad1!$B$2:$R$2</c:f>
              <c:numCache>
                <c:formatCode>General</c:formatCode>
                <c:ptCount val="17"/>
                <c:pt idx="0">
                  <c:v>48.2</c:v>
                </c:pt>
                <c:pt idx="1">
                  <c:v>45</c:v>
                </c:pt>
                <c:pt idx="2">
                  <c:v>38.700000000000003</c:v>
                </c:pt>
                <c:pt idx="3">
                  <c:v>37.9</c:v>
                </c:pt>
                <c:pt idx="4">
                  <c:v>46.4</c:v>
                </c:pt>
                <c:pt idx="5">
                  <c:v>46.7</c:v>
                </c:pt>
                <c:pt idx="6">
                  <c:v>46.6</c:v>
                </c:pt>
                <c:pt idx="7">
                  <c:v>48</c:v>
                </c:pt>
                <c:pt idx="8">
                  <c:v>42.3</c:v>
                </c:pt>
                <c:pt idx="9">
                  <c:v>39.6</c:v>
                </c:pt>
                <c:pt idx="10">
                  <c:v>41.4</c:v>
                </c:pt>
                <c:pt idx="11">
                  <c:v>48.9</c:v>
                </c:pt>
                <c:pt idx="12">
                  <c:v>44.6</c:v>
                </c:pt>
                <c:pt idx="13">
                  <c:v>49.1</c:v>
                </c:pt>
                <c:pt idx="14">
                  <c:v>45.1</c:v>
                </c:pt>
                <c:pt idx="15">
                  <c:v>40.700000000000003</c:v>
                </c:pt>
                <c:pt idx="16">
                  <c:v>30.6</c:v>
                </c:pt>
              </c:numCache>
            </c:numRef>
          </c:val>
          <c:smooth val="0"/>
          <c:extLst>
            <c:ext xmlns:c16="http://schemas.microsoft.com/office/drawing/2014/chart" uri="{C3380CC4-5D6E-409C-BE32-E72D297353CC}">
              <c16:uniqueId val="{00000000-8B26-4F83-9CD2-8F9505C34087}"/>
            </c:ext>
          </c:extLst>
        </c:ser>
        <c:ser>
          <c:idx val="1"/>
          <c:order val="1"/>
          <c:tx>
            <c:strRef>
              <c:f>Blad1!$A$3</c:f>
              <c:strCache>
                <c:ptCount val="1"/>
                <c:pt idx="0">
                  <c:v>Göteborg Haga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Blad1!$B$3:$R$3</c:f>
              <c:numCache>
                <c:formatCode>General</c:formatCode>
                <c:ptCount val="17"/>
                <c:pt idx="4">
                  <c:v>42.2</c:v>
                </c:pt>
                <c:pt idx="5">
                  <c:v>41.9</c:v>
                </c:pt>
                <c:pt idx="6">
                  <c:v>40.799999999999997</c:v>
                </c:pt>
                <c:pt idx="8">
                  <c:v>36.700000000000003</c:v>
                </c:pt>
                <c:pt idx="9">
                  <c:v>34.6</c:v>
                </c:pt>
                <c:pt idx="10">
                  <c:v>31.5</c:v>
                </c:pt>
                <c:pt idx="11">
                  <c:v>34.6</c:v>
                </c:pt>
                <c:pt idx="12">
                  <c:v>35.6</c:v>
                </c:pt>
                <c:pt idx="13">
                  <c:v>25.5</c:v>
                </c:pt>
                <c:pt idx="14">
                  <c:v>30.1</c:v>
                </c:pt>
              </c:numCache>
            </c:numRef>
          </c:val>
          <c:smooth val="0"/>
          <c:extLst>
            <c:ext xmlns:c16="http://schemas.microsoft.com/office/drawing/2014/chart" uri="{C3380CC4-5D6E-409C-BE32-E72D297353CC}">
              <c16:uniqueId val="{00000001-8B26-4F83-9CD2-8F9505C34087}"/>
            </c:ext>
          </c:extLst>
        </c:ser>
        <c:ser>
          <c:idx val="2"/>
          <c:order val="2"/>
          <c:tx>
            <c:strRef>
              <c:f>Blad1!$A$4</c:f>
              <c:strCache>
                <c:ptCount val="1"/>
                <c:pt idx="0">
                  <c:v>Halmstad Viktoriagatan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Blad1!$B$4:$R$4</c:f>
              <c:numCache>
                <c:formatCode>General</c:formatCode>
                <c:ptCount val="17"/>
                <c:pt idx="8">
                  <c:v>28</c:v>
                </c:pt>
                <c:pt idx="9">
                  <c:v>25.5</c:v>
                </c:pt>
                <c:pt idx="10">
                  <c:v>23.7</c:v>
                </c:pt>
                <c:pt idx="11">
                  <c:v>25.6</c:v>
                </c:pt>
                <c:pt idx="12">
                  <c:v>23.5</c:v>
                </c:pt>
                <c:pt idx="13">
                  <c:v>27.1</c:v>
                </c:pt>
                <c:pt idx="14">
                  <c:v>25.8</c:v>
                </c:pt>
                <c:pt idx="15">
                  <c:v>23.4</c:v>
                </c:pt>
                <c:pt idx="16">
                  <c:v>24.7</c:v>
                </c:pt>
              </c:numCache>
            </c:numRef>
          </c:val>
          <c:smooth val="0"/>
          <c:extLst>
            <c:ext xmlns:c16="http://schemas.microsoft.com/office/drawing/2014/chart" uri="{C3380CC4-5D6E-409C-BE32-E72D297353CC}">
              <c16:uniqueId val="{00000002-8B26-4F83-9CD2-8F9505C34087}"/>
            </c:ext>
          </c:extLst>
        </c:ser>
        <c:ser>
          <c:idx val="3"/>
          <c:order val="3"/>
          <c:tx>
            <c:strRef>
              <c:f>Blad1!$A$5</c:f>
              <c:strCache>
                <c:ptCount val="1"/>
                <c:pt idx="0">
                  <c:v>Helsingborg Drottninggatan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Blad1!$B$5:$R$5</c:f>
              <c:numCache>
                <c:formatCode>General</c:formatCode>
                <c:ptCount val="17"/>
                <c:pt idx="4">
                  <c:v>38.6</c:v>
                </c:pt>
                <c:pt idx="5">
                  <c:v>27.8</c:v>
                </c:pt>
                <c:pt idx="9">
                  <c:v>32.5</c:v>
                </c:pt>
                <c:pt idx="10">
                  <c:v>25.3</c:v>
                </c:pt>
                <c:pt idx="11">
                  <c:v>23.3</c:v>
                </c:pt>
                <c:pt idx="12">
                  <c:v>31</c:v>
                </c:pt>
                <c:pt idx="14">
                  <c:v>26.6</c:v>
                </c:pt>
                <c:pt idx="15">
                  <c:v>23.8</c:v>
                </c:pt>
                <c:pt idx="16">
                  <c:v>24.9</c:v>
                </c:pt>
              </c:numCache>
            </c:numRef>
          </c:val>
          <c:smooth val="0"/>
          <c:extLst>
            <c:ext xmlns:c16="http://schemas.microsoft.com/office/drawing/2014/chart" uri="{C3380CC4-5D6E-409C-BE32-E72D297353CC}">
              <c16:uniqueId val="{00000003-8B26-4F83-9CD2-8F9505C34087}"/>
            </c:ext>
          </c:extLst>
        </c:ser>
        <c:ser>
          <c:idx val="4"/>
          <c:order val="4"/>
          <c:tx>
            <c:strRef>
              <c:f>Blad1!$A$6</c:f>
              <c:strCache>
                <c:ptCount val="1"/>
                <c:pt idx="0">
                  <c:v>Jönköping Kungsgatan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Blad1!$B$6:$R$6</c:f>
              <c:numCache>
                <c:formatCode>General</c:formatCode>
                <c:ptCount val="17"/>
                <c:pt idx="7">
                  <c:v>22.3</c:v>
                </c:pt>
                <c:pt idx="8">
                  <c:v>20.7</c:v>
                </c:pt>
                <c:pt idx="9">
                  <c:v>20.5</c:v>
                </c:pt>
                <c:pt idx="10">
                  <c:v>24.5</c:v>
                </c:pt>
                <c:pt idx="11">
                  <c:v>29.6</c:v>
                </c:pt>
                <c:pt idx="12">
                  <c:v>22</c:v>
                </c:pt>
                <c:pt idx="13">
                  <c:v>24.9</c:v>
                </c:pt>
                <c:pt idx="14">
                  <c:v>23.7</c:v>
                </c:pt>
                <c:pt idx="15">
                  <c:v>21.4</c:v>
                </c:pt>
                <c:pt idx="16">
                  <c:v>21.1</c:v>
                </c:pt>
              </c:numCache>
            </c:numRef>
          </c:val>
          <c:smooth val="0"/>
          <c:extLst>
            <c:ext xmlns:c16="http://schemas.microsoft.com/office/drawing/2014/chart" uri="{C3380CC4-5D6E-409C-BE32-E72D297353CC}">
              <c16:uniqueId val="{00000004-8B26-4F83-9CD2-8F9505C34087}"/>
            </c:ext>
          </c:extLst>
        </c:ser>
        <c:ser>
          <c:idx val="5"/>
          <c:order val="5"/>
          <c:tx>
            <c:strRef>
              <c:f>Blad1!$A$7</c:f>
              <c:strCache>
                <c:ptCount val="1"/>
                <c:pt idx="0">
                  <c:v>Luleå Smedjegatan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Blad1!$B$7:$R$7</c:f>
              <c:numCache>
                <c:formatCode>General</c:formatCode>
                <c:ptCount val="17"/>
                <c:pt idx="9">
                  <c:v>25.8</c:v>
                </c:pt>
                <c:pt idx="10">
                  <c:v>20.8</c:v>
                </c:pt>
                <c:pt idx="11">
                  <c:v>36.5</c:v>
                </c:pt>
              </c:numCache>
            </c:numRef>
          </c:val>
          <c:smooth val="0"/>
          <c:extLst>
            <c:ext xmlns:c16="http://schemas.microsoft.com/office/drawing/2014/chart" uri="{C3380CC4-5D6E-409C-BE32-E72D297353CC}">
              <c16:uniqueId val="{00000005-8B26-4F83-9CD2-8F9505C34087}"/>
            </c:ext>
          </c:extLst>
        </c:ser>
        <c:ser>
          <c:idx val="6"/>
          <c:order val="6"/>
          <c:tx>
            <c:strRef>
              <c:f>Blad1!$A$8</c:f>
              <c:strCache>
                <c:ptCount val="1"/>
                <c:pt idx="0">
                  <c:v>Malmö Dalaplan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Blad1!$B$8:$R$8</c:f>
              <c:numCache>
                <c:formatCode>General</c:formatCode>
                <c:ptCount val="17"/>
                <c:pt idx="7">
                  <c:v>28.2</c:v>
                </c:pt>
                <c:pt idx="8">
                  <c:v>25.3</c:v>
                </c:pt>
                <c:pt idx="9">
                  <c:v>29</c:v>
                </c:pt>
                <c:pt idx="10">
                  <c:v>29.6</c:v>
                </c:pt>
                <c:pt idx="11">
                  <c:v>29.8</c:v>
                </c:pt>
                <c:pt idx="12">
                  <c:v>29.1</c:v>
                </c:pt>
                <c:pt idx="13">
                  <c:v>25</c:v>
                </c:pt>
                <c:pt idx="14">
                  <c:v>30.3</c:v>
                </c:pt>
                <c:pt idx="15">
                  <c:v>23.9</c:v>
                </c:pt>
                <c:pt idx="16">
                  <c:v>25.1</c:v>
                </c:pt>
              </c:numCache>
            </c:numRef>
          </c:val>
          <c:smooth val="0"/>
          <c:extLst>
            <c:ext xmlns:c16="http://schemas.microsoft.com/office/drawing/2014/chart" uri="{C3380CC4-5D6E-409C-BE32-E72D297353CC}">
              <c16:uniqueId val="{00000006-8B26-4F83-9CD2-8F9505C34087}"/>
            </c:ext>
          </c:extLst>
        </c:ser>
        <c:ser>
          <c:idx val="7"/>
          <c:order val="7"/>
          <c:tx>
            <c:strRef>
              <c:f>Blad1!$A$9</c:f>
              <c:strCache>
                <c:ptCount val="1"/>
                <c:pt idx="0">
                  <c:v>Skellefteå Viktoriagatan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Blad1!$B$9:$R$9</c:f>
              <c:numCache>
                <c:formatCode>General</c:formatCode>
                <c:ptCount val="17"/>
                <c:pt idx="7">
                  <c:v>27.3</c:v>
                </c:pt>
                <c:pt idx="8">
                  <c:v>23.2</c:v>
                </c:pt>
                <c:pt idx="9">
                  <c:v>27.4</c:v>
                </c:pt>
                <c:pt idx="10">
                  <c:v>23.1</c:v>
                </c:pt>
                <c:pt idx="11">
                  <c:v>23.7</c:v>
                </c:pt>
              </c:numCache>
            </c:numRef>
          </c:val>
          <c:smooth val="0"/>
          <c:extLst>
            <c:ext xmlns:c16="http://schemas.microsoft.com/office/drawing/2014/chart" uri="{C3380CC4-5D6E-409C-BE32-E72D297353CC}">
              <c16:uniqueId val="{00000007-8B26-4F83-9CD2-8F9505C34087}"/>
            </c:ext>
          </c:extLst>
        </c:ser>
        <c:ser>
          <c:idx val="8"/>
          <c:order val="8"/>
          <c:tx>
            <c:strRef>
              <c:f>Blad1!$A$10</c:f>
              <c:strCache>
                <c:ptCount val="1"/>
                <c:pt idx="0">
                  <c:v>Stockholm Lilla Essingen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Blad1!$B$10:$R$10</c:f>
              <c:numCache>
                <c:formatCode>General</c:formatCode>
                <c:ptCount val="17"/>
                <c:pt idx="7">
                  <c:v>34</c:v>
                </c:pt>
                <c:pt idx="8">
                  <c:v>34.799999999999997</c:v>
                </c:pt>
                <c:pt idx="9">
                  <c:v>32.4</c:v>
                </c:pt>
                <c:pt idx="10">
                  <c:v>33.299999999999997</c:v>
                </c:pt>
                <c:pt idx="11">
                  <c:v>44.7</c:v>
                </c:pt>
                <c:pt idx="12">
                  <c:v>37.1</c:v>
                </c:pt>
                <c:pt idx="13">
                  <c:v>32.1</c:v>
                </c:pt>
                <c:pt idx="14">
                  <c:v>35.1</c:v>
                </c:pt>
                <c:pt idx="15">
                  <c:v>31.8</c:v>
                </c:pt>
                <c:pt idx="16">
                  <c:v>34.299999999999997</c:v>
                </c:pt>
              </c:numCache>
            </c:numRef>
          </c:val>
          <c:smooth val="0"/>
          <c:extLst>
            <c:ext xmlns:c16="http://schemas.microsoft.com/office/drawing/2014/chart" uri="{C3380CC4-5D6E-409C-BE32-E72D297353CC}">
              <c16:uniqueId val="{00000008-8B26-4F83-9CD2-8F9505C34087}"/>
            </c:ext>
          </c:extLst>
        </c:ser>
        <c:ser>
          <c:idx val="9"/>
          <c:order val="9"/>
          <c:tx>
            <c:strRef>
              <c:f>Blad1!$A$11</c:f>
              <c:strCache>
                <c:ptCount val="1"/>
                <c:pt idx="0">
                  <c:v>Stockholm Hornsgatan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Blad1!$B$11:$R$11</c:f>
              <c:numCache>
                <c:formatCode>General</c:formatCode>
                <c:ptCount val="17"/>
                <c:pt idx="0">
                  <c:v>57.8</c:v>
                </c:pt>
                <c:pt idx="1">
                  <c:v>50.8</c:v>
                </c:pt>
                <c:pt idx="2">
                  <c:v>49.2</c:v>
                </c:pt>
                <c:pt idx="3">
                  <c:v>56.4</c:v>
                </c:pt>
                <c:pt idx="4">
                  <c:v>51.3</c:v>
                </c:pt>
                <c:pt idx="5">
                  <c:v>50</c:v>
                </c:pt>
                <c:pt idx="6">
                  <c:v>47.5</c:v>
                </c:pt>
                <c:pt idx="7">
                  <c:v>50.1</c:v>
                </c:pt>
                <c:pt idx="8">
                  <c:v>47.3</c:v>
                </c:pt>
                <c:pt idx="9">
                  <c:v>46.2</c:v>
                </c:pt>
                <c:pt idx="10">
                  <c:v>47</c:v>
                </c:pt>
                <c:pt idx="11">
                  <c:v>47</c:v>
                </c:pt>
                <c:pt idx="12">
                  <c:v>40.200000000000003</c:v>
                </c:pt>
                <c:pt idx="13">
                  <c:v>42.6</c:v>
                </c:pt>
                <c:pt idx="14">
                  <c:v>46.2</c:v>
                </c:pt>
                <c:pt idx="15">
                  <c:v>41.3</c:v>
                </c:pt>
                <c:pt idx="16">
                  <c:v>41.7</c:v>
                </c:pt>
              </c:numCache>
            </c:numRef>
          </c:val>
          <c:smooth val="0"/>
          <c:extLst>
            <c:ext xmlns:c16="http://schemas.microsoft.com/office/drawing/2014/chart" uri="{C3380CC4-5D6E-409C-BE32-E72D297353CC}">
              <c16:uniqueId val="{00000009-8B26-4F83-9CD2-8F9505C34087}"/>
            </c:ext>
          </c:extLst>
        </c:ser>
        <c:ser>
          <c:idx val="10"/>
          <c:order val="10"/>
          <c:tx>
            <c:strRef>
              <c:f>Blad1!$A$12</c:f>
              <c:strCache>
                <c:ptCount val="1"/>
                <c:pt idx="0">
                  <c:v>Stockholm Sveavägen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Blad1!$B$12:$R$12</c:f>
              <c:numCache>
                <c:formatCode>General</c:formatCode>
                <c:ptCount val="17"/>
                <c:pt idx="0">
                  <c:v>41.6</c:v>
                </c:pt>
                <c:pt idx="1">
                  <c:v>39.200000000000003</c:v>
                </c:pt>
                <c:pt idx="2">
                  <c:v>38.5</c:v>
                </c:pt>
                <c:pt idx="3">
                  <c:v>38.799999999999997</c:v>
                </c:pt>
                <c:pt idx="4">
                  <c:v>39.6</c:v>
                </c:pt>
                <c:pt idx="5">
                  <c:v>38.6</c:v>
                </c:pt>
                <c:pt idx="6">
                  <c:v>41.1</c:v>
                </c:pt>
                <c:pt idx="7">
                  <c:v>38.9</c:v>
                </c:pt>
                <c:pt idx="8">
                  <c:v>38.9</c:v>
                </c:pt>
                <c:pt idx="9">
                  <c:v>39.700000000000003</c:v>
                </c:pt>
                <c:pt idx="11">
                  <c:v>39</c:v>
                </c:pt>
                <c:pt idx="12">
                  <c:v>38.4</c:v>
                </c:pt>
                <c:pt idx="13">
                  <c:v>38.200000000000003</c:v>
                </c:pt>
                <c:pt idx="14">
                  <c:v>39.9</c:v>
                </c:pt>
                <c:pt idx="15">
                  <c:v>36</c:v>
                </c:pt>
                <c:pt idx="16">
                  <c:v>40.200000000000003</c:v>
                </c:pt>
              </c:numCache>
            </c:numRef>
          </c:val>
          <c:smooth val="0"/>
          <c:extLst>
            <c:ext xmlns:c16="http://schemas.microsoft.com/office/drawing/2014/chart" uri="{C3380CC4-5D6E-409C-BE32-E72D297353CC}">
              <c16:uniqueId val="{0000000A-8B26-4F83-9CD2-8F9505C34087}"/>
            </c:ext>
          </c:extLst>
        </c:ser>
        <c:ser>
          <c:idx val="11"/>
          <c:order val="11"/>
          <c:tx>
            <c:strRef>
              <c:f>Blad1!$A$13</c:f>
              <c:strCache>
                <c:ptCount val="1"/>
                <c:pt idx="0">
                  <c:v>Sundsvall Strandgatan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Blad1!$B$13:$R$13</c:f>
              <c:numCache>
                <c:formatCode>General</c:formatCode>
                <c:ptCount val="17"/>
                <c:pt idx="9">
                  <c:v>32.700000000000003</c:v>
                </c:pt>
                <c:pt idx="10">
                  <c:v>23</c:v>
                </c:pt>
                <c:pt idx="11">
                  <c:v>26.2</c:v>
                </c:pt>
                <c:pt idx="12">
                  <c:v>29.5</c:v>
                </c:pt>
                <c:pt idx="13">
                  <c:v>25.4</c:v>
                </c:pt>
                <c:pt idx="14">
                  <c:v>25.6</c:v>
                </c:pt>
                <c:pt idx="15">
                  <c:v>25.2</c:v>
                </c:pt>
              </c:numCache>
            </c:numRef>
          </c:val>
          <c:smooth val="0"/>
          <c:extLst>
            <c:ext xmlns:c16="http://schemas.microsoft.com/office/drawing/2014/chart" uri="{C3380CC4-5D6E-409C-BE32-E72D297353CC}">
              <c16:uniqueId val="{0000000B-8B26-4F83-9CD2-8F9505C34087}"/>
            </c:ext>
          </c:extLst>
        </c:ser>
        <c:ser>
          <c:idx val="12"/>
          <c:order val="12"/>
          <c:tx>
            <c:strRef>
              <c:f>Blad1!$A$14</c:f>
              <c:strCache>
                <c:ptCount val="1"/>
                <c:pt idx="0">
                  <c:v>Sundsvall Köpmansgatan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Blad1!$B$14:$R$14</c:f>
              <c:numCache>
                <c:formatCode>General</c:formatCode>
                <c:ptCount val="17"/>
                <c:pt idx="12">
                  <c:v>31.9</c:v>
                </c:pt>
                <c:pt idx="13">
                  <c:v>30.2</c:v>
                </c:pt>
                <c:pt idx="14">
                  <c:v>32.9</c:v>
                </c:pt>
                <c:pt idx="15">
                  <c:v>26.7</c:v>
                </c:pt>
              </c:numCache>
            </c:numRef>
          </c:val>
          <c:smooth val="0"/>
          <c:extLst>
            <c:ext xmlns:c16="http://schemas.microsoft.com/office/drawing/2014/chart" uri="{C3380CC4-5D6E-409C-BE32-E72D297353CC}">
              <c16:uniqueId val="{0000000C-8B26-4F83-9CD2-8F9505C34087}"/>
            </c:ext>
          </c:extLst>
        </c:ser>
        <c:ser>
          <c:idx val="13"/>
          <c:order val="13"/>
          <c:tx>
            <c:strRef>
              <c:f>Blad1!$A$15</c:f>
              <c:strCache>
                <c:ptCount val="1"/>
                <c:pt idx="0">
                  <c:v>Umeå Västra Esplanaden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Blad1!$B$15:$R$15</c:f>
              <c:numCache>
                <c:formatCode>General</c:formatCode>
                <c:ptCount val="17"/>
                <c:pt idx="7">
                  <c:v>42.1</c:v>
                </c:pt>
                <c:pt idx="8">
                  <c:v>43.8</c:v>
                </c:pt>
                <c:pt idx="9">
                  <c:v>41.6</c:v>
                </c:pt>
                <c:pt idx="10">
                  <c:v>42.1</c:v>
                </c:pt>
                <c:pt idx="11">
                  <c:v>45</c:v>
                </c:pt>
                <c:pt idx="12">
                  <c:v>40.299999999999997</c:v>
                </c:pt>
                <c:pt idx="13">
                  <c:v>32.4</c:v>
                </c:pt>
                <c:pt idx="14">
                  <c:v>34.6</c:v>
                </c:pt>
                <c:pt idx="15">
                  <c:v>39.299999999999997</c:v>
                </c:pt>
                <c:pt idx="16">
                  <c:v>31.3</c:v>
                </c:pt>
              </c:numCache>
            </c:numRef>
          </c:val>
          <c:smooth val="0"/>
          <c:extLst>
            <c:ext xmlns:c16="http://schemas.microsoft.com/office/drawing/2014/chart" uri="{C3380CC4-5D6E-409C-BE32-E72D297353CC}">
              <c16:uniqueId val="{0000000D-8B26-4F83-9CD2-8F9505C34087}"/>
            </c:ext>
          </c:extLst>
        </c:ser>
        <c:ser>
          <c:idx val="14"/>
          <c:order val="14"/>
          <c:tx>
            <c:strRef>
              <c:f>Blad1!$A$16</c:f>
              <c:strCache>
                <c:ptCount val="1"/>
                <c:pt idx="0">
                  <c:v>Uppsala Kungsgatan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Blad1!$B$16:$R$16</c:f>
              <c:numCache>
                <c:formatCode>General</c:formatCode>
                <c:ptCount val="17"/>
                <c:pt idx="10">
                  <c:v>32.6</c:v>
                </c:pt>
                <c:pt idx="11">
                  <c:v>42</c:v>
                </c:pt>
                <c:pt idx="12">
                  <c:v>34.6</c:v>
                </c:pt>
                <c:pt idx="13">
                  <c:v>29.1</c:v>
                </c:pt>
                <c:pt idx="14">
                  <c:v>27.7</c:v>
                </c:pt>
                <c:pt idx="15">
                  <c:v>26.6</c:v>
                </c:pt>
                <c:pt idx="16">
                  <c:v>24.8</c:v>
                </c:pt>
              </c:numCache>
            </c:numRef>
          </c:val>
          <c:smooth val="0"/>
          <c:extLst>
            <c:ext xmlns:c16="http://schemas.microsoft.com/office/drawing/2014/chart" uri="{C3380CC4-5D6E-409C-BE32-E72D297353CC}">
              <c16:uniqueId val="{0000000E-8B26-4F83-9CD2-8F9505C34087}"/>
            </c:ext>
          </c:extLst>
        </c:ser>
        <c:ser>
          <c:idx val="15"/>
          <c:order val="15"/>
          <c:tx>
            <c:strRef>
              <c:f>Blad1!$A$17</c:f>
              <c:strCache>
                <c:ptCount val="1"/>
                <c:pt idx="0">
                  <c:v>Växjö Storgatan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Blad1!$B$17:$R$17</c:f>
              <c:numCache>
                <c:formatCode>General</c:formatCode>
                <c:ptCount val="17"/>
                <c:pt idx="9">
                  <c:v>12.5</c:v>
                </c:pt>
                <c:pt idx="10">
                  <c:v>12.3</c:v>
                </c:pt>
                <c:pt idx="11">
                  <c:v>12.9</c:v>
                </c:pt>
                <c:pt idx="12">
                  <c:v>12.7</c:v>
                </c:pt>
                <c:pt idx="14">
                  <c:v>15.1</c:v>
                </c:pt>
                <c:pt idx="15">
                  <c:v>13.2</c:v>
                </c:pt>
                <c:pt idx="16">
                  <c:v>14.3</c:v>
                </c:pt>
              </c:numCache>
            </c:numRef>
          </c:val>
          <c:smooth val="0"/>
          <c:extLst>
            <c:ext xmlns:c16="http://schemas.microsoft.com/office/drawing/2014/chart" uri="{C3380CC4-5D6E-409C-BE32-E72D297353CC}">
              <c16:uniqueId val="{0000000F-8B26-4F83-9CD2-8F9505C34087}"/>
            </c:ext>
          </c:extLst>
        </c:ser>
        <c:ser>
          <c:idx val="16"/>
          <c:order val="16"/>
          <c:tx>
            <c:strRef>
              <c:f>Blad1!$A$18</c:f>
              <c:strCache>
                <c:ptCount val="1"/>
                <c:pt idx="0">
                  <c:v>Malmö Bergsgatan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Blad1!$B$18:$R$18</c:f>
              <c:numCache>
                <c:formatCode>General</c:formatCode>
                <c:ptCount val="17"/>
                <c:pt idx="10">
                  <c:v>34.200000000000003</c:v>
                </c:pt>
                <c:pt idx="11">
                  <c:v>33.4</c:v>
                </c:pt>
                <c:pt idx="12">
                  <c:v>34.9</c:v>
                </c:pt>
                <c:pt idx="13">
                  <c:v>29.3</c:v>
                </c:pt>
                <c:pt idx="14">
                  <c:v>33.799999999999997</c:v>
                </c:pt>
                <c:pt idx="15">
                  <c:v>27.1</c:v>
                </c:pt>
                <c:pt idx="16">
                  <c:v>29.2</c:v>
                </c:pt>
              </c:numCache>
            </c:numRef>
          </c:val>
          <c:smooth val="0"/>
          <c:extLst>
            <c:ext xmlns:c16="http://schemas.microsoft.com/office/drawing/2014/chart" uri="{C3380CC4-5D6E-409C-BE32-E72D297353CC}">
              <c16:uniqueId val="{00000010-8B26-4F83-9CD2-8F9505C34087}"/>
            </c:ext>
          </c:extLst>
        </c:ser>
        <c:ser>
          <c:idx val="17"/>
          <c:order val="17"/>
          <c:tx>
            <c:strRef>
              <c:f>Blad1!$A$19</c:f>
              <c:strCache>
                <c:ptCount val="1"/>
                <c:pt idx="0">
                  <c:v>Miljökvalitetsnorm</c:v>
                </c:pt>
              </c:strCache>
            </c:strRef>
          </c:tx>
          <c:spPr>
            <a:ln w="38100">
              <a:solidFill>
                <a:srgbClr val="FF0000"/>
              </a:solidFill>
            </a:ln>
          </c:spPr>
          <c:marker>
            <c:symbol val="none"/>
          </c:marker>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Blad1!$B$19:$R$19</c:f>
              <c:numCache>
                <c:formatCode>General</c:formatCode>
                <c:ptCount val="17"/>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numCache>
            </c:numRef>
          </c:val>
          <c:smooth val="0"/>
          <c:extLst>
            <c:ext xmlns:c16="http://schemas.microsoft.com/office/drawing/2014/chart" uri="{C3380CC4-5D6E-409C-BE32-E72D297353CC}">
              <c16:uniqueId val="{00000011-8B26-4F83-9CD2-8F9505C34087}"/>
            </c:ext>
          </c:extLst>
        </c:ser>
        <c:ser>
          <c:idx val="18"/>
          <c:order val="18"/>
          <c:tx>
            <c:strRef>
              <c:f>Blad1!$A$20</c:f>
              <c:strCache>
                <c:ptCount val="1"/>
                <c:pt idx="0">
                  <c:v>Miljömål</c:v>
                </c:pt>
              </c:strCache>
            </c:strRef>
          </c:tx>
          <c:spPr>
            <a:ln w="38100">
              <a:solidFill>
                <a:srgbClr val="00B050"/>
              </a:solidFill>
            </a:ln>
          </c:spPr>
          <c:marker>
            <c:symbol val="none"/>
          </c:marker>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Blad1!$B$20:$R$20</c:f>
              <c:numCache>
                <c:formatCode>General</c:formatCode>
                <c:ptCount val="17"/>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numCache>
            </c:numRef>
          </c:val>
          <c:smooth val="0"/>
          <c:extLst>
            <c:ext xmlns:c16="http://schemas.microsoft.com/office/drawing/2014/chart" uri="{C3380CC4-5D6E-409C-BE32-E72D297353CC}">
              <c16:uniqueId val="{00000012-8B26-4F83-9CD2-8F9505C34087}"/>
            </c:ext>
          </c:extLst>
        </c:ser>
        <c:dLbls>
          <c:showLegendKey val="0"/>
          <c:showVal val="0"/>
          <c:showCatName val="0"/>
          <c:showSerName val="0"/>
          <c:showPercent val="0"/>
          <c:showBubbleSize val="0"/>
        </c:dLbls>
        <c:marker val="1"/>
        <c:smooth val="0"/>
        <c:axId val="78827904"/>
        <c:axId val="78829440"/>
      </c:lineChart>
      <c:catAx>
        <c:axId val="78827904"/>
        <c:scaling>
          <c:orientation val="minMax"/>
        </c:scaling>
        <c:delete val="0"/>
        <c:axPos val="b"/>
        <c:numFmt formatCode="General" sourceLinked="1"/>
        <c:majorTickMark val="out"/>
        <c:minorTickMark val="none"/>
        <c:tickLblPos val="nextTo"/>
        <c:crossAx val="78829440"/>
        <c:crosses val="autoZero"/>
        <c:auto val="1"/>
        <c:lblAlgn val="ctr"/>
        <c:lblOffset val="100"/>
        <c:noMultiLvlLbl val="0"/>
      </c:catAx>
      <c:valAx>
        <c:axId val="78829440"/>
        <c:scaling>
          <c:orientation val="minMax"/>
        </c:scaling>
        <c:delete val="0"/>
        <c:axPos val="l"/>
        <c:majorGridlines/>
        <c:title>
          <c:overlay val="0"/>
          <c:txPr>
            <a:bodyPr rot="-5400000" vert="horz"/>
            <a:lstStyle/>
            <a:p>
              <a:pPr>
                <a:defRPr/>
              </a:pPr>
              <a:endParaRPr lang="sv-SE"/>
            </a:p>
          </c:txPr>
        </c:title>
        <c:numFmt formatCode="General" sourceLinked="1"/>
        <c:majorTickMark val="out"/>
        <c:minorTickMark val="none"/>
        <c:tickLblPos val="nextTo"/>
        <c:crossAx val="78827904"/>
        <c:crosses val="autoZero"/>
        <c:crossBetween val="between"/>
      </c:valAx>
    </c:plotArea>
    <c:legend>
      <c:legendPos val="r"/>
      <c:layout>
        <c:manualLayout>
          <c:xMode val="edge"/>
          <c:yMode val="edge"/>
          <c:x val="0.74630895875730341"/>
          <c:y val="6.4572246208898343E-2"/>
          <c:w val="0.24404010130193965"/>
          <c:h val="0.8992091503953801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sv-SE" b="1"/>
              <a:t>Kvävedioxid i gaturum</a:t>
            </a:r>
            <a:br>
              <a:rPr lang="sv-SE" b="1"/>
            </a:br>
            <a:r>
              <a:rPr lang="sv-SE" b="1"/>
              <a:t>(antal dygn över miljökvalitetsnormen)</a:t>
            </a:r>
          </a:p>
        </c:rich>
      </c:tx>
      <c:overlay val="1"/>
    </c:title>
    <c:autoTitleDeleted val="0"/>
    <c:plotArea>
      <c:layout>
        <c:manualLayout>
          <c:layoutTarget val="inner"/>
          <c:xMode val="edge"/>
          <c:yMode val="edge"/>
          <c:x val="7.6470133540999685E-2"/>
          <c:y val="0.16397519458701496"/>
          <c:w val="0.6636019728303193"/>
          <c:h val="0.77388118692365881"/>
        </c:manualLayout>
      </c:layout>
      <c:lineChart>
        <c:grouping val="standard"/>
        <c:varyColors val="0"/>
        <c:ser>
          <c:idx val="0"/>
          <c:order val="0"/>
          <c:tx>
            <c:strRef>
              <c:f>Blad1!$A$2</c:f>
              <c:strCache>
                <c:ptCount val="1"/>
                <c:pt idx="0">
                  <c:v>Göteborg Gårda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Blad1!$B$2:$R$2</c:f>
              <c:numCache>
                <c:formatCode>General</c:formatCode>
                <c:ptCount val="17"/>
                <c:pt idx="0">
                  <c:v>64</c:v>
                </c:pt>
                <c:pt idx="2">
                  <c:v>35</c:v>
                </c:pt>
                <c:pt idx="4">
                  <c:v>70</c:v>
                </c:pt>
                <c:pt idx="5">
                  <c:v>74</c:v>
                </c:pt>
                <c:pt idx="6">
                  <c:v>72</c:v>
                </c:pt>
                <c:pt idx="7">
                  <c:v>80</c:v>
                </c:pt>
                <c:pt idx="8">
                  <c:v>52</c:v>
                </c:pt>
                <c:pt idx="9">
                  <c:v>53</c:v>
                </c:pt>
                <c:pt idx="10">
                  <c:v>46</c:v>
                </c:pt>
                <c:pt idx="11">
                  <c:v>94</c:v>
                </c:pt>
                <c:pt idx="12">
                  <c:v>64</c:v>
                </c:pt>
                <c:pt idx="13">
                  <c:v>95</c:v>
                </c:pt>
                <c:pt idx="14">
                  <c:v>80</c:v>
                </c:pt>
                <c:pt idx="15">
                  <c:v>47</c:v>
                </c:pt>
                <c:pt idx="16">
                  <c:v>15</c:v>
                </c:pt>
              </c:numCache>
            </c:numRef>
          </c:val>
          <c:smooth val="0"/>
          <c:extLst>
            <c:ext xmlns:c16="http://schemas.microsoft.com/office/drawing/2014/chart" uri="{C3380CC4-5D6E-409C-BE32-E72D297353CC}">
              <c16:uniqueId val="{00000000-6545-4910-9397-3A0B4529CBCF}"/>
            </c:ext>
          </c:extLst>
        </c:ser>
        <c:ser>
          <c:idx val="1"/>
          <c:order val="1"/>
          <c:tx>
            <c:strRef>
              <c:f>Blad1!$A$3</c:f>
              <c:strCache>
                <c:ptCount val="1"/>
                <c:pt idx="0">
                  <c:v>Göteborg Haga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Blad1!$B$3:$R$3</c:f>
              <c:numCache>
                <c:formatCode>General</c:formatCode>
                <c:ptCount val="17"/>
                <c:pt idx="4">
                  <c:v>44</c:v>
                </c:pt>
                <c:pt idx="5">
                  <c:v>39</c:v>
                </c:pt>
                <c:pt idx="6">
                  <c:v>43</c:v>
                </c:pt>
                <c:pt idx="8">
                  <c:v>26</c:v>
                </c:pt>
                <c:pt idx="9">
                  <c:v>25</c:v>
                </c:pt>
                <c:pt idx="10">
                  <c:v>13</c:v>
                </c:pt>
                <c:pt idx="11">
                  <c:v>26</c:v>
                </c:pt>
                <c:pt idx="12">
                  <c:v>23</c:v>
                </c:pt>
                <c:pt idx="13">
                  <c:v>8</c:v>
                </c:pt>
                <c:pt idx="14">
                  <c:v>15</c:v>
                </c:pt>
                <c:pt idx="16">
                  <c:v>21</c:v>
                </c:pt>
              </c:numCache>
            </c:numRef>
          </c:val>
          <c:smooth val="0"/>
          <c:extLst>
            <c:ext xmlns:c16="http://schemas.microsoft.com/office/drawing/2014/chart" uri="{C3380CC4-5D6E-409C-BE32-E72D297353CC}">
              <c16:uniqueId val="{00000001-6545-4910-9397-3A0B4529CBCF}"/>
            </c:ext>
          </c:extLst>
        </c:ser>
        <c:ser>
          <c:idx val="2"/>
          <c:order val="2"/>
          <c:tx>
            <c:strRef>
              <c:f>Blad1!$A$4</c:f>
              <c:strCache>
                <c:ptCount val="1"/>
                <c:pt idx="0">
                  <c:v>Halmstad Viktoriagatan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Blad1!$B$4:$R$4</c:f>
              <c:numCache>
                <c:formatCode>General</c:formatCode>
                <c:ptCount val="17"/>
                <c:pt idx="9">
                  <c:v>1</c:v>
                </c:pt>
                <c:pt idx="10">
                  <c:v>1</c:v>
                </c:pt>
                <c:pt idx="11">
                  <c:v>1</c:v>
                </c:pt>
                <c:pt idx="12">
                  <c:v>2</c:v>
                </c:pt>
                <c:pt idx="13">
                  <c:v>3</c:v>
                </c:pt>
                <c:pt idx="14">
                  <c:v>1</c:v>
                </c:pt>
                <c:pt idx="15">
                  <c:v>1</c:v>
                </c:pt>
                <c:pt idx="16">
                  <c:v>2</c:v>
                </c:pt>
              </c:numCache>
            </c:numRef>
          </c:val>
          <c:smooth val="0"/>
          <c:extLst>
            <c:ext xmlns:c16="http://schemas.microsoft.com/office/drawing/2014/chart" uri="{C3380CC4-5D6E-409C-BE32-E72D297353CC}">
              <c16:uniqueId val="{00000002-6545-4910-9397-3A0B4529CBCF}"/>
            </c:ext>
          </c:extLst>
        </c:ser>
        <c:ser>
          <c:idx val="3"/>
          <c:order val="3"/>
          <c:tx>
            <c:strRef>
              <c:f>Blad1!$A$5</c:f>
              <c:strCache>
                <c:ptCount val="1"/>
                <c:pt idx="0">
                  <c:v>Helsingborg Drottninggatan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Blad1!$B$5:$R$5</c:f>
              <c:numCache>
                <c:formatCode>General</c:formatCode>
                <c:ptCount val="17"/>
                <c:pt idx="9">
                  <c:v>13</c:v>
                </c:pt>
                <c:pt idx="10">
                  <c:v>6</c:v>
                </c:pt>
                <c:pt idx="11">
                  <c:v>1</c:v>
                </c:pt>
                <c:pt idx="12">
                  <c:v>7</c:v>
                </c:pt>
                <c:pt idx="13">
                  <c:v>11</c:v>
                </c:pt>
                <c:pt idx="14">
                  <c:v>4</c:v>
                </c:pt>
                <c:pt idx="15">
                  <c:v>0</c:v>
                </c:pt>
                <c:pt idx="16">
                  <c:v>2</c:v>
                </c:pt>
              </c:numCache>
            </c:numRef>
          </c:val>
          <c:smooth val="0"/>
          <c:extLst>
            <c:ext xmlns:c16="http://schemas.microsoft.com/office/drawing/2014/chart" uri="{C3380CC4-5D6E-409C-BE32-E72D297353CC}">
              <c16:uniqueId val="{00000003-6545-4910-9397-3A0B4529CBCF}"/>
            </c:ext>
          </c:extLst>
        </c:ser>
        <c:ser>
          <c:idx val="4"/>
          <c:order val="4"/>
          <c:tx>
            <c:strRef>
              <c:f>Blad1!$A$6</c:f>
              <c:strCache>
                <c:ptCount val="1"/>
                <c:pt idx="0">
                  <c:v>Jönköping Kungsgatan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Blad1!$B$6:$R$6</c:f>
              <c:numCache>
                <c:formatCode>General</c:formatCode>
                <c:ptCount val="17"/>
                <c:pt idx="7">
                  <c:v>2</c:v>
                </c:pt>
                <c:pt idx="8">
                  <c:v>3</c:v>
                </c:pt>
                <c:pt idx="9">
                  <c:v>0</c:v>
                </c:pt>
                <c:pt idx="10">
                  <c:v>3</c:v>
                </c:pt>
                <c:pt idx="11">
                  <c:v>11</c:v>
                </c:pt>
                <c:pt idx="12">
                  <c:v>3</c:v>
                </c:pt>
                <c:pt idx="13">
                  <c:v>4</c:v>
                </c:pt>
                <c:pt idx="14">
                  <c:v>4</c:v>
                </c:pt>
                <c:pt idx="15">
                  <c:v>0</c:v>
                </c:pt>
                <c:pt idx="16">
                  <c:v>1</c:v>
                </c:pt>
              </c:numCache>
            </c:numRef>
          </c:val>
          <c:smooth val="0"/>
          <c:extLst>
            <c:ext xmlns:c16="http://schemas.microsoft.com/office/drawing/2014/chart" uri="{C3380CC4-5D6E-409C-BE32-E72D297353CC}">
              <c16:uniqueId val="{00000004-6545-4910-9397-3A0B4529CBCF}"/>
            </c:ext>
          </c:extLst>
        </c:ser>
        <c:ser>
          <c:idx val="5"/>
          <c:order val="5"/>
          <c:tx>
            <c:strRef>
              <c:f>Blad1!$A$7</c:f>
              <c:strCache>
                <c:ptCount val="1"/>
                <c:pt idx="0">
                  <c:v>Luleå Smedjegatan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Blad1!$B$7:$R$7</c:f>
              <c:numCache>
                <c:formatCode>General</c:formatCode>
                <c:ptCount val="17"/>
                <c:pt idx="9">
                  <c:v>5</c:v>
                </c:pt>
                <c:pt idx="10">
                  <c:v>6</c:v>
                </c:pt>
                <c:pt idx="11">
                  <c:v>43</c:v>
                </c:pt>
              </c:numCache>
            </c:numRef>
          </c:val>
          <c:smooth val="0"/>
          <c:extLst>
            <c:ext xmlns:c16="http://schemas.microsoft.com/office/drawing/2014/chart" uri="{C3380CC4-5D6E-409C-BE32-E72D297353CC}">
              <c16:uniqueId val="{00000005-6545-4910-9397-3A0B4529CBCF}"/>
            </c:ext>
          </c:extLst>
        </c:ser>
        <c:ser>
          <c:idx val="6"/>
          <c:order val="6"/>
          <c:tx>
            <c:strRef>
              <c:f>Blad1!$A$8</c:f>
              <c:strCache>
                <c:ptCount val="1"/>
                <c:pt idx="0">
                  <c:v>Luleå Sandviksgatan </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Blad1!$B$8:$R$8</c:f>
              <c:numCache>
                <c:formatCode>General</c:formatCode>
                <c:ptCount val="17"/>
                <c:pt idx="12">
                  <c:v>7</c:v>
                </c:pt>
                <c:pt idx="15">
                  <c:v>6</c:v>
                </c:pt>
                <c:pt idx="16">
                  <c:v>0</c:v>
                </c:pt>
              </c:numCache>
            </c:numRef>
          </c:val>
          <c:smooth val="0"/>
          <c:extLst>
            <c:ext xmlns:c16="http://schemas.microsoft.com/office/drawing/2014/chart" uri="{C3380CC4-5D6E-409C-BE32-E72D297353CC}">
              <c16:uniqueId val="{00000006-6545-4910-9397-3A0B4529CBCF}"/>
            </c:ext>
          </c:extLst>
        </c:ser>
        <c:ser>
          <c:idx val="7"/>
          <c:order val="7"/>
          <c:tx>
            <c:strRef>
              <c:f>Blad1!$A$9</c:f>
              <c:strCache>
                <c:ptCount val="1"/>
                <c:pt idx="0">
                  <c:v>Malmö Dalaplan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Blad1!$B$9:$R$9</c:f>
              <c:numCache>
                <c:formatCode>General</c:formatCode>
                <c:ptCount val="17"/>
                <c:pt idx="7">
                  <c:v>1</c:v>
                </c:pt>
                <c:pt idx="8">
                  <c:v>2</c:v>
                </c:pt>
                <c:pt idx="9">
                  <c:v>3</c:v>
                </c:pt>
                <c:pt idx="10">
                  <c:v>3</c:v>
                </c:pt>
                <c:pt idx="11">
                  <c:v>2</c:v>
                </c:pt>
                <c:pt idx="12">
                  <c:v>6</c:v>
                </c:pt>
                <c:pt idx="13">
                  <c:v>1</c:v>
                </c:pt>
                <c:pt idx="14">
                  <c:v>20</c:v>
                </c:pt>
                <c:pt idx="15">
                  <c:v>1</c:v>
                </c:pt>
                <c:pt idx="16">
                  <c:v>1</c:v>
                </c:pt>
              </c:numCache>
            </c:numRef>
          </c:val>
          <c:smooth val="0"/>
          <c:extLst>
            <c:ext xmlns:c16="http://schemas.microsoft.com/office/drawing/2014/chart" uri="{C3380CC4-5D6E-409C-BE32-E72D297353CC}">
              <c16:uniqueId val="{00000007-6545-4910-9397-3A0B4529CBCF}"/>
            </c:ext>
          </c:extLst>
        </c:ser>
        <c:ser>
          <c:idx val="8"/>
          <c:order val="8"/>
          <c:tx>
            <c:strRef>
              <c:f>Blad1!$A$10</c:f>
              <c:strCache>
                <c:ptCount val="1"/>
                <c:pt idx="0">
                  <c:v>Malmö Bergsgatan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Blad1!$B$10:$R$10</c:f>
              <c:numCache>
                <c:formatCode>General</c:formatCode>
                <c:ptCount val="17"/>
                <c:pt idx="12">
                  <c:v>17</c:v>
                </c:pt>
                <c:pt idx="13">
                  <c:v>17</c:v>
                </c:pt>
                <c:pt idx="14">
                  <c:v>18</c:v>
                </c:pt>
                <c:pt idx="15">
                  <c:v>3</c:v>
                </c:pt>
                <c:pt idx="16">
                  <c:v>5</c:v>
                </c:pt>
              </c:numCache>
            </c:numRef>
          </c:val>
          <c:smooth val="0"/>
          <c:extLst>
            <c:ext xmlns:c16="http://schemas.microsoft.com/office/drawing/2014/chart" uri="{C3380CC4-5D6E-409C-BE32-E72D297353CC}">
              <c16:uniqueId val="{00000008-6545-4910-9397-3A0B4529CBCF}"/>
            </c:ext>
          </c:extLst>
        </c:ser>
        <c:ser>
          <c:idx val="9"/>
          <c:order val="9"/>
          <c:tx>
            <c:strRef>
              <c:f>Blad1!$A$11</c:f>
              <c:strCache>
                <c:ptCount val="1"/>
                <c:pt idx="0">
                  <c:v>Skellefteå Viktoriaesplanden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Blad1!$B$11:$R$11</c:f>
              <c:numCache>
                <c:formatCode>General</c:formatCode>
                <c:ptCount val="17"/>
                <c:pt idx="7">
                  <c:v>9</c:v>
                </c:pt>
                <c:pt idx="8">
                  <c:v>3</c:v>
                </c:pt>
                <c:pt idx="9">
                  <c:v>4</c:v>
                </c:pt>
                <c:pt idx="10">
                  <c:v>8</c:v>
                </c:pt>
                <c:pt idx="11">
                  <c:v>7</c:v>
                </c:pt>
                <c:pt idx="14">
                  <c:v>6</c:v>
                </c:pt>
                <c:pt idx="15">
                  <c:v>8</c:v>
                </c:pt>
              </c:numCache>
            </c:numRef>
          </c:val>
          <c:smooth val="0"/>
          <c:extLst>
            <c:ext xmlns:c16="http://schemas.microsoft.com/office/drawing/2014/chart" uri="{C3380CC4-5D6E-409C-BE32-E72D297353CC}">
              <c16:uniqueId val="{00000009-6545-4910-9397-3A0B4529CBCF}"/>
            </c:ext>
          </c:extLst>
        </c:ser>
        <c:ser>
          <c:idx val="10"/>
          <c:order val="10"/>
          <c:tx>
            <c:strRef>
              <c:f>Blad1!$A$12</c:f>
              <c:strCache>
                <c:ptCount val="1"/>
                <c:pt idx="0">
                  <c:v>Stockholm Lilla Essingen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Blad1!$B$12:$R$12</c:f>
              <c:numCache>
                <c:formatCode>General</c:formatCode>
                <c:ptCount val="17"/>
                <c:pt idx="7">
                  <c:v>11</c:v>
                </c:pt>
                <c:pt idx="8">
                  <c:v>13</c:v>
                </c:pt>
                <c:pt idx="9">
                  <c:v>3</c:v>
                </c:pt>
                <c:pt idx="10">
                  <c:v>9</c:v>
                </c:pt>
                <c:pt idx="11">
                  <c:v>59</c:v>
                </c:pt>
                <c:pt idx="12">
                  <c:v>23</c:v>
                </c:pt>
                <c:pt idx="13">
                  <c:v>10</c:v>
                </c:pt>
                <c:pt idx="14">
                  <c:v>23</c:v>
                </c:pt>
                <c:pt idx="15">
                  <c:v>5</c:v>
                </c:pt>
                <c:pt idx="16">
                  <c:v>15</c:v>
                </c:pt>
              </c:numCache>
            </c:numRef>
          </c:val>
          <c:smooth val="0"/>
          <c:extLst>
            <c:ext xmlns:c16="http://schemas.microsoft.com/office/drawing/2014/chart" uri="{C3380CC4-5D6E-409C-BE32-E72D297353CC}">
              <c16:uniqueId val="{0000000A-6545-4910-9397-3A0B4529CBCF}"/>
            </c:ext>
          </c:extLst>
        </c:ser>
        <c:ser>
          <c:idx val="11"/>
          <c:order val="11"/>
          <c:tx>
            <c:strRef>
              <c:f>Blad1!$A$13</c:f>
              <c:strCache>
                <c:ptCount val="1"/>
                <c:pt idx="0">
                  <c:v>Stockholm Hornsgatan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Blad1!$B$13:$R$13</c:f>
              <c:numCache>
                <c:formatCode>General</c:formatCode>
                <c:ptCount val="17"/>
                <c:pt idx="0">
                  <c:v>153</c:v>
                </c:pt>
                <c:pt idx="1">
                  <c:v>98</c:v>
                </c:pt>
                <c:pt idx="2">
                  <c:v>78</c:v>
                </c:pt>
                <c:pt idx="3">
                  <c:v>135</c:v>
                </c:pt>
                <c:pt idx="4">
                  <c:v>92</c:v>
                </c:pt>
                <c:pt idx="5">
                  <c:v>82</c:v>
                </c:pt>
                <c:pt idx="6">
                  <c:v>68</c:v>
                </c:pt>
                <c:pt idx="7">
                  <c:v>92</c:v>
                </c:pt>
                <c:pt idx="8">
                  <c:v>72</c:v>
                </c:pt>
                <c:pt idx="9">
                  <c:v>58</c:v>
                </c:pt>
                <c:pt idx="10">
                  <c:v>75</c:v>
                </c:pt>
                <c:pt idx="11">
                  <c:v>67</c:v>
                </c:pt>
                <c:pt idx="12">
                  <c:v>32</c:v>
                </c:pt>
                <c:pt idx="13">
                  <c:v>47</c:v>
                </c:pt>
                <c:pt idx="14">
                  <c:v>74</c:v>
                </c:pt>
                <c:pt idx="15">
                  <c:v>51</c:v>
                </c:pt>
                <c:pt idx="16">
                  <c:v>45</c:v>
                </c:pt>
              </c:numCache>
            </c:numRef>
          </c:val>
          <c:smooth val="0"/>
          <c:extLst>
            <c:ext xmlns:c16="http://schemas.microsoft.com/office/drawing/2014/chart" uri="{C3380CC4-5D6E-409C-BE32-E72D297353CC}">
              <c16:uniqueId val="{0000000B-6545-4910-9397-3A0B4529CBCF}"/>
            </c:ext>
          </c:extLst>
        </c:ser>
        <c:ser>
          <c:idx val="12"/>
          <c:order val="12"/>
          <c:tx>
            <c:strRef>
              <c:f>Blad1!$A$14</c:f>
              <c:strCache>
                <c:ptCount val="1"/>
                <c:pt idx="0">
                  <c:v>Stockholm Sveavägen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Blad1!$B$14:$R$14</c:f>
              <c:numCache>
                <c:formatCode>General</c:formatCode>
                <c:ptCount val="17"/>
                <c:pt idx="0">
                  <c:v>41</c:v>
                </c:pt>
                <c:pt idx="1">
                  <c:v>20</c:v>
                </c:pt>
                <c:pt idx="2">
                  <c:v>9</c:v>
                </c:pt>
                <c:pt idx="3">
                  <c:v>31</c:v>
                </c:pt>
                <c:pt idx="4">
                  <c:v>25</c:v>
                </c:pt>
                <c:pt idx="5">
                  <c:v>25</c:v>
                </c:pt>
                <c:pt idx="6">
                  <c:v>51</c:v>
                </c:pt>
                <c:pt idx="7">
                  <c:v>23</c:v>
                </c:pt>
                <c:pt idx="8">
                  <c:v>32</c:v>
                </c:pt>
                <c:pt idx="9">
                  <c:v>40</c:v>
                </c:pt>
                <c:pt idx="11">
                  <c:v>46</c:v>
                </c:pt>
                <c:pt idx="12">
                  <c:v>26</c:v>
                </c:pt>
                <c:pt idx="13">
                  <c:v>32</c:v>
                </c:pt>
                <c:pt idx="14">
                  <c:v>46</c:v>
                </c:pt>
                <c:pt idx="15">
                  <c:v>31</c:v>
                </c:pt>
                <c:pt idx="16">
                  <c:v>32</c:v>
                </c:pt>
              </c:numCache>
            </c:numRef>
          </c:val>
          <c:smooth val="0"/>
          <c:extLst>
            <c:ext xmlns:c16="http://schemas.microsoft.com/office/drawing/2014/chart" uri="{C3380CC4-5D6E-409C-BE32-E72D297353CC}">
              <c16:uniqueId val="{0000000C-6545-4910-9397-3A0B4529CBCF}"/>
            </c:ext>
          </c:extLst>
        </c:ser>
        <c:ser>
          <c:idx val="13"/>
          <c:order val="13"/>
          <c:tx>
            <c:strRef>
              <c:f>Blad1!$A$15</c:f>
              <c:strCache>
                <c:ptCount val="1"/>
                <c:pt idx="0">
                  <c:v>Sundsvall Strandgatan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Blad1!$B$15:$R$15</c:f>
              <c:numCache>
                <c:formatCode>General</c:formatCode>
                <c:ptCount val="17"/>
                <c:pt idx="9">
                  <c:v>2</c:v>
                </c:pt>
                <c:pt idx="10">
                  <c:v>2</c:v>
                </c:pt>
                <c:pt idx="11">
                  <c:v>2</c:v>
                </c:pt>
                <c:pt idx="12">
                  <c:v>8</c:v>
                </c:pt>
                <c:pt idx="13">
                  <c:v>2</c:v>
                </c:pt>
                <c:pt idx="14">
                  <c:v>1</c:v>
                </c:pt>
                <c:pt idx="15">
                  <c:v>2</c:v>
                </c:pt>
              </c:numCache>
            </c:numRef>
          </c:val>
          <c:smooth val="0"/>
          <c:extLst>
            <c:ext xmlns:c16="http://schemas.microsoft.com/office/drawing/2014/chart" uri="{C3380CC4-5D6E-409C-BE32-E72D297353CC}">
              <c16:uniqueId val="{0000000D-6545-4910-9397-3A0B4529CBCF}"/>
            </c:ext>
          </c:extLst>
        </c:ser>
        <c:ser>
          <c:idx val="14"/>
          <c:order val="14"/>
          <c:tx>
            <c:strRef>
              <c:f>Blad1!$A$16</c:f>
              <c:strCache>
                <c:ptCount val="1"/>
                <c:pt idx="0">
                  <c:v>Sundsvall Köpmansgatan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Blad1!$B$16:$R$16</c:f>
              <c:numCache>
                <c:formatCode>General</c:formatCode>
                <c:ptCount val="17"/>
                <c:pt idx="12">
                  <c:v>11</c:v>
                </c:pt>
                <c:pt idx="13">
                  <c:v>13</c:v>
                </c:pt>
                <c:pt idx="14">
                  <c:v>25</c:v>
                </c:pt>
                <c:pt idx="15">
                  <c:v>1</c:v>
                </c:pt>
              </c:numCache>
            </c:numRef>
          </c:val>
          <c:smooth val="0"/>
          <c:extLst>
            <c:ext xmlns:c16="http://schemas.microsoft.com/office/drawing/2014/chart" uri="{C3380CC4-5D6E-409C-BE32-E72D297353CC}">
              <c16:uniqueId val="{0000000E-6545-4910-9397-3A0B4529CBCF}"/>
            </c:ext>
          </c:extLst>
        </c:ser>
        <c:ser>
          <c:idx val="15"/>
          <c:order val="15"/>
          <c:tx>
            <c:strRef>
              <c:f>Blad1!$A$17</c:f>
              <c:strCache>
                <c:ptCount val="1"/>
                <c:pt idx="0">
                  <c:v>Umeå Västra Esplanaden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Blad1!$B$17:$R$17</c:f>
              <c:numCache>
                <c:formatCode>General</c:formatCode>
                <c:ptCount val="17"/>
                <c:pt idx="7">
                  <c:v>54</c:v>
                </c:pt>
                <c:pt idx="8">
                  <c:v>61</c:v>
                </c:pt>
                <c:pt idx="9">
                  <c:v>42</c:v>
                </c:pt>
                <c:pt idx="10">
                  <c:v>60</c:v>
                </c:pt>
                <c:pt idx="11">
                  <c:v>67</c:v>
                </c:pt>
                <c:pt idx="12">
                  <c:v>64</c:v>
                </c:pt>
                <c:pt idx="13">
                  <c:v>26</c:v>
                </c:pt>
                <c:pt idx="14">
                  <c:v>38</c:v>
                </c:pt>
                <c:pt idx="15">
                  <c:v>57</c:v>
                </c:pt>
                <c:pt idx="16">
                  <c:v>24</c:v>
                </c:pt>
              </c:numCache>
            </c:numRef>
          </c:val>
          <c:smooth val="0"/>
          <c:extLst>
            <c:ext xmlns:c16="http://schemas.microsoft.com/office/drawing/2014/chart" uri="{C3380CC4-5D6E-409C-BE32-E72D297353CC}">
              <c16:uniqueId val="{0000000F-6545-4910-9397-3A0B4529CBCF}"/>
            </c:ext>
          </c:extLst>
        </c:ser>
        <c:ser>
          <c:idx val="16"/>
          <c:order val="16"/>
          <c:tx>
            <c:strRef>
              <c:f>Blad1!$A$18</c:f>
              <c:strCache>
                <c:ptCount val="1"/>
                <c:pt idx="0">
                  <c:v>Uppsala Kungsgatan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Blad1!$B$18:$R$18</c:f>
              <c:numCache>
                <c:formatCode>General</c:formatCode>
                <c:ptCount val="17"/>
                <c:pt idx="10">
                  <c:v>9</c:v>
                </c:pt>
                <c:pt idx="11">
                  <c:v>40</c:v>
                </c:pt>
                <c:pt idx="12">
                  <c:v>27</c:v>
                </c:pt>
                <c:pt idx="13">
                  <c:v>5</c:v>
                </c:pt>
                <c:pt idx="14">
                  <c:v>11</c:v>
                </c:pt>
                <c:pt idx="15">
                  <c:v>1</c:v>
                </c:pt>
                <c:pt idx="16">
                  <c:v>7</c:v>
                </c:pt>
              </c:numCache>
            </c:numRef>
          </c:val>
          <c:smooth val="0"/>
          <c:extLst>
            <c:ext xmlns:c16="http://schemas.microsoft.com/office/drawing/2014/chart" uri="{C3380CC4-5D6E-409C-BE32-E72D297353CC}">
              <c16:uniqueId val="{00000010-6545-4910-9397-3A0B4529CBCF}"/>
            </c:ext>
          </c:extLst>
        </c:ser>
        <c:ser>
          <c:idx val="17"/>
          <c:order val="17"/>
          <c:tx>
            <c:strRef>
              <c:f>Blad1!$A$19</c:f>
              <c:strCache>
                <c:ptCount val="1"/>
                <c:pt idx="0">
                  <c:v>Örnsköldsvik Centralesplanaden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Blad1!$B$19:$R$19</c:f>
              <c:numCache>
                <c:formatCode>General</c:formatCode>
                <c:ptCount val="17"/>
                <c:pt idx="15">
                  <c:v>8</c:v>
                </c:pt>
                <c:pt idx="16">
                  <c:v>24</c:v>
                </c:pt>
              </c:numCache>
            </c:numRef>
          </c:val>
          <c:smooth val="0"/>
          <c:extLst>
            <c:ext xmlns:c16="http://schemas.microsoft.com/office/drawing/2014/chart" uri="{C3380CC4-5D6E-409C-BE32-E72D297353CC}">
              <c16:uniqueId val="{00000011-6545-4910-9397-3A0B4529CBCF}"/>
            </c:ext>
          </c:extLst>
        </c:ser>
        <c:ser>
          <c:idx val="18"/>
          <c:order val="18"/>
          <c:tx>
            <c:strRef>
              <c:f>Blad1!$A$20</c:f>
              <c:strCache>
                <c:ptCount val="1"/>
                <c:pt idx="0">
                  <c:v>Miljökvalitetsnorm</c:v>
                </c:pt>
              </c:strCache>
            </c:strRef>
          </c:tx>
          <c:spPr>
            <a:ln w="38100">
              <a:solidFill>
                <a:srgbClr val="FF0000"/>
              </a:solidFill>
            </a:ln>
          </c:spPr>
          <c:marker>
            <c:symbol val="none"/>
          </c:marker>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Blad1!$B$20:$R$20</c:f>
              <c:numCache>
                <c:formatCode>General</c:formatCode>
                <c:ptCount val="17"/>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numCache>
            </c:numRef>
          </c:val>
          <c:smooth val="0"/>
          <c:extLst>
            <c:ext xmlns:c16="http://schemas.microsoft.com/office/drawing/2014/chart" uri="{C3380CC4-5D6E-409C-BE32-E72D297353CC}">
              <c16:uniqueId val="{00000012-6545-4910-9397-3A0B4529CBCF}"/>
            </c:ext>
          </c:extLst>
        </c:ser>
        <c:dLbls>
          <c:showLegendKey val="0"/>
          <c:showVal val="0"/>
          <c:showCatName val="0"/>
          <c:showSerName val="0"/>
          <c:showPercent val="0"/>
          <c:showBubbleSize val="0"/>
        </c:dLbls>
        <c:marker val="1"/>
        <c:smooth val="0"/>
        <c:axId val="80951936"/>
        <c:axId val="80974208"/>
      </c:lineChart>
      <c:catAx>
        <c:axId val="80951936"/>
        <c:scaling>
          <c:orientation val="minMax"/>
        </c:scaling>
        <c:delete val="0"/>
        <c:axPos val="b"/>
        <c:numFmt formatCode="General" sourceLinked="1"/>
        <c:majorTickMark val="out"/>
        <c:minorTickMark val="none"/>
        <c:tickLblPos val="nextTo"/>
        <c:crossAx val="80974208"/>
        <c:crosses val="autoZero"/>
        <c:auto val="1"/>
        <c:lblAlgn val="ctr"/>
        <c:lblOffset val="100"/>
        <c:noMultiLvlLbl val="0"/>
      </c:catAx>
      <c:valAx>
        <c:axId val="80974208"/>
        <c:scaling>
          <c:orientation val="minMax"/>
        </c:scaling>
        <c:delete val="0"/>
        <c:axPos val="l"/>
        <c:majorGridlines/>
        <c:title>
          <c:tx>
            <c:rich>
              <a:bodyPr rot="-5400000" vert="horz"/>
              <a:lstStyle/>
              <a:p>
                <a:pPr>
                  <a:defRPr/>
                </a:pPr>
                <a:r>
                  <a:rPr lang="sv-SE"/>
                  <a:t>µg/m</a:t>
                </a:r>
                <a:r>
                  <a:rPr lang="sv-SE" baseline="30000"/>
                  <a:t>3</a:t>
                </a:r>
              </a:p>
            </c:rich>
          </c:tx>
          <c:overlay val="0"/>
        </c:title>
        <c:numFmt formatCode="General" sourceLinked="1"/>
        <c:majorTickMark val="out"/>
        <c:minorTickMark val="none"/>
        <c:tickLblPos val="nextTo"/>
        <c:crossAx val="80951936"/>
        <c:crosses val="autoZero"/>
        <c:crossBetween val="between"/>
      </c:valAx>
    </c:plotArea>
    <c:legend>
      <c:legendPos val="r"/>
      <c:layout>
        <c:manualLayout>
          <c:xMode val="edge"/>
          <c:yMode val="edge"/>
          <c:x val="0.7561893224885351"/>
          <c:y val="0.16316244990662518"/>
          <c:w val="0.23501946872025611"/>
          <c:h val="0.81519664480582221"/>
        </c:manualLayout>
      </c:layout>
      <c:overlay val="0"/>
      <c:txPr>
        <a:bodyPr/>
        <a:lstStyle/>
        <a:p>
          <a:pPr>
            <a:defRPr sz="900"/>
          </a:pPr>
          <a:endParaRPr lang="sv-S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sv-SE" b="1" dirty="0"/>
              <a:t>Kvävedioxid i gaturum</a:t>
            </a:r>
            <a:r>
              <a:rPr lang="sv-SE" b="1" baseline="0" dirty="0"/>
              <a:t> -</a:t>
            </a:r>
            <a:r>
              <a:rPr lang="sv-SE" b="1" dirty="0"/>
              <a:t> timmedelvärden </a:t>
            </a:r>
            <a:r>
              <a:rPr lang="sv-SE" sz="1200" b="0" dirty="0"/>
              <a:t>(98-percentil)</a:t>
            </a:r>
            <a:endParaRPr lang="sv-SE" b="0" dirty="0"/>
          </a:p>
        </c:rich>
      </c:tx>
      <c:overlay val="1"/>
    </c:title>
    <c:autoTitleDeleted val="0"/>
    <c:plotArea>
      <c:layout>
        <c:manualLayout>
          <c:layoutTarget val="inner"/>
          <c:xMode val="edge"/>
          <c:yMode val="edge"/>
          <c:x val="6.2834742700902044E-2"/>
          <c:y val="8.8137308921509866E-2"/>
          <c:w val="0.66852623185883375"/>
          <c:h val="0.86326063821030752"/>
        </c:manualLayout>
      </c:layout>
      <c:lineChart>
        <c:grouping val="standard"/>
        <c:varyColors val="0"/>
        <c:ser>
          <c:idx val="0"/>
          <c:order val="0"/>
          <c:tx>
            <c:strRef>
              <c:f>Blad1!$A$2</c:f>
              <c:strCache>
                <c:ptCount val="1"/>
                <c:pt idx="0">
                  <c:v>Botkyrka Hågelby</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Blad1!$B$2:$R$2</c:f>
              <c:numCache>
                <c:formatCode>General</c:formatCode>
                <c:ptCount val="17"/>
                <c:pt idx="14">
                  <c:v>84.3</c:v>
                </c:pt>
                <c:pt idx="15">
                  <c:v>59.3</c:v>
                </c:pt>
                <c:pt idx="16">
                  <c:v>65.3</c:v>
                </c:pt>
              </c:numCache>
            </c:numRef>
          </c:val>
          <c:smooth val="0"/>
          <c:extLst>
            <c:ext xmlns:c16="http://schemas.microsoft.com/office/drawing/2014/chart" uri="{C3380CC4-5D6E-409C-BE32-E72D297353CC}">
              <c16:uniqueId val="{00000000-D012-4046-A41A-82D0E1A7ECE5}"/>
            </c:ext>
          </c:extLst>
        </c:ser>
        <c:ser>
          <c:idx val="1"/>
          <c:order val="1"/>
          <c:tx>
            <c:strRef>
              <c:f>Blad1!$A$3</c:f>
              <c:strCache>
                <c:ptCount val="1"/>
                <c:pt idx="0">
                  <c:v>Göteborg Gårda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Blad1!$B$3:$R$3</c:f>
              <c:numCache>
                <c:formatCode>General</c:formatCode>
                <c:ptCount val="17"/>
                <c:pt idx="0">
                  <c:v>106</c:v>
                </c:pt>
                <c:pt idx="2">
                  <c:v>109.6</c:v>
                </c:pt>
                <c:pt idx="4">
                  <c:v>112.5</c:v>
                </c:pt>
                <c:pt idx="5">
                  <c:v>109.4</c:v>
                </c:pt>
                <c:pt idx="6">
                  <c:v>109.4</c:v>
                </c:pt>
                <c:pt idx="7">
                  <c:v>119.1</c:v>
                </c:pt>
                <c:pt idx="8">
                  <c:v>109.6</c:v>
                </c:pt>
                <c:pt idx="9">
                  <c:v>113.1</c:v>
                </c:pt>
                <c:pt idx="10">
                  <c:v>105.7</c:v>
                </c:pt>
                <c:pt idx="11">
                  <c:v>136.30000000000001</c:v>
                </c:pt>
                <c:pt idx="12">
                  <c:v>127.2</c:v>
                </c:pt>
                <c:pt idx="13">
                  <c:v>143</c:v>
                </c:pt>
                <c:pt idx="14">
                  <c:v>133.4</c:v>
                </c:pt>
                <c:pt idx="15">
                  <c:v>119.4</c:v>
                </c:pt>
                <c:pt idx="16">
                  <c:v>92</c:v>
                </c:pt>
              </c:numCache>
            </c:numRef>
          </c:val>
          <c:smooth val="0"/>
          <c:extLst>
            <c:ext xmlns:c16="http://schemas.microsoft.com/office/drawing/2014/chart" uri="{C3380CC4-5D6E-409C-BE32-E72D297353CC}">
              <c16:uniqueId val="{00000001-D012-4046-A41A-82D0E1A7ECE5}"/>
            </c:ext>
          </c:extLst>
        </c:ser>
        <c:ser>
          <c:idx val="2"/>
          <c:order val="2"/>
          <c:tx>
            <c:strRef>
              <c:f>Blad1!$A$4</c:f>
              <c:strCache>
                <c:ptCount val="1"/>
                <c:pt idx="0">
                  <c:v>Göteborg Haga</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Blad1!$B$4:$R$4</c:f>
              <c:numCache>
                <c:formatCode>General</c:formatCode>
                <c:ptCount val="17"/>
                <c:pt idx="4">
                  <c:v>103.9</c:v>
                </c:pt>
                <c:pt idx="5">
                  <c:v>104</c:v>
                </c:pt>
                <c:pt idx="6">
                  <c:v>107.6</c:v>
                </c:pt>
                <c:pt idx="8">
                  <c:v>97</c:v>
                </c:pt>
                <c:pt idx="9">
                  <c:v>95.4</c:v>
                </c:pt>
                <c:pt idx="10">
                  <c:v>85.7</c:v>
                </c:pt>
                <c:pt idx="11">
                  <c:v>98.3</c:v>
                </c:pt>
                <c:pt idx="12">
                  <c:v>100.9</c:v>
                </c:pt>
                <c:pt idx="13">
                  <c:v>85.1</c:v>
                </c:pt>
                <c:pt idx="14">
                  <c:v>94.7</c:v>
                </c:pt>
                <c:pt idx="16">
                  <c:v>101.6</c:v>
                </c:pt>
              </c:numCache>
            </c:numRef>
          </c:val>
          <c:smooth val="0"/>
          <c:extLst>
            <c:ext xmlns:c16="http://schemas.microsoft.com/office/drawing/2014/chart" uri="{C3380CC4-5D6E-409C-BE32-E72D297353CC}">
              <c16:uniqueId val="{00000002-D012-4046-A41A-82D0E1A7ECE5}"/>
            </c:ext>
          </c:extLst>
        </c:ser>
        <c:ser>
          <c:idx val="3"/>
          <c:order val="3"/>
          <c:tx>
            <c:strRef>
              <c:f>Blad1!$A$5</c:f>
              <c:strCache>
                <c:ptCount val="1"/>
                <c:pt idx="0">
                  <c:v>Göteborg Mölndal</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Blad1!$B$5:$R$5</c:f>
              <c:numCache>
                <c:formatCode>General</c:formatCode>
                <c:ptCount val="17"/>
                <c:pt idx="0">
                  <c:v>79</c:v>
                </c:pt>
                <c:pt idx="1">
                  <c:v>72.8</c:v>
                </c:pt>
                <c:pt idx="2">
                  <c:v>87.6</c:v>
                </c:pt>
                <c:pt idx="3">
                  <c:v>76.400000000000006</c:v>
                </c:pt>
                <c:pt idx="4">
                  <c:v>94.8</c:v>
                </c:pt>
                <c:pt idx="5">
                  <c:v>88.5</c:v>
                </c:pt>
                <c:pt idx="6">
                  <c:v>98.6</c:v>
                </c:pt>
                <c:pt idx="8">
                  <c:v>88.2</c:v>
                </c:pt>
                <c:pt idx="9">
                  <c:v>66.3</c:v>
                </c:pt>
                <c:pt idx="10">
                  <c:v>62.3</c:v>
                </c:pt>
                <c:pt idx="11">
                  <c:v>80.900000000000006</c:v>
                </c:pt>
                <c:pt idx="12">
                  <c:v>65.5</c:v>
                </c:pt>
                <c:pt idx="13">
                  <c:v>78.400000000000006</c:v>
                </c:pt>
                <c:pt idx="14">
                  <c:v>74.3</c:v>
                </c:pt>
                <c:pt idx="15">
                  <c:v>58.6</c:v>
                </c:pt>
                <c:pt idx="16">
                  <c:v>70.7</c:v>
                </c:pt>
              </c:numCache>
            </c:numRef>
          </c:val>
          <c:smooth val="0"/>
          <c:extLst>
            <c:ext xmlns:c16="http://schemas.microsoft.com/office/drawing/2014/chart" uri="{C3380CC4-5D6E-409C-BE32-E72D297353CC}">
              <c16:uniqueId val="{00000003-D012-4046-A41A-82D0E1A7ECE5}"/>
            </c:ext>
          </c:extLst>
        </c:ser>
        <c:ser>
          <c:idx val="4"/>
          <c:order val="4"/>
          <c:tx>
            <c:strRef>
              <c:f>Blad1!$A$6</c:f>
              <c:strCache>
                <c:ptCount val="1"/>
                <c:pt idx="0">
                  <c:v>Halmstad Viktoriag DOAS</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Blad1!$B$6:$R$6</c:f>
              <c:numCache>
                <c:formatCode>General</c:formatCode>
                <c:ptCount val="17"/>
                <c:pt idx="9">
                  <c:v>69.3</c:v>
                </c:pt>
                <c:pt idx="10">
                  <c:v>65.400000000000006</c:v>
                </c:pt>
                <c:pt idx="11">
                  <c:v>76.8</c:v>
                </c:pt>
                <c:pt idx="12">
                  <c:v>70.599999999999994</c:v>
                </c:pt>
                <c:pt idx="13">
                  <c:v>74.3</c:v>
                </c:pt>
                <c:pt idx="14">
                  <c:v>72.8</c:v>
                </c:pt>
                <c:pt idx="15">
                  <c:v>65.2</c:v>
                </c:pt>
                <c:pt idx="16">
                  <c:v>66.8</c:v>
                </c:pt>
              </c:numCache>
            </c:numRef>
          </c:val>
          <c:smooth val="0"/>
          <c:extLst>
            <c:ext xmlns:c16="http://schemas.microsoft.com/office/drawing/2014/chart" uri="{C3380CC4-5D6E-409C-BE32-E72D297353CC}">
              <c16:uniqueId val="{00000004-D012-4046-A41A-82D0E1A7ECE5}"/>
            </c:ext>
          </c:extLst>
        </c:ser>
        <c:ser>
          <c:idx val="5"/>
          <c:order val="5"/>
          <c:tx>
            <c:strRef>
              <c:f>Blad1!$A$7</c:f>
              <c:strCache>
                <c:ptCount val="1"/>
                <c:pt idx="0">
                  <c:v>Helsingborg Drottning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Blad1!$B$7:$R$7</c:f>
              <c:numCache>
                <c:formatCode>General</c:formatCode>
                <c:ptCount val="17"/>
                <c:pt idx="4">
                  <c:v>104</c:v>
                </c:pt>
                <c:pt idx="5">
                  <c:v>80.400000000000006</c:v>
                </c:pt>
                <c:pt idx="7">
                  <c:v>83.2</c:v>
                </c:pt>
                <c:pt idx="8">
                  <c:v>79.5</c:v>
                </c:pt>
                <c:pt idx="9">
                  <c:v>71.599999999999994</c:v>
                </c:pt>
                <c:pt idx="10">
                  <c:v>79.900000000000006</c:v>
                </c:pt>
                <c:pt idx="11">
                  <c:v>87.2</c:v>
                </c:pt>
                <c:pt idx="12">
                  <c:v>68.7</c:v>
                </c:pt>
                <c:pt idx="13">
                  <c:v>60.4</c:v>
                </c:pt>
                <c:pt idx="14">
                  <c:v>66.7</c:v>
                </c:pt>
              </c:numCache>
            </c:numRef>
          </c:val>
          <c:smooth val="0"/>
          <c:extLst>
            <c:ext xmlns:c16="http://schemas.microsoft.com/office/drawing/2014/chart" uri="{C3380CC4-5D6E-409C-BE32-E72D297353CC}">
              <c16:uniqueId val="{00000005-D012-4046-A41A-82D0E1A7ECE5}"/>
            </c:ext>
          </c:extLst>
        </c:ser>
        <c:ser>
          <c:idx val="6"/>
          <c:order val="6"/>
          <c:tx>
            <c:strRef>
              <c:f>Blad1!$A$8</c:f>
              <c:strCache>
                <c:ptCount val="1"/>
                <c:pt idx="0">
                  <c:v>Helsingborg Södra Stenbocksgatan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Blad1!$B$8:$R$8</c:f>
              <c:numCache>
                <c:formatCode>General</c:formatCode>
                <c:ptCount val="17"/>
                <c:pt idx="12">
                  <c:v>72.2</c:v>
                </c:pt>
                <c:pt idx="13">
                  <c:v>79.3</c:v>
                </c:pt>
                <c:pt idx="14">
                  <c:v>77.099999999999994</c:v>
                </c:pt>
                <c:pt idx="15">
                  <c:v>66.900000000000006</c:v>
                </c:pt>
                <c:pt idx="16">
                  <c:v>64.599999999999994</c:v>
                </c:pt>
              </c:numCache>
            </c:numRef>
          </c:val>
          <c:smooth val="0"/>
          <c:extLst>
            <c:ext xmlns:c16="http://schemas.microsoft.com/office/drawing/2014/chart" uri="{C3380CC4-5D6E-409C-BE32-E72D297353CC}">
              <c16:uniqueId val="{00000006-D012-4046-A41A-82D0E1A7ECE5}"/>
            </c:ext>
          </c:extLst>
        </c:ser>
        <c:ser>
          <c:idx val="7"/>
          <c:order val="7"/>
          <c:tx>
            <c:strRef>
              <c:f>Blad1!$A$9</c:f>
              <c:strCache>
                <c:ptCount val="1"/>
                <c:pt idx="0">
                  <c:v>Jönköping Kungsg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Blad1!$B$9:$R$9</c:f>
              <c:numCache>
                <c:formatCode>General</c:formatCode>
                <c:ptCount val="17"/>
                <c:pt idx="7">
                  <c:v>68.8</c:v>
                </c:pt>
                <c:pt idx="8">
                  <c:v>67.400000000000006</c:v>
                </c:pt>
                <c:pt idx="9">
                  <c:v>63.2</c:v>
                </c:pt>
                <c:pt idx="10">
                  <c:v>74.5</c:v>
                </c:pt>
                <c:pt idx="11">
                  <c:v>86.4</c:v>
                </c:pt>
                <c:pt idx="12">
                  <c:v>73</c:v>
                </c:pt>
                <c:pt idx="13">
                  <c:v>78.099999999999994</c:v>
                </c:pt>
                <c:pt idx="14">
                  <c:v>74.5</c:v>
                </c:pt>
                <c:pt idx="15">
                  <c:v>62</c:v>
                </c:pt>
                <c:pt idx="16">
                  <c:v>68.3</c:v>
                </c:pt>
              </c:numCache>
            </c:numRef>
          </c:val>
          <c:smooth val="0"/>
          <c:extLst>
            <c:ext xmlns:c16="http://schemas.microsoft.com/office/drawing/2014/chart" uri="{C3380CC4-5D6E-409C-BE32-E72D297353CC}">
              <c16:uniqueId val="{00000007-D012-4046-A41A-82D0E1A7ECE5}"/>
            </c:ext>
          </c:extLst>
        </c:ser>
        <c:ser>
          <c:idx val="8"/>
          <c:order val="8"/>
          <c:tx>
            <c:strRef>
              <c:f>Blad1!$A$10</c:f>
              <c:strCache>
                <c:ptCount val="1"/>
                <c:pt idx="0">
                  <c:v>Lilla Essingen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Blad1!$B$10:$R$10</c:f>
              <c:numCache>
                <c:formatCode>General</c:formatCode>
                <c:ptCount val="17"/>
                <c:pt idx="7">
                  <c:v>80.2</c:v>
                </c:pt>
                <c:pt idx="8">
                  <c:v>83.8</c:v>
                </c:pt>
                <c:pt idx="9">
                  <c:v>77.099999999999994</c:v>
                </c:pt>
                <c:pt idx="10">
                  <c:v>82.4</c:v>
                </c:pt>
                <c:pt idx="11">
                  <c:v>106.3</c:v>
                </c:pt>
                <c:pt idx="12">
                  <c:v>92.8</c:v>
                </c:pt>
                <c:pt idx="13">
                  <c:v>82.4</c:v>
                </c:pt>
                <c:pt idx="14">
                  <c:v>90.2</c:v>
                </c:pt>
                <c:pt idx="15">
                  <c:v>84</c:v>
                </c:pt>
                <c:pt idx="16">
                  <c:v>86.7</c:v>
                </c:pt>
              </c:numCache>
            </c:numRef>
          </c:val>
          <c:smooth val="0"/>
          <c:extLst>
            <c:ext xmlns:c16="http://schemas.microsoft.com/office/drawing/2014/chart" uri="{C3380CC4-5D6E-409C-BE32-E72D297353CC}">
              <c16:uniqueId val="{00000008-D012-4046-A41A-82D0E1A7ECE5}"/>
            </c:ext>
          </c:extLst>
        </c:ser>
        <c:ser>
          <c:idx val="9"/>
          <c:order val="9"/>
          <c:tx>
            <c:strRef>
              <c:f>Blad1!$A$11</c:f>
              <c:strCache>
                <c:ptCount val="1"/>
                <c:pt idx="0">
                  <c:v>Luleå Smedjeg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Blad1!$B$11:$R$11</c:f>
              <c:numCache>
                <c:formatCode>General</c:formatCode>
                <c:ptCount val="17"/>
                <c:pt idx="9">
                  <c:v>69.099999999999994</c:v>
                </c:pt>
                <c:pt idx="10">
                  <c:v>66.099999999999994</c:v>
                </c:pt>
                <c:pt idx="11">
                  <c:v>138.30000000000001</c:v>
                </c:pt>
              </c:numCache>
            </c:numRef>
          </c:val>
          <c:smooth val="0"/>
          <c:extLst>
            <c:ext xmlns:c16="http://schemas.microsoft.com/office/drawing/2014/chart" uri="{C3380CC4-5D6E-409C-BE32-E72D297353CC}">
              <c16:uniqueId val="{00000009-D012-4046-A41A-82D0E1A7ECE5}"/>
            </c:ext>
          </c:extLst>
        </c:ser>
        <c:ser>
          <c:idx val="10"/>
          <c:order val="10"/>
          <c:tx>
            <c:strRef>
              <c:f>Blad1!$A$12</c:f>
              <c:strCache>
                <c:ptCount val="1"/>
                <c:pt idx="0">
                  <c:v>Malmö Bergsg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Blad1!$B$12:$R$12</c:f>
              <c:numCache>
                <c:formatCode>General</c:formatCode>
                <c:ptCount val="17"/>
                <c:pt idx="11">
                  <c:v>99.7</c:v>
                </c:pt>
                <c:pt idx="12">
                  <c:v>98.9</c:v>
                </c:pt>
                <c:pt idx="13">
                  <c:v>93.2</c:v>
                </c:pt>
                <c:pt idx="14">
                  <c:v>91.6</c:v>
                </c:pt>
                <c:pt idx="15">
                  <c:v>72.3</c:v>
                </c:pt>
                <c:pt idx="16">
                  <c:v>73.8</c:v>
                </c:pt>
              </c:numCache>
            </c:numRef>
          </c:val>
          <c:smooth val="0"/>
          <c:extLst>
            <c:ext xmlns:c16="http://schemas.microsoft.com/office/drawing/2014/chart" uri="{C3380CC4-5D6E-409C-BE32-E72D297353CC}">
              <c16:uniqueId val="{0000000A-D012-4046-A41A-82D0E1A7ECE5}"/>
            </c:ext>
          </c:extLst>
        </c:ser>
        <c:ser>
          <c:idx val="11"/>
          <c:order val="11"/>
          <c:tx>
            <c:strRef>
              <c:f>Blad1!$A$13</c:f>
              <c:strCache>
                <c:ptCount val="1"/>
                <c:pt idx="0">
                  <c:v>Malmö Dalaplan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Blad1!$B$13:$R$13</c:f>
              <c:numCache>
                <c:formatCode>General</c:formatCode>
                <c:ptCount val="17"/>
                <c:pt idx="7">
                  <c:v>67.2</c:v>
                </c:pt>
                <c:pt idx="8">
                  <c:v>62.1</c:v>
                </c:pt>
                <c:pt idx="9">
                  <c:v>67.7</c:v>
                </c:pt>
                <c:pt idx="10">
                  <c:v>69.599999999999994</c:v>
                </c:pt>
                <c:pt idx="11">
                  <c:v>76.099999999999994</c:v>
                </c:pt>
                <c:pt idx="12">
                  <c:v>73.900000000000006</c:v>
                </c:pt>
                <c:pt idx="13">
                  <c:v>62.5</c:v>
                </c:pt>
                <c:pt idx="14">
                  <c:v>92.7</c:v>
                </c:pt>
                <c:pt idx="15">
                  <c:v>60.9</c:v>
                </c:pt>
                <c:pt idx="16">
                  <c:v>64.2</c:v>
                </c:pt>
              </c:numCache>
            </c:numRef>
          </c:val>
          <c:smooth val="0"/>
          <c:extLst>
            <c:ext xmlns:c16="http://schemas.microsoft.com/office/drawing/2014/chart" uri="{C3380CC4-5D6E-409C-BE32-E72D297353CC}">
              <c16:uniqueId val="{0000000B-D012-4046-A41A-82D0E1A7ECE5}"/>
            </c:ext>
          </c:extLst>
        </c:ser>
        <c:ser>
          <c:idx val="12"/>
          <c:order val="12"/>
          <c:tx>
            <c:strRef>
              <c:f>Blad1!$A$14</c:f>
              <c:strCache>
                <c:ptCount val="1"/>
                <c:pt idx="0">
                  <c:v>Mölndal Göteborgsv</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Blad1!$B$14:$R$14</c:f>
              <c:numCache>
                <c:formatCode>General</c:formatCode>
                <c:ptCount val="17"/>
                <c:pt idx="11">
                  <c:v>93.7</c:v>
                </c:pt>
                <c:pt idx="12">
                  <c:v>77.2</c:v>
                </c:pt>
                <c:pt idx="13">
                  <c:v>89.3</c:v>
                </c:pt>
                <c:pt idx="14">
                  <c:v>88.6</c:v>
                </c:pt>
                <c:pt idx="15">
                  <c:v>77</c:v>
                </c:pt>
                <c:pt idx="16">
                  <c:v>86</c:v>
                </c:pt>
              </c:numCache>
            </c:numRef>
          </c:val>
          <c:smooth val="0"/>
          <c:extLst>
            <c:ext xmlns:c16="http://schemas.microsoft.com/office/drawing/2014/chart" uri="{C3380CC4-5D6E-409C-BE32-E72D297353CC}">
              <c16:uniqueId val="{0000000C-D012-4046-A41A-82D0E1A7ECE5}"/>
            </c:ext>
          </c:extLst>
        </c:ser>
        <c:ser>
          <c:idx val="13"/>
          <c:order val="13"/>
          <c:tx>
            <c:strRef>
              <c:f>Blad1!$A$15</c:f>
              <c:strCache>
                <c:ptCount val="1"/>
                <c:pt idx="0">
                  <c:v>Skellefteå Viktoriag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Blad1!$B$15:$R$15</c:f>
              <c:numCache>
                <c:formatCode>General</c:formatCode>
                <c:ptCount val="17"/>
                <c:pt idx="12">
                  <c:v>89.2</c:v>
                </c:pt>
                <c:pt idx="13">
                  <c:v>85.2</c:v>
                </c:pt>
                <c:pt idx="14">
                  <c:v>88.4</c:v>
                </c:pt>
                <c:pt idx="15">
                  <c:v>89.6</c:v>
                </c:pt>
              </c:numCache>
            </c:numRef>
          </c:val>
          <c:smooth val="0"/>
          <c:extLst>
            <c:ext xmlns:c16="http://schemas.microsoft.com/office/drawing/2014/chart" uri="{C3380CC4-5D6E-409C-BE32-E72D297353CC}">
              <c16:uniqueId val="{0000000D-D012-4046-A41A-82D0E1A7ECE5}"/>
            </c:ext>
          </c:extLst>
        </c:ser>
        <c:ser>
          <c:idx val="14"/>
          <c:order val="14"/>
          <c:tx>
            <c:strRef>
              <c:f>Blad1!$A$16</c:f>
              <c:strCache>
                <c:ptCount val="1"/>
                <c:pt idx="0">
                  <c:v>Stockholm Hornsg.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Blad1!$B$16:$R$16</c:f>
              <c:numCache>
                <c:formatCode>General</c:formatCode>
                <c:ptCount val="17"/>
                <c:pt idx="0">
                  <c:v>122</c:v>
                </c:pt>
                <c:pt idx="1">
                  <c:v>106.5</c:v>
                </c:pt>
                <c:pt idx="2">
                  <c:v>99.4</c:v>
                </c:pt>
                <c:pt idx="3">
                  <c:v>125.8</c:v>
                </c:pt>
                <c:pt idx="4">
                  <c:v>108</c:v>
                </c:pt>
                <c:pt idx="5">
                  <c:v>103.8</c:v>
                </c:pt>
                <c:pt idx="6">
                  <c:v>105.3</c:v>
                </c:pt>
                <c:pt idx="7">
                  <c:v>110.9</c:v>
                </c:pt>
                <c:pt idx="8">
                  <c:v>110.5</c:v>
                </c:pt>
                <c:pt idx="9">
                  <c:v>109.4</c:v>
                </c:pt>
                <c:pt idx="10">
                  <c:v>110.8</c:v>
                </c:pt>
                <c:pt idx="11">
                  <c:v>109.2</c:v>
                </c:pt>
                <c:pt idx="12">
                  <c:v>101.2</c:v>
                </c:pt>
                <c:pt idx="13">
                  <c:v>111.3</c:v>
                </c:pt>
                <c:pt idx="14">
                  <c:v>114.6</c:v>
                </c:pt>
                <c:pt idx="15">
                  <c:v>105</c:v>
                </c:pt>
                <c:pt idx="16">
                  <c:v>102.9</c:v>
                </c:pt>
              </c:numCache>
            </c:numRef>
          </c:val>
          <c:smooth val="0"/>
          <c:extLst>
            <c:ext xmlns:c16="http://schemas.microsoft.com/office/drawing/2014/chart" uri="{C3380CC4-5D6E-409C-BE32-E72D297353CC}">
              <c16:uniqueId val="{0000000E-D012-4046-A41A-82D0E1A7ECE5}"/>
            </c:ext>
          </c:extLst>
        </c:ser>
        <c:ser>
          <c:idx val="15"/>
          <c:order val="15"/>
          <c:tx>
            <c:strRef>
              <c:f>Blad1!$A$17</c:f>
              <c:strCache>
                <c:ptCount val="1"/>
                <c:pt idx="0">
                  <c:v>Stockholm Norrlandsg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Blad1!$B$17:$R$17</c:f>
              <c:numCache>
                <c:formatCode>General</c:formatCode>
                <c:ptCount val="17"/>
                <c:pt idx="7">
                  <c:v>102.3</c:v>
                </c:pt>
                <c:pt idx="8">
                  <c:v>97.4</c:v>
                </c:pt>
                <c:pt idx="9">
                  <c:v>91.2</c:v>
                </c:pt>
                <c:pt idx="10">
                  <c:v>90.1</c:v>
                </c:pt>
                <c:pt idx="11">
                  <c:v>116.1</c:v>
                </c:pt>
                <c:pt idx="12">
                  <c:v>89</c:v>
                </c:pt>
                <c:pt idx="13">
                  <c:v>88.9</c:v>
                </c:pt>
                <c:pt idx="14">
                  <c:v>96.5</c:v>
                </c:pt>
                <c:pt idx="15">
                  <c:v>94.2</c:v>
                </c:pt>
                <c:pt idx="16">
                  <c:v>90.9</c:v>
                </c:pt>
              </c:numCache>
            </c:numRef>
          </c:val>
          <c:smooth val="0"/>
          <c:extLst>
            <c:ext xmlns:c16="http://schemas.microsoft.com/office/drawing/2014/chart" uri="{C3380CC4-5D6E-409C-BE32-E72D297353CC}">
              <c16:uniqueId val="{0000000F-D012-4046-A41A-82D0E1A7ECE5}"/>
            </c:ext>
          </c:extLst>
        </c:ser>
        <c:ser>
          <c:idx val="16"/>
          <c:order val="16"/>
          <c:tx>
            <c:strRef>
              <c:f>Blad1!$A$18</c:f>
              <c:strCache>
                <c:ptCount val="1"/>
                <c:pt idx="0">
                  <c:v>Stockholm Sveav.</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Blad1!$B$18:$R$18</c:f>
              <c:numCache>
                <c:formatCode>General</c:formatCode>
                <c:ptCount val="17"/>
                <c:pt idx="0">
                  <c:v>93.5</c:v>
                </c:pt>
                <c:pt idx="1">
                  <c:v>89.5</c:v>
                </c:pt>
                <c:pt idx="2">
                  <c:v>83.3</c:v>
                </c:pt>
                <c:pt idx="3">
                  <c:v>93.1</c:v>
                </c:pt>
                <c:pt idx="4">
                  <c:v>89.8</c:v>
                </c:pt>
                <c:pt idx="5">
                  <c:v>88.5</c:v>
                </c:pt>
                <c:pt idx="6">
                  <c:v>101.6</c:v>
                </c:pt>
                <c:pt idx="7">
                  <c:v>99.6</c:v>
                </c:pt>
                <c:pt idx="8">
                  <c:v>106.2</c:v>
                </c:pt>
                <c:pt idx="9">
                  <c:v>106.8</c:v>
                </c:pt>
                <c:pt idx="11">
                  <c:v>110.2</c:v>
                </c:pt>
                <c:pt idx="12">
                  <c:v>107.3</c:v>
                </c:pt>
                <c:pt idx="13">
                  <c:v>104.9</c:v>
                </c:pt>
                <c:pt idx="14">
                  <c:v>108.6</c:v>
                </c:pt>
                <c:pt idx="15">
                  <c:v>103.5</c:v>
                </c:pt>
                <c:pt idx="16">
                  <c:v>101.2</c:v>
                </c:pt>
              </c:numCache>
            </c:numRef>
          </c:val>
          <c:smooth val="0"/>
          <c:extLst>
            <c:ext xmlns:c16="http://schemas.microsoft.com/office/drawing/2014/chart" uri="{C3380CC4-5D6E-409C-BE32-E72D297353CC}">
              <c16:uniqueId val="{00000010-D012-4046-A41A-82D0E1A7ECE5}"/>
            </c:ext>
          </c:extLst>
        </c:ser>
        <c:ser>
          <c:idx val="17"/>
          <c:order val="17"/>
          <c:tx>
            <c:strRef>
              <c:f>Blad1!$A$19</c:f>
              <c:strCache>
                <c:ptCount val="1"/>
                <c:pt idx="0">
                  <c:v>Sundsvall Köpmansg</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Blad1!$B$19:$R$19</c:f>
              <c:numCache>
                <c:formatCode>General</c:formatCode>
                <c:ptCount val="17"/>
                <c:pt idx="12">
                  <c:v>90.6</c:v>
                </c:pt>
                <c:pt idx="13">
                  <c:v>94.1</c:v>
                </c:pt>
                <c:pt idx="14">
                  <c:v>106.1</c:v>
                </c:pt>
                <c:pt idx="15">
                  <c:v>76.599999999999994</c:v>
                </c:pt>
              </c:numCache>
            </c:numRef>
          </c:val>
          <c:smooth val="0"/>
          <c:extLst>
            <c:ext xmlns:c16="http://schemas.microsoft.com/office/drawing/2014/chart" uri="{C3380CC4-5D6E-409C-BE32-E72D297353CC}">
              <c16:uniqueId val="{00000011-D012-4046-A41A-82D0E1A7ECE5}"/>
            </c:ext>
          </c:extLst>
        </c:ser>
        <c:ser>
          <c:idx val="18"/>
          <c:order val="18"/>
          <c:tx>
            <c:strRef>
              <c:f>Blad1!$A$20</c:f>
              <c:strCache>
                <c:ptCount val="1"/>
                <c:pt idx="0">
                  <c:v>Sundsvall Strandg 10</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Blad1!$B$20:$R$20</c:f>
              <c:numCache>
                <c:formatCode>General</c:formatCode>
                <c:ptCount val="17"/>
                <c:pt idx="9">
                  <c:v>78</c:v>
                </c:pt>
                <c:pt idx="10">
                  <c:v>59.9</c:v>
                </c:pt>
                <c:pt idx="11">
                  <c:v>68.7</c:v>
                </c:pt>
                <c:pt idx="12">
                  <c:v>85</c:v>
                </c:pt>
                <c:pt idx="13">
                  <c:v>69.599999999999994</c:v>
                </c:pt>
                <c:pt idx="14">
                  <c:v>77.3</c:v>
                </c:pt>
                <c:pt idx="15">
                  <c:v>70.400000000000006</c:v>
                </c:pt>
              </c:numCache>
            </c:numRef>
          </c:val>
          <c:smooth val="0"/>
          <c:extLst>
            <c:ext xmlns:c16="http://schemas.microsoft.com/office/drawing/2014/chart" uri="{C3380CC4-5D6E-409C-BE32-E72D297353CC}">
              <c16:uniqueId val="{00000012-D012-4046-A41A-82D0E1A7ECE5}"/>
            </c:ext>
          </c:extLst>
        </c:ser>
        <c:ser>
          <c:idx val="19"/>
          <c:order val="19"/>
          <c:tx>
            <c:strRef>
              <c:f>Blad1!$A$21</c:f>
              <c:strCache>
                <c:ptCount val="1"/>
                <c:pt idx="0">
                  <c:v>Umeå V Esplanaden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Blad1!$B$21:$R$21</c:f>
              <c:numCache>
                <c:formatCode>General</c:formatCode>
                <c:ptCount val="17"/>
                <c:pt idx="7">
                  <c:v>100.5</c:v>
                </c:pt>
                <c:pt idx="8">
                  <c:v>119</c:v>
                </c:pt>
                <c:pt idx="9">
                  <c:v>109.4</c:v>
                </c:pt>
                <c:pt idx="10">
                  <c:v>119</c:v>
                </c:pt>
                <c:pt idx="11">
                  <c:v>120.9</c:v>
                </c:pt>
                <c:pt idx="12">
                  <c:v>161.4</c:v>
                </c:pt>
                <c:pt idx="13">
                  <c:v>101.8</c:v>
                </c:pt>
                <c:pt idx="14">
                  <c:v>116.1</c:v>
                </c:pt>
                <c:pt idx="15">
                  <c:v>112.9</c:v>
                </c:pt>
                <c:pt idx="16">
                  <c:v>107</c:v>
                </c:pt>
              </c:numCache>
            </c:numRef>
          </c:val>
          <c:smooth val="0"/>
          <c:extLst>
            <c:ext xmlns:c16="http://schemas.microsoft.com/office/drawing/2014/chart" uri="{C3380CC4-5D6E-409C-BE32-E72D297353CC}">
              <c16:uniqueId val="{00000013-D012-4046-A41A-82D0E1A7ECE5}"/>
            </c:ext>
          </c:extLst>
        </c:ser>
        <c:ser>
          <c:idx val="20"/>
          <c:order val="20"/>
          <c:tx>
            <c:strRef>
              <c:f>Blad1!$A$22</c:f>
              <c:strCache>
                <c:ptCount val="1"/>
                <c:pt idx="0">
                  <c:v>Uppsala Kungsg SLB</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Blad1!$B$22:$R$22</c:f>
              <c:numCache>
                <c:formatCode>General</c:formatCode>
                <c:ptCount val="17"/>
                <c:pt idx="10">
                  <c:v>85.6</c:v>
                </c:pt>
                <c:pt idx="11">
                  <c:v>98.4</c:v>
                </c:pt>
                <c:pt idx="12">
                  <c:v>95.6</c:v>
                </c:pt>
                <c:pt idx="13">
                  <c:v>77.599999999999994</c:v>
                </c:pt>
                <c:pt idx="14">
                  <c:v>85.7</c:v>
                </c:pt>
                <c:pt idx="15">
                  <c:v>71.8</c:v>
                </c:pt>
                <c:pt idx="16">
                  <c:v>76.3</c:v>
                </c:pt>
              </c:numCache>
            </c:numRef>
          </c:val>
          <c:smooth val="0"/>
          <c:extLst>
            <c:ext xmlns:c16="http://schemas.microsoft.com/office/drawing/2014/chart" uri="{C3380CC4-5D6E-409C-BE32-E72D297353CC}">
              <c16:uniqueId val="{00000014-D012-4046-A41A-82D0E1A7ECE5}"/>
            </c:ext>
          </c:extLst>
        </c:ser>
        <c:ser>
          <c:idx val="21"/>
          <c:order val="21"/>
          <c:tx>
            <c:strRef>
              <c:f>Blad1!$A$23</c:f>
              <c:strCache>
                <c:ptCount val="1"/>
                <c:pt idx="0">
                  <c:v>Örnsköldsvik Centralesplanaden</c:v>
                </c:pt>
              </c:strCache>
            </c:strRef>
          </c:tx>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Blad1!$B$23:$R$23</c:f>
              <c:numCache>
                <c:formatCode>General</c:formatCode>
                <c:ptCount val="17"/>
                <c:pt idx="15">
                  <c:v>90.8</c:v>
                </c:pt>
                <c:pt idx="16">
                  <c:v>105.2</c:v>
                </c:pt>
              </c:numCache>
            </c:numRef>
          </c:val>
          <c:smooth val="0"/>
          <c:extLst>
            <c:ext xmlns:c16="http://schemas.microsoft.com/office/drawing/2014/chart" uri="{C3380CC4-5D6E-409C-BE32-E72D297353CC}">
              <c16:uniqueId val="{00000015-D012-4046-A41A-82D0E1A7ECE5}"/>
            </c:ext>
          </c:extLst>
        </c:ser>
        <c:ser>
          <c:idx val="22"/>
          <c:order val="22"/>
          <c:tx>
            <c:strRef>
              <c:f>Blad1!$A$24</c:f>
              <c:strCache>
                <c:ptCount val="1"/>
                <c:pt idx="0">
                  <c:v>Miljömål</c:v>
                </c:pt>
              </c:strCache>
            </c:strRef>
          </c:tx>
          <c:spPr>
            <a:ln w="38100">
              <a:solidFill>
                <a:srgbClr val="00B050"/>
              </a:solidFill>
            </a:ln>
          </c:spPr>
          <c:marker>
            <c:symbol val="none"/>
          </c:marker>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Blad1!$B$24:$R$24</c:f>
              <c:numCache>
                <c:formatCode>General</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6-D012-4046-A41A-82D0E1A7ECE5}"/>
            </c:ext>
          </c:extLst>
        </c:ser>
        <c:ser>
          <c:idx val="23"/>
          <c:order val="23"/>
          <c:tx>
            <c:strRef>
              <c:f>Blad1!$A$25</c:f>
              <c:strCache>
                <c:ptCount val="1"/>
                <c:pt idx="0">
                  <c:v>MKN</c:v>
                </c:pt>
              </c:strCache>
            </c:strRef>
          </c:tx>
          <c:spPr>
            <a:ln w="38100">
              <a:solidFill>
                <a:srgbClr val="FF0000"/>
              </a:solidFill>
            </a:ln>
          </c:spPr>
          <c:marker>
            <c:symbol val="none"/>
          </c:marker>
          <c:cat>
            <c:numRef>
              <c:f>Blad1!$B$1:$R$1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Blad1!$B$25:$R$25</c:f>
              <c:numCache>
                <c:formatCode>General</c:formatCode>
                <c:ptCount val="17"/>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numCache>
            </c:numRef>
          </c:val>
          <c:smooth val="0"/>
          <c:extLst>
            <c:ext xmlns:c16="http://schemas.microsoft.com/office/drawing/2014/chart" uri="{C3380CC4-5D6E-409C-BE32-E72D297353CC}">
              <c16:uniqueId val="{00000017-D012-4046-A41A-82D0E1A7ECE5}"/>
            </c:ext>
          </c:extLst>
        </c:ser>
        <c:dLbls>
          <c:showLegendKey val="0"/>
          <c:showVal val="0"/>
          <c:showCatName val="0"/>
          <c:showSerName val="0"/>
          <c:showPercent val="0"/>
          <c:showBubbleSize val="0"/>
        </c:dLbls>
        <c:marker val="1"/>
        <c:smooth val="0"/>
        <c:axId val="100484224"/>
        <c:axId val="100485760"/>
      </c:lineChart>
      <c:catAx>
        <c:axId val="100484224"/>
        <c:scaling>
          <c:orientation val="minMax"/>
        </c:scaling>
        <c:delete val="0"/>
        <c:axPos val="b"/>
        <c:numFmt formatCode="General" sourceLinked="1"/>
        <c:majorTickMark val="out"/>
        <c:minorTickMark val="none"/>
        <c:tickLblPos val="nextTo"/>
        <c:crossAx val="100485760"/>
        <c:crosses val="autoZero"/>
        <c:auto val="1"/>
        <c:lblAlgn val="ctr"/>
        <c:lblOffset val="100"/>
        <c:noMultiLvlLbl val="0"/>
      </c:catAx>
      <c:valAx>
        <c:axId val="100485760"/>
        <c:scaling>
          <c:orientation val="minMax"/>
        </c:scaling>
        <c:delete val="0"/>
        <c:axPos val="l"/>
        <c:majorGridlines/>
        <c:title>
          <c:tx>
            <c:rich>
              <a:bodyPr rot="-5400000" vert="horz"/>
              <a:lstStyle/>
              <a:p>
                <a:pPr>
                  <a:defRPr/>
                </a:pPr>
                <a:r>
                  <a:rPr lang="sv-SE"/>
                  <a:t>µg/m</a:t>
                </a:r>
                <a:r>
                  <a:rPr lang="sv-SE" baseline="30000"/>
                  <a:t>3</a:t>
                </a:r>
              </a:p>
            </c:rich>
          </c:tx>
          <c:overlay val="0"/>
        </c:title>
        <c:numFmt formatCode="General" sourceLinked="1"/>
        <c:majorTickMark val="out"/>
        <c:minorTickMark val="none"/>
        <c:tickLblPos val="nextTo"/>
        <c:crossAx val="100484224"/>
        <c:crosses val="autoZero"/>
        <c:crossBetween val="between"/>
      </c:valAx>
    </c:plotArea>
    <c:legend>
      <c:legendPos val="r"/>
      <c:layout>
        <c:manualLayout>
          <c:xMode val="edge"/>
          <c:yMode val="edge"/>
          <c:x val="0.74000453108111319"/>
          <c:y val="6.697606385607982E-2"/>
          <c:w val="0.25095582493109647"/>
          <c:h val="0.90344645387616951"/>
        </c:manualLayout>
      </c:layout>
      <c:overlay val="0"/>
      <c:txPr>
        <a:bodyPr/>
        <a:lstStyle/>
        <a:p>
          <a:pPr>
            <a:defRPr sz="900"/>
          </a:pPr>
          <a:endParaRPr lang="sv-S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Nyregistreringar</a:t>
            </a:r>
            <a:r>
              <a:rPr lang="sv-SE" baseline="0" dirty="0"/>
              <a:t> personbilar jan-sep 2017</a:t>
            </a:r>
            <a:endParaRPr lang="sv-SE" dirty="0"/>
          </a:p>
        </c:rich>
      </c:tx>
      <c:overlay val="1"/>
    </c:title>
    <c:autoTitleDeleted val="0"/>
    <c:plotArea>
      <c:layout>
        <c:manualLayout>
          <c:layoutTarget val="inner"/>
          <c:xMode val="edge"/>
          <c:yMode val="edge"/>
          <c:x val="0.1876689234027869"/>
          <c:y val="0.32173921521968796"/>
          <c:w val="0.42792283582031876"/>
          <c:h val="0.46684791617091848"/>
        </c:manualLayout>
      </c:layout>
      <c:pieChart>
        <c:varyColors val="1"/>
        <c:ser>
          <c:idx val="0"/>
          <c:order val="0"/>
          <c:dPt>
            <c:idx val="0"/>
            <c:bubble3D val="0"/>
            <c:spPr>
              <a:solidFill>
                <a:schemeClr val="tx1">
                  <a:lumMod val="75000"/>
                  <a:lumOff val="25000"/>
                </a:schemeClr>
              </a:solidFill>
            </c:spPr>
            <c:extLst>
              <c:ext xmlns:c16="http://schemas.microsoft.com/office/drawing/2014/chart" uri="{C3380CC4-5D6E-409C-BE32-E72D297353CC}">
                <c16:uniqueId val="{00000001-A8EB-4996-869C-2B0A359F6612}"/>
              </c:ext>
            </c:extLst>
          </c:dPt>
          <c:dPt>
            <c:idx val="1"/>
            <c:bubble3D val="0"/>
            <c:spPr>
              <a:solidFill>
                <a:schemeClr val="accent6">
                  <a:lumMod val="75000"/>
                </a:schemeClr>
              </a:solidFill>
            </c:spPr>
            <c:extLst>
              <c:ext xmlns:c16="http://schemas.microsoft.com/office/drawing/2014/chart" uri="{C3380CC4-5D6E-409C-BE32-E72D297353CC}">
                <c16:uniqueId val="{00000003-A8EB-4996-869C-2B0A359F6612}"/>
              </c:ext>
            </c:extLst>
          </c:dPt>
          <c:dPt>
            <c:idx val="2"/>
            <c:bubble3D val="0"/>
            <c:spPr>
              <a:solidFill>
                <a:srgbClr val="00B0F0"/>
              </a:solidFill>
            </c:spPr>
            <c:extLst>
              <c:ext xmlns:c16="http://schemas.microsoft.com/office/drawing/2014/chart" uri="{C3380CC4-5D6E-409C-BE32-E72D297353CC}">
                <c16:uniqueId val="{00000005-A8EB-4996-869C-2B0A359F6612}"/>
              </c:ext>
            </c:extLst>
          </c:dPt>
          <c:dPt>
            <c:idx val="3"/>
            <c:bubble3D val="0"/>
            <c:spPr>
              <a:pattFill prst="lgCheck">
                <a:fgClr>
                  <a:srgbClr val="00B0F0"/>
                </a:fgClr>
                <a:bgClr>
                  <a:schemeClr val="bg1">
                    <a:lumMod val="65000"/>
                  </a:schemeClr>
                </a:bgClr>
              </a:pattFill>
            </c:spPr>
            <c:extLst>
              <c:ext xmlns:c16="http://schemas.microsoft.com/office/drawing/2014/chart" uri="{C3380CC4-5D6E-409C-BE32-E72D297353CC}">
                <c16:uniqueId val="{00000007-A8EB-4996-869C-2B0A359F6612}"/>
              </c:ext>
            </c:extLst>
          </c:dPt>
          <c:dPt>
            <c:idx val="4"/>
            <c:bubble3D val="0"/>
            <c:spPr>
              <a:pattFill prst="pct30">
                <a:fgClr>
                  <a:srgbClr val="00B0F0"/>
                </a:fgClr>
                <a:bgClr>
                  <a:schemeClr val="bg1">
                    <a:lumMod val="75000"/>
                  </a:schemeClr>
                </a:bgClr>
              </a:pattFill>
            </c:spPr>
            <c:extLst>
              <c:ext xmlns:c16="http://schemas.microsoft.com/office/drawing/2014/chart" uri="{C3380CC4-5D6E-409C-BE32-E72D297353CC}">
                <c16:uniqueId val="{00000009-A8EB-4996-869C-2B0A359F6612}"/>
              </c:ext>
            </c:extLst>
          </c:dPt>
          <c:dPt>
            <c:idx val="5"/>
            <c:bubble3D val="0"/>
            <c:spPr>
              <a:solidFill>
                <a:srgbClr val="00B050"/>
              </a:solidFill>
            </c:spPr>
            <c:extLst>
              <c:ext xmlns:c16="http://schemas.microsoft.com/office/drawing/2014/chart" uri="{C3380CC4-5D6E-409C-BE32-E72D297353CC}">
                <c16:uniqueId val="{0000000B-A8EB-4996-869C-2B0A359F6612}"/>
              </c:ext>
            </c:extLst>
          </c:dPt>
          <c:dPt>
            <c:idx val="6"/>
            <c:bubble3D val="0"/>
            <c:spPr>
              <a:solidFill>
                <a:srgbClr val="FFFF00"/>
              </a:solidFill>
            </c:spPr>
            <c:extLst>
              <c:ext xmlns:c16="http://schemas.microsoft.com/office/drawing/2014/chart" uri="{C3380CC4-5D6E-409C-BE32-E72D297353CC}">
                <c16:uniqueId val="{0000000D-A8EB-4996-869C-2B0A359F6612}"/>
              </c:ext>
            </c:extLst>
          </c:dPt>
          <c:dLbls>
            <c:dLbl>
              <c:idx val="0"/>
              <c:layout>
                <c:manualLayout>
                  <c:x val="-0.22429794906314937"/>
                  <c:y val="2.502852254859465E-2"/>
                </c:manualLayout>
              </c:layout>
              <c:tx>
                <c:rich>
                  <a:bodyPr/>
                  <a:lstStyle/>
                  <a:p>
                    <a:pPr>
                      <a:defRPr>
                        <a:solidFill>
                          <a:schemeClr val="bg1"/>
                        </a:solidFill>
                      </a:defRPr>
                    </a:pPr>
                    <a:r>
                      <a:rPr lang="en-US" dirty="0">
                        <a:solidFill>
                          <a:schemeClr val="bg1"/>
                        </a:solidFill>
                      </a:rPr>
                      <a:t>Diesel,</a:t>
                    </a:r>
                    <a:r>
                      <a:rPr lang="en-US" baseline="0" dirty="0">
                        <a:solidFill>
                          <a:schemeClr val="bg1"/>
                        </a:solidFill>
                      </a:rPr>
                      <a:t> 50 %</a:t>
                    </a:r>
                    <a:endParaRPr lang="en-US" dirty="0">
                      <a:solidFill>
                        <a:schemeClr val="bg1"/>
                      </a:solidFill>
                    </a:endParaRPr>
                  </a:p>
                </c:rich>
              </c:tx>
              <c:sp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EB-4996-869C-2B0A359F6612}"/>
                </c:ext>
              </c:extLst>
            </c:dLbl>
            <c:dLbl>
              <c:idx val="1"/>
              <c:layout>
                <c:manualLayout>
                  <c:x val="0.21426021503766257"/>
                  <c:y val="-7.6007857627132164E-2"/>
                </c:manualLayout>
              </c:layout>
              <c:tx>
                <c:rich>
                  <a:bodyPr/>
                  <a:lstStyle/>
                  <a:p>
                    <a:pPr>
                      <a:defRPr>
                        <a:solidFill>
                          <a:schemeClr val="bg1"/>
                        </a:solidFill>
                      </a:defRPr>
                    </a:pPr>
                    <a:r>
                      <a:rPr lang="sv-SE" noProof="0" dirty="0">
                        <a:solidFill>
                          <a:schemeClr val="bg1"/>
                        </a:solidFill>
                      </a:rPr>
                      <a:t>Bensin</a:t>
                    </a:r>
                    <a:r>
                      <a:rPr lang="en-US" dirty="0">
                        <a:solidFill>
                          <a:schemeClr val="bg1"/>
                        </a:solidFill>
                      </a:rPr>
                      <a:t>, 39 %</a:t>
                    </a:r>
                  </a:p>
                </c:rich>
              </c:tx>
              <c:sp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EB-4996-869C-2B0A359F6612}"/>
                </c:ext>
              </c:extLst>
            </c:dLbl>
            <c:dLbl>
              <c:idx val="2"/>
              <c:layout>
                <c:manualLayout>
                  <c:x val="-0.17769459267433599"/>
                  <c:y val="4.0055412514147758E-2"/>
                </c:manualLayout>
              </c:layout>
              <c:tx>
                <c:rich>
                  <a:bodyPr/>
                  <a:lstStyle/>
                  <a:p>
                    <a:r>
                      <a:rPr lang="en-US" dirty="0"/>
                      <a:t>El 1 %</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EB-4996-869C-2B0A359F6612}"/>
                </c:ext>
              </c:extLst>
            </c:dLbl>
            <c:dLbl>
              <c:idx val="3"/>
              <c:layout>
                <c:manualLayout>
                  <c:x val="-0.10940896585085637"/>
                  <c:y val="1.7908600077988283E-2"/>
                </c:manualLayout>
              </c:layout>
              <c:tx>
                <c:rich>
                  <a:bodyPr/>
                  <a:lstStyle/>
                  <a:p>
                    <a:r>
                      <a:rPr lang="en-US" dirty="0"/>
                      <a:t>Laddhybrider</a:t>
                    </a:r>
                    <a:r>
                      <a:rPr lang="en-US" baseline="0" dirty="0"/>
                      <a:t>3%</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EB-4996-869C-2B0A359F6612}"/>
                </c:ext>
              </c:extLst>
            </c:dLbl>
            <c:dLbl>
              <c:idx val="4"/>
              <c:layout>
                <c:manualLayout>
                  <c:x val="-0.17208394430923191"/>
                  <c:y val="-5.7660185768978009E-2"/>
                </c:manualLayout>
              </c:layout>
              <c:tx>
                <c:rich>
                  <a:bodyPr/>
                  <a:lstStyle/>
                  <a:p>
                    <a:r>
                      <a:rPr lang="en-US" dirty="0" err="1"/>
                      <a:t>Elhybrider</a:t>
                    </a:r>
                    <a:r>
                      <a:rPr lang="en-US" dirty="0"/>
                      <a:t>, 5%</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EB-4996-869C-2B0A359F6612}"/>
                </c:ext>
              </c:extLst>
            </c:dLbl>
            <c:dLbl>
              <c:idx val="5"/>
              <c:layout>
                <c:manualLayout>
                  <c:x val="-3.3249419316938943E-2"/>
                  <c:y val="-3.3201493951278721E-2"/>
                </c:manualLayout>
              </c:layout>
              <c:tx>
                <c:rich>
                  <a:bodyPr/>
                  <a:lstStyle/>
                  <a:p>
                    <a:r>
                      <a:rPr lang="en-US" dirty="0"/>
                      <a:t>Gas/bi-fuel 1 %</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EB-4996-869C-2B0A359F6612}"/>
                </c:ext>
              </c:extLst>
            </c:dLbl>
            <c:dLbl>
              <c:idx val="6"/>
              <c:layout>
                <c:manualLayout>
                  <c:x val="0.11321749624150232"/>
                  <c:y val="6.0609749895184663E-4"/>
                </c:manualLayout>
              </c:layout>
              <c:tx>
                <c:rich>
                  <a:bodyPr/>
                  <a:lstStyle/>
                  <a:p>
                    <a:r>
                      <a:rPr lang="en-US" dirty="0" err="1"/>
                      <a:t>Etanol</a:t>
                    </a:r>
                    <a:r>
                      <a:rPr lang="en-US" dirty="0"/>
                      <a:t>/
flexi fuel 0,3%</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EB-4996-869C-2B0A359F6612}"/>
                </c:ext>
              </c:extLst>
            </c:dLbl>
            <c:dLbl>
              <c:idx val="7"/>
              <c:delete val="1"/>
              <c:extLst>
                <c:ext xmlns:c15="http://schemas.microsoft.com/office/drawing/2012/chart" uri="{CE6537A1-D6FC-4f65-9D91-7224C49458BB}"/>
                <c:ext xmlns:c16="http://schemas.microsoft.com/office/drawing/2014/chart" uri="{C3380CC4-5D6E-409C-BE32-E72D297353CC}">
                  <c16:uniqueId val="{0000000E-A8EB-4996-869C-2B0A359F6612}"/>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'Personbil_kom-drivmedel'!$C$6:$J$6</c:f>
              <c:strCache>
                <c:ptCount val="8"/>
                <c:pt idx="0">
                  <c:v>Diesel</c:v>
                </c:pt>
                <c:pt idx="1">
                  <c:v>Bensin</c:v>
                </c:pt>
                <c:pt idx="2">
                  <c:v>El</c:v>
                </c:pt>
                <c:pt idx="3">
                  <c:v>Laddhybrider</c:v>
                </c:pt>
                <c:pt idx="4">
                  <c:v>Elhybrider</c:v>
                </c:pt>
                <c:pt idx="5">
                  <c:v>Gas/gas 
bi-fuel</c:v>
                </c:pt>
                <c:pt idx="6">
                  <c:v>Etanol/ etanol 
flexi fuel</c:v>
                </c:pt>
                <c:pt idx="7">
                  <c:v>Övriga</c:v>
                </c:pt>
              </c:strCache>
            </c:strRef>
          </c:cat>
          <c:val>
            <c:numRef>
              <c:f>'Personbil_kom-drivmedel'!$C$302:$J$302</c:f>
              <c:numCache>
                <c:formatCode>#,##0</c:formatCode>
                <c:ptCount val="8"/>
                <c:pt idx="0">
                  <c:v>145871</c:v>
                </c:pt>
                <c:pt idx="1">
                  <c:v>114843</c:v>
                </c:pt>
                <c:pt idx="2">
                  <c:v>3416</c:v>
                </c:pt>
                <c:pt idx="3">
                  <c:v>10042</c:v>
                </c:pt>
                <c:pt idx="4">
                  <c:v>13353</c:v>
                </c:pt>
                <c:pt idx="5">
                  <c:v>2567</c:v>
                </c:pt>
                <c:pt idx="6">
                  <c:v>819</c:v>
                </c:pt>
                <c:pt idx="7">
                  <c:v>41</c:v>
                </c:pt>
              </c:numCache>
            </c:numRef>
          </c:val>
          <c:extLst>
            <c:ext xmlns:c16="http://schemas.microsoft.com/office/drawing/2014/chart" uri="{C3380CC4-5D6E-409C-BE32-E72D297353CC}">
              <c16:uniqueId val="{0000000F-A8EB-4996-869C-2B0A359F661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Fordonsflottan</a:t>
            </a:r>
            <a:r>
              <a:rPr lang="sv-SE" baseline="0"/>
              <a:t> årsskiftet 2016/2017</a:t>
            </a:r>
            <a:endParaRPr lang="sv-SE"/>
          </a:p>
        </c:rich>
      </c:tx>
      <c:overlay val="0"/>
    </c:title>
    <c:autoTitleDeleted val="0"/>
    <c:plotArea>
      <c:layout/>
      <c:pieChart>
        <c:varyColors val="1"/>
        <c:ser>
          <c:idx val="0"/>
          <c:order val="0"/>
          <c:dPt>
            <c:idx val="0"/>
            <c:bubble3D val="0"/>
            <c:spPr>
              <a:solidFill>
                <a:schemeClr val="accent6">
                  <a:lumMod val="75000"/>
                </a:schemeClr>
              </a:solidFill>
            </c:spPr>
            <c:extLst>
              <c:ext xmlns:c16="http://schemas.microsoft.com/office/drawing/2014/chart" uri="{C3380CC4-5D6E-409C-BE32-E72D297353CC}">
                <c16:uniqueId val="{00000001-E570-4E43-A2AB-BFAF70C67B5E}"/>
              </c:ext>
            </c:extLst>
          </c:dPt>
          <c:dPt>
            <c:idx val="1"/>
            <c:bubble3D val="0"/>
            <c:spPr>
              <a:solidFill>
                <a:schemeClr val="tx1">
                  <a:lumMod val="75000"/>
                  <a:lumOff val="25000"/>
                </a:schemeClr>
              </a:solidFill>
            </c:spPr>
            <c:extLst>
              <c:ext xmlns:c16="http://schemas.microsoft.com/office/drawing/2014/chart" uri="{C3380CC4-5D6E-409C-BE32-E72D297353CC}">
                <c16:uniqueId val="{00000003-E570-4E43-A2AB-BFAF70C67B5E}"/>
              </c:ext>
            </c:extLst>
          </c:dPt>
          <c:dPt>
            <c:idx val="2"/>
            <c:bubble3D val="0"/>
            <c:spPr>
              <a:solidFill>
                <a:srgbClr val="00B0F0"/>
              </a:solidFill>
            </c:spPr>
            <c:extLst>
              <c:ext xmlns:c16="http://schemas.microsoft.com/office/drawing/2014/chart" uri="{C3380CC4-5D6E-409C-BE32-E72D297353CC}">
                <c16:uniqueId val="{00000005-E570-4E43-A2AB-BFAF70C67B5E}"/>
              </c:ext>
            </c:extLst>
          </c:dPt>
          <c:dPt>
            <c:idx val="3"/>
            <c:bubble3D val="0"/>
            <c:spPr>
              <a:pattFill prst="lgCheck">
                <a:fgClr>
                  <a:srgbClr val="00B0F0"/>
                </a:fgClr>
                <a:bgClr>
                  <a:schemeClr val="bg1">
                    <a:lumMod val="75000"/>
                  </a:schemeClr>
                </a:bgClr>
              </a:pattFill>
            </c:spPr>
            <c:extLst>
              <c:ext xmlns:c16="http://schemas.microsoft.com/office/drawing/2014/chart" uri="{C3380CC4-5D6E-409C-BE32-E72D297353CC}">
                <c16:uniqueId val="{00000007-E570-4E43-A2AB-BFAF70C67B5E}"/>
              </c:ext>
            </c:extLst>
          </c:dPt>
          <c:dPt>
            <c:idx val="4"/>
            <c:bubble3D val="0"/>
            <c:spPr>
              <a:pattFill prst="pct30">
                <a:fgClr>
                  <a:srgbClr val="00B0F0"/>
                </a:fgClr>
                <a:bgClr>
                  <a:schemeClr val="bg1">
                    <a:lumMod val="65000"/>
                  </a:schemeClr>
                </a:bgClr>
              </a:pattFill>
            </c:spPr>
            <c:extLst>
              <c:ext xmlns:c16="http://schemas.microsoft.com/office/drawing/2014/chart" uri="{C3380CC4-5D6E-409C-BE32-E72D297353CC}">
                <c16:uniqueId val="{00000009-E570-4E43-A2AB-BFAF70C67B5E}"/>
              </c:ext>
            </c:extLst>
          </c:dPt>
          <c:dPt>
            <c:idx val="5"/>
            <c:bubble3D val="0"/>
            <c:spPr>
              <a:solidFill>
                <a:srgbClr val="FFFF00"/>
              </a:solidFill>
            </c:spPr>
            <c:extLst>
              <c:ext xmlns:c16="http://schemas.microsoft.com/office/drawing/2014/chart" uri="{C3380CC4-5D6E-409C-BE32-E72D297353CC}">
                <c16:uniqueId val="{0000000B-E570-4E43-A2AB-BFAF70C67B5E}"/>
              </c:ext>
            </c:extLst>
          </c:dPt>
          <c:dPt>
            <c:idx val="6"/>
            <c:bubble3D val="0"/>
            <c:spPr>
              <a:solidFill>
                <a:srgbClr val="00B050"/>
              </a:solidFill>
            </c:spPr>
            <c:extLst>
              <c:ext xmlns:c16="http://schemas.microsoft.com/office/drawing/2014/chart" uri="{C3380CC4-5D6E-409C-BE32-E72D297353CC}">
                <c16:uniqueId val="{0000000D-E570-4E43-A2AB-BFAF70C67B5E}"/>
              </c:ext>
            </c:extLst>
          </c:dPt>
          <c:dLbls>
            <c:dLbl>
              <c:idx val="0"/>
              <c:layout>
                <c:manualLayout>
                  <c:x val="-0.13742270800624809"/>
                  <c:y val="-7.1952778563235051E-2"/>
                </c:manualLayout>
              </c:layout>
              <c:spPr/>
              <c:txPr>
                <a:bodyPr/>
                <a:lstStyle/>
                <a:p>
                  <a:pPr>
                    <a:defRPr>
                      <a:solidFill>
                        <a:schemeClr val="bg1"/>
                      </a:solidFill>
                    </a:defRPr>
                  </a:pPr>
                  <a:endParaRPr lang="sv-S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70-4E43-A2AB-BFAF70C67B5E}"/>
                </c:ext>
              </c:extLst>
            </c:dLbl>
            <c:dLbl>
              <c:idx val="1"/>
              <c:layout>
                <c:manualLayout>
                  <c:x val="0.14041115865083076"/>
                  <c:y val="3.1756171891364426E-2"/>
                </c:manualLayout>
              </c:layout>
              <c:spPr/>
              <c:txPr>
                <a:bodyPr/>
                <a:lstStyle/>
                <a:p>
                  <a:pPr>
                    <a:defRPr>
                      <a:solidFill>
                        <a:schemeClr val="bg1"/>
                      </a:solidFill>
                    </a:defRPr>
                  </a:pPr>
                  <a:endParaRPr lang="sv-S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570-4E43-A2AB-BFAF70C67B5E}"/>
                </c:ext>
              </c:extLst>
            </c:dLbl>
            <c:dLbl>
              <c:idx val="2"/>
              <c:layout>
                <c:manualLayout>
                  <c:x val="-0.16337252364002444"/>
                  <c:y val="8.3759919349727915E-2"/>
                </c:manualLayout>
              </c:layout>
              <c:tx>
                <c:rich>
                  <a:bodyPr/>
                  <a:lstStyle/>
                  <a:p>
                    <a:r>
                      <a:rPr lang="en-US"/>
                      <a:t>El
0,2%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70-4E43-A2AB-BFAF70C67B5E}"/>
                </c:ext>
              </c:extLst>
            </c:dLbl>
            <c:dLbl>
              <c:idx val="3"/>
              <c:tx>
                <c:rich>
                  <a:bodyPr/>
                  <a:lstStyle/>
                  <a:p>
                    <a:r>
                      <a:rPr lang="en-US"/>
                      <a:t>Laddhybrid
0,4%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570-4E43-A2AB-BFAF70C67B5E}"/>
                </c:ext>
              </c:extLst>
            </c:dLbl>
            <c:dLbl>
              <c:idx val="4"/>
              <c:tx>
                <c:rich>
                  <a:bodyPr/>
                  <a:lstStyle/>
                  <a:p>
                    <a:r>
                      <a:rPr lang="en-US"/>
                      <a:t>Elhybrid
1,2%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570-4E43-A2AB-BFAF70C67B5E}"/>
                </c:ext>
              </c:extLst>
            </c:dLbl>
            <c:dLbl>
              <c:idx val="5"/>
              <c:tx>
                <c:rich>
                  <a:bodyPr/>
                  <a:lstStyle/>
                  <a:p>
                    <a:r>
                      <a:rPr lang="en-US"/>
                      <a:t>Etanol/ etanol flexi fuel
4,7%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570-4E43-A2AB-BFAF70C67B5E}"/>
                </c:ext>
              </c:extLst>
            </c:dLbl>
            <c:dLbl>
              <c:idx val="6"/>
              <c:tx>
                <c:rich>
                  <a:bodyPr/>
                  <a:lstStyle/>
                  <a:p>
                    <a:r>
                      <a:rPr lang="en-US"/>
                      <a:t>Gas/gas bi-fuel
0,9%</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570-4E43-A2AB-BFAF70C67B5E}"/>
                </c:ext>
              </c:extLst>
            </c:dLbl>
            <c:dLbl>
              <c:idx val="7"/>
              <c:delete val="1"/>
              <c:extLst>
                <c:ext xmlns:c15="http://schemas.microsoft.com/office/drawing/2012/chart" uri="{CE6537A1-D6FC-4f65-9D91-7224C49458BB}"/>
                <c:ext xmlns:c16="http://schemas.microsoft.com/office/drawing/2014/chart" uri="{C3380CC4-5D6E-409C-BE32-E72D297353CC}">
                  <c16:uniqueId val="{0000000E-E570-4E43-A2AB-BFAF70C67B5E}"/>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'[fordon-2016.xlsx]PB Tab 6'!$B$7:$I$7</c:f>
              <c:strCache>
                <c:ptCount val="8"/>
                <c:pt idx="0">
                  <c:v>Bensin</c:v>
                </c:pt>
                <c:pt idx="1">
                  <c:v>Diesel</c:v>
                </c:pt>
                <c:pt idx="2">
                  <c:v>El</c:v>
                </c:pt>
                <c:pt idx="3">
                  <c:v>Laddhybrid</c:v>
                </c:pt>
                <c:pt idx="4">
                  <c:v>Elhybrid</c:v>
                </c:pt>
                <c:pt idx="5">
                  <c:v>Etanol/ etanol flexi fuel</c:v>
                </c:pt>
                <c:pt idx="6">
                  <c:v>Gas/gas bi-fuel</c:v>
                </c:pt>
                <c:pt idx="7">
                  <c:v>Övriga</c:v>
                </c:pt>
              </c:strCache>
            </c:strRef>
          </c:cat>
          <c:val>
            <c:numRef>
              <c:f>'[fordon-2016.xlsx]PB Tab 6'!$B$18:$I$18</c:f>
              <c:numCache>
                <c:formatCode>#,##0</c:formatCode>
                <c:ptCount val="8"/>
                <c:pt idx="0">
                  <c:v>2888004</c:v>
                </c:pt>
                <c:pt idx="1">
                  <c:v>1529808</c:v>
                </c:pt>
                <c:pt idx="2">
                  <c:v>7532</c:v>
                </c:pt>
                <c:pt idx="3">
                  <c:v>18832</c:v>
                </c:pt>
                <c:pt idx="4">
                  <c:v>55126</c:v>
                </c:pt>
                <c:pt idx="5">
                  <c:v>224787</c:v>
                </c:pt>
                <c:pt idx="6">
                  <c:v>43693</c:v>
                </c:pt>
                <c:pt idx="7">
                  <c:v>278</c:v>
                </c:pt>
              </c:numCache>
            </c:numRef>
          </c:val>
          <c:extLst>
            <c:ext xmlns:c16="http://schemas.microsoft.com/office/drawing/2014/chart" uri="{C3380CC4-5D6E-409C-BE32-E72D297353CC}">
              <c16:uniqueId val="{0000000F-E570-4E43-A2AB-BFAF70C67B5E}"/>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2017-11-01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Misstankar och/eller utredningar om liknande brott mot åtminstone Peugeot, Citroën, Fiat/Chrysler, Renault, Mitsubishi, Suzuki och Nissan</a:t>
            </a:r>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9</a:t>
            </a:fld>
            <a:endParaRPr lang="sv-SE"/>
          </a:p>
        </p:txBody>
      </p:sp>
    </p:spTree>
    <p:extLst>
      <p:ext uri="{BB962C8B-B14F-4D97-AF65-F5344CB8AC3E}">
        <p14:creationId xmlns:p14="http://schemas.microsoft.com/office/powerpoint/2010/main" val="323121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2814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17</a:t>
            </a:fld>
            <a:endParaRPr lang="sv-SE"/>
          </a:p>
        </p:txBody>
      </p:sp>
    </p:spTree>
    <p:extLst>
      <p:ext uri="{BB962C8B-B14F-4D97-AF65-F5344CB8AC3E}">
        <p14:creationId xmlns:p14="http://schemas.microsoft.com/office/powerpoint/2010/main" val="11487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18</a:t>
            </a:fld>
            <a:endParaRPr lang="sv-SE"/>
          </a:p>
        </p:txBody>
      </p:sp>
    </p:spTree>
    <p:extLst>
      <p:ext uri="{BB962C8B-B14F-4D97-AF65-F5344CB8AC3E}">
        <p14:creationId xmlns:p14="http://schemas.microsoft.com/office/powerpoint/2010/main" val="11487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 de tillfrågade svarade 22 procent att de inte kommer välja diesel nästa gång de köper en ny bil och hela 34 procent anger att de har blivit påverkade av debatten och kommer ha den i beaktande inför nästa köptillfälle.</a:t>
            </a:r>
            <a:br>
              <a:rPr lang="sv-SE" dirty="0"/>
            </a:br>
            <a:endParaRPr lang="sv-SE" dirty="0"/>
          </a:p>
          <a:p>
            <a:r>
              <a:rPr lang="sv-SE" dirty="0"/>
              <a:t>Samtidigt uppger 37 procent att debatten inte kommer att påverka deras val.</a:t>
            </a:r>
          </a:p>
          <a:p>
            <a:endParaRPr lang="sv-SE" dirty="0"/>
          </a:p>
          <a:p>
            <a:endParaRPr lang="sv-SE" dirty="0"/>
          </a:p>
          <a:p>
            <a:r>
              <a:rPr lang="sv-SE" dirty="0"/>
              <a:t>43 procent positiva till miljözoner i Sverige, medan 37 procent anser att det är negativt. Den grupp som var mest positiv var de mellan 18 till 34 år, där hela 52 procent ställde sig bakom förslaget.</a:t>
            </a:r>
          </a:p>
        </p:txBody>
      </p:sp>
      <p:sp>
        <p:nvSpPr>
          <p:cNvPr id="4" name="Platshållare för bildnummer 3"/>
          <p:cNvSpPr>
            <a:spLocks noGrp="1"/>
          </p:cNvSpPr>
          <p:nvPr>
            <p:ph type="sldNum" sz="quarter" idx="10"/>
          </p:nvPr>
        </p:nvSpPr>
        <p:spPr/>
        <p:txBody>
          <a:bodyPr/>
          <a:lstStyle/>
          <a:p>
            <a:fld id="{97AE7156-62F3-4CA3-9C03-D68BF7374B4F}" type="slidenum">
              <a:rPr lang="sv-SE" smtClean="0"/>
              <a:t>19</a:t>
            </a:fld>
            <a:endParaRPr lang="sv-SE"/>
          </a:p>
        </p:txBody>
      </p:sp>
    </p:spTree>
    <p:extLst>
      <p:ext uri="{BB962C8B-B14F-4D97-AF65-F5344CB8AC3E}">
        <p14:creationId xmlns:p14="http://schemas.microsoft.com/office/powerpoint/2010/main" val="3762340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5940000" y="1580400"/>
            <a:ext cx="3060000" cy="1998000"/>
          </a:xfrm>
        </p:spPr>
        <p:txBody>
          <a:bodyPr>
            <a:noAutofit/>
          </a:bodyPr>
          <a:lstStyle>
            <a:lvl1pPr algn="ctr">
              <a:defRPr cap="all" baseline="0"/>
            </a:lvl1pPr>
          </a:lstStyle>
          <a:p>
            <a:r>
              <a:rPr lang="sv-SE" dirty="0"/>
              <a:t>Miljö-</a:t>
            </a:r>
            <a:br>
              <a:rPr lang="sv-SE" dirty="0"/>
            </a:br>
            <a:r>
              <a:rPr lang="sv-SE" dirty="0"/>
              <a:t>ekonomi-dagarna</a:t>
            </a:r>
            <a:br>
              <a:rPr lang="sv-SE" dirty="0"/>
            </a:br>
            <a:r>
              <a:rPr lang="sv-SE" dirty="0"/>
              <a:t>2050</a:t>
            </a:r>
          </a:p>
        </p:txBody>
      </p:sp>
      <p:sp>
        <p:nvSpPr>
          <p:cNvPr id="3" name="Platshållare för bild 2"/>
          <p:cNvSpPr>
            <a:spLocks noGrp="1"/>
          </p:cNvSpPr>
          <p:nvPr>
            <p:ph type="pic" sz="quarter" idx="13"/>
          </p:nvPr>
        </p:nvSpPr>
        <p:spPr>
          <a:xfrm>
            <a:off x="-540000" y="1530000"/>
            <a:ext cx="6480000" cy="432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940000" y="3722400"/>
            <a:ext cx="3060000" cy="2091600"/>
          </a:xfrm>
        </p:spPr>
        <p:txBody>
          <a:bodyPr>
            <a:noAutofit/>
          </a:bodyPr>
          <a:lstStyle>
            <a:lvl1pPr marL="0" indent="0" algn="ctr" eaLnBrk="1" hangingPunct="1">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572000" y="619200"/>
            <a:ext cx="3596400" cy="1224000"/>
          </a:xfrm>
        </p:spPr>
        <p:txBody>
          <a:bodyPr>
            <a:noAutofit/>
          </a:bodyPr>
          <a:lstStyle/>
          <a:p>
            <a:r>
              <a:rPr lang="sv-SE"/>
              <a:t>Klicka här för att ändra 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612000" y="0"/>
            <a:ext cx="3600000" cy="540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4524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295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4"/>
          </p:nvPr>
        </p:nvSpPr>
        <p:spPr>
          <a:xfrm>
            <a:off x="612000" y="0"/>
            <a:ext cx="3564000" cy="2376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556000"/>
            <a:ext cx="3564000" cy="2376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572000" y="619200"/>
            <a:ext cx="3596400" cy="42516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1478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595600"/>
            <a:ext cx="7347600" cy="1555200"/>
          </a:xfrm>
        </p:spPr>
        <p:txBody>
          <a:bodyPr>
            <a:noAutofit/>
          </a:bodyPr>
          <a:lstStyle>
            <a:lvl1pPr>
              <a:defRPr cap="all" baseline="0"/>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842400" y="0"/>
            <a:ext cx="3564000" cy="2376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564000" cy="2376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971600" y="619200"/>
            <a:ext cx="3279600" cy="2739600"/>
          </a:xfrm>
        </p:spPr>
        <p:txBody>
          <a:bodyPr>
            <a:noAutofit/>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612000" y="0"/>
            <a:ext cx="3960000" cy="594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360000"/>
            <a:ext cx="8460000" cy="5877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1"/>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5812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7344000" cy="1224000"/>
          </a:xfrm>
        </p:spPr>
        <p:txBody>
          <a:bodyPr anchor="t">
            <a:noAutofit/>
          </a:bodyPr>
          <a:lstStyle>
            <a:lvl1pPr algn="l">
              <a:defRPr sz="3000" b="1">
                <a:latin typeface="Arial" pitchFamily="34" charset="0"/>
                <a:cs typeface="Arial" pitchFamily="34" charset="0"/>
              </a:defRPr>
            </a:lvl1pPr>
          </a:lstStyle>
          <a:p>
            <a:r>
              <a:rPr lang="sv-SE"/>
              <a:t>Klicka här för att ändra format</a:t>
            </a:r>
            <a:endParaRPr lang="sv-SE" dirty="0"/>
          </a:p>
        </p:txBody>
      </p:sp>
      <p:sp>
        <p:nvSpPr>
          <p:cNvPr id="3" name="Platshållare för innehåll 2"/>
          <p:cNvSpPr>
            <a:spLocks noGrp="1"/>
          </p:cNvSpPr>
          <p:nvPr>
            <p:ph idx="1"/>
          </p:nvPr>
        </p:nvSpPr>
        <p:spPr>
          <a:xfrm>
            <a:off x="824400" y="1926000"/>
            <a:ext cx="7344000" cy="3888000"/>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3099600" y="6460340"/>
            <a:ext cx="752320" cy="252000"/>
          </a:xfrm>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a:xfrm>
            <a:off x="92990" y="6460340"/>
            <a:ext cx="3038850" cy="252000"/>
          </a:xfrm>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a:xfrm>
            <a:off x="3837600" y="6460340"/>
            <a:ext cx="360000" cy="252000"/>
          </a:xfrm>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accent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fld id="{4B186DA5-3779-4115-B9FF-F6458A5B1E08}"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290709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566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6"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3204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bild 6"/>
          <p:cNvSpPr>
            <a:spLocks noGrp="1"/>
          </p:cNvSpPr>
          <p:nvPr>
            <p:ph type="pic" sz="quarter" idx="13"/>
          </p:nvPr>
        </p:nvSpPr>
        <p:spPr>
          <a:xfrm>
            <a:off x="0" y="612000"/>
            <a:ext cx="8391600" cy="5594400"/>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4870800"/>
            <a:ext cx="6552000" cy="1080000"/>
          </a:xfrm>
        </p:spPr>
        <p:txBody>
          <a:bodyPr>
            <a:noAutofit/>
          </a:bodyPr>
          <a:lstStyle>
            <a:lvl1pPr>
              <a:defRPr cap="all" baseline="0"/>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900000" y="-25200"/>
            <a:ext cx="7020000" cy="468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8136000" cy="1224000"/>
          </a:xfrm>
        </p:spPr>
        <p:txBody>
          <a:bodyPr>
            <a:noAutofit/>
          </a:bodyPr>
          <a:lstStyle/>
          <a:p>
            <a:r>
              <a:rPr lang="sv-SE"/>
              <a:t>Klicka här för att ändra 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2017-11-01</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0" y="20160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888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316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619200"/>
            <a:ext cx="7344000" cy="1224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24247" y="1926000"/>
            <a:ext cx="7344000" cy="3888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099600" y="6462000"/>
            <a:ext cx="752320" cy="252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2017-11-01</a:t>
            </a:fld>
            <a:endParaRPr lang="sv-SE" dirty="0"/>
          </a:p>
        </p:txBody>
      </p:sp>
      <p:sp>
        <p:nvSpPr>
          <p:cNvPr id="5" name="Platshållare för sidfot 4"/>
          <p:cNvSpPr>
            <a:spLocks noGrp="1"/>
          </p:cNvSpPr>
          <p:nvPr>
            <p:ph type="ftr" sz="quarter" idx="3"/>
          </p:nvPr>
        </p:nvSpPr>
        <p:spPr>
          <a:xfrm>
            <a:off x="92990" y="6462000"/>
            <a:ext cx="3038850" cy="252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4"/>
          </p:nvPr>
        </p:nvSpPr>
        <p:spPr>
          <a:xfrm>
            <a:off x="3837600" y="6462000"/>
            <a:ext cx="360000" cy="252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dirty="0"/>
          </a:p>
        </p:txBody>
      </p:sp>
      <p:pic>
        <p:nvPicPr>
          <p:cNvPr id="7" name="Picture 7" descr="NV_4F_P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7178" y="5930900"/>
            <a:ext cx="641350"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51" r:id="rId5"/>
    <p:sldLayoutId id="2147483679" r:id="rId6"/>
    <p:sldLayoutId id="2147483671" r:id="rId7"/>
    <p:sldLayoutId id="2147483678" r:id="rId8"/>
    <p:sldLayoutId id="2147483673" r:id="rId9"/>
    <p:sldLayoutId id="2147483674" r:id="rId10"/>
    <p:sldLayoutId id="2147483675" r:id="rId11"/>
    <p:sldLayoutId id="2147483676" r:id="rId12"/>
    <p:sldLayoutId id="2147483677" r:id="rId13"/>
    <p:sldLayoutId id="2147483656" r:id="rId14"/>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a:t>
            </a:fld>
            <a:endParaRPr lang="sv-SE"/>
          </a:p>
        </p:txBody>
      </p:sp>
      <p:sp>
        <p:nvSpPr>
          <p:cNvPr id="7" name="Rubrik 6"/>
          <p:cNvSpPr>
            <a:spLocks noGrp="1"/>
          </p:cNvSpPr>
          <p:nvPr>
            <p:ph type="title"/>
          </p:nvPr>
        </p:nvSpPr>
        <p:spPr>
          <a:xfrm>
            <a:off x="5867976" y="1412776"/>
            <a:ext cx="3276024" cy="1301528"/>
          </a:xfrm>
        </p:spPr>
        <p:txBody>
          <a:bodyPr/>
          <a:lstStyle/>
          <a:p>
            <a:r>
              <a:rPr lang="sv-SE" sz="2800" dirty="0"/>
              <a:t>Det pratas om dieselförbud - varför då? Och vad gör vi i åt saken i Sverige?</a:t>
            </a:r>
          </a:p>
        </p:txBody>
      </p:sp>
      <p:sp>
        <p:nvSpPr>
          <p:cNvPr id="9" name="Platshållare för innehåll 8"/>
          <p:cNvSpPr>
            <a:spLocks noGrp="1"/>
          </p:cNvSpPr>
          <p:nvPr>
            <p:ph type="body" sz="quarter" idx="14"/>
          </p:nvPr>
        </p:nvSpPr>
        <p:spPr>
          <a:xfrm>
            <a:off x="5685681" y="4149080"/>
            <a:ext cx="3458319" cy="2091600"/>
          </a:xfrm>
        </p:spPr>
        <p:txBody>
          <a:bodyPr/>
          <a:lstStyle/>
          <a:p>
            <a:r>
              <a:rPr lang="sv-SE" dirty="0">
                <a:latin typeface="Arial" charset="0"/>
                <a:cs typeface="Arial" charset="0"/>
              </a:rPr>
              <a:t>Ulf Troeng, Naturvårdsverket</a:t>
            </a:r>
          </a:p>
          <a:p>
            <a:endParaRPr lang="sv-SE" dirty="0">
              <a:latin typeface="Arial" charset="0"/>
              <a:cs typeface="Arial" charset="0"/>
            </a:endParaRPr>
          </a:p>
          <a:p>
            <a:r>
              <a:rPr lang="sv-SE" dirty="0">
                <a:latin typeface="Arial" charset="0"/>
                <a:cs typeface="Arial" charset="0"/>
              </a:rPr>
              <a:t>Svenska Luftvårdsföreningen</a:t>
            </a:r>
          </a:p>
          <a:p>
            <a:r>
              <a:rPr lang="sv-SE" dirty="0">
                <a:latin typeface="Arial" charset="0"/>
                <a:cs typeface="Arial" charset="0"/>
              </a:rPr>
              <a:t>Stockholm, 11 okt 2017</a:t>
            </a:r>
            <a:endParaRPr lang="sv-SE" noProof="0" dirty="0">
              <a:latin typeface="Arial" charset="0"/>
              <a:cs typeface="Arial" charset="0"/>
            </a:endParaRPr>
          </a:p>
          <a:p>
            <a:br>
              <a:rPr lang="sv-SE" noProof="0" dirty="0">
                <a:latin typeface="Arial" charset="0"/>
                <a:cs typeface="Arial" charset="0"/>
              </a:rPr>
            </a:br>
            <a:endParaRPr lang="sv-SE" noProof="0" dirty="0">
              <a:latin typeface="Arial" charset="0"/>
              <a:cs typeface="Arial" charset="0"/>
            </a:endParaRPr>
          </a:p>
        </p:txBody>
      </p:sp>
      <p:sp>
        <p:nvSpPr>
          <p:cNvPr id="8" name="AutoShape 2" descr="data:image/jpeg;base64,/9j/4AAQSkZJRgABAQAAAQABAAD/2wCEAAkGBxAQDxAPDxAQDw8PEA8PDw0QDw8PDw8PFREWFhUSFRUYHSggGBolGxUVITEhJSkrLi4uFx8/ODMsNygtLisBCgoKDQ0NFg8PFTcdFR03NTcrKy8tLTctKzcrLisrNzcyNzc3NzcvKzc3NDM3Ny03Ny0xKys3NzcrKy8rLSs3Lv/AABEIALEBHQMBIgACEQEDEQH/xAAcAAACAgMBAQAAAAAAAAAAAAAABAMFAQIGBwj/xAAzEAACAgIBAwMCBQMCBwAAAAAAAQIDBBEhBRIxQVFhBhMUcYGRoQciMiOxFUJSotHh8P/EABkBAQEAAwEAAAAAAAAAAAAAAAABAgMEBf/EACYRAQACAgAFAgcAAAAAAAAAAAABAgMRBCEiMUETUQUSYXHB4fD/2gAMAwEAAhEDEQA/AKyIxCxFdHIWjH3ueDJFspJmVIrY3jELQLGFyJ65bKdT+RqrJ9ALaEvA9VPRT05A1G4KuIT2bxs0VcMglhbv1ILiq4cqsKeqY7TMC0hMlTEq5k8ZgTmSNSN9gbAYADIAAAAAAAAAAAAAAAAAAAAAAAAAAAAAfPlTe/zH66+PIjVJDLsaXHJUMqOvU3qkK1Wb/QcoYEqibwizClono88gT0vQ3XYLuskhHgBiM9smr3sghAZqiFP447XMRq4GIMgfrsGa5CVCHIIBiDJUyCJNEDcyYRlAbAAAAAAAAAAAAAAAAAAAAAAAAAAAAAB840zY9VLXkqce9D0clAT/AHGpccD2Pa15/cro5KJvxi1oqLH7rf8A6MzzXD5ZXU5X7GbrU9aAucXqG/Iy818JIpsWSSHcW5b01y/UC1pyS0xZplLEaxr36LYF73ImqbK/FbbW/HsWdKIpugcgJVyGYWoBpI2UhR5CMfeAfUjZMSrsbGYMCZGTSJsBkAAAAAAAAAAAAAAAAAAAAAAAAAA+WIS5GY2MhrgNQrCMfeZlTbCRr3JATRt0TQtflfsIzsWuDFTfyFXFeS/JY4WTz5OeU/TYzTbppJgdfTNstMaUfJymDlNNbLddQXoVHR0W8j8LUjmsaTk9/qWMbX6sKs5ZJhZTEVLfqbQCLCq9sfpWynreh7DtafKIq1qWhiAvCxMYrAlibo0iboDIGNmdgAAAAAAAAAAAAAAAAAAAAAAAHy5CSWhpWrRSK9kschsIsLJewu5NkH3zaMgJq0MwYrCRtK4BmaWt/wAmtU5bWmawvWjam1ewD1eQ0v4G8bIkmm2Vru9mkayul5YV1eH1d92vRltHN2cJi3vf5Fvi2t6TfBUdNHLcuPCLDFse/cpMaa0i0xrALvHlvgsKayjxLeeGXWNkJeWRVjTAcghGOQvQ2/GIB/ZjvK15Xybwt36gPfcNoyFYyJFYAwjYgjYSqQGwGNhsDIAAAAAAAAAAAAAAAB8jaJqjSCJHsDEoa5RJXI0jPZsgJVIw2iPuIZWANtr0J6GtFdCZurQH5TWzeMtld94zDIewi1g9MtsTI9Dm4WNscryu0K6yjIXqO05i3pHHw6jv1HsbNKjtcW/WixhkbORxcx+/A/DO48gdNDL+RhXnMVZZZ42RvywLmu0brsKmmfsT/iNEVbwuJFYUH497Gas73AuozJ4yKyrITG67QHFI2UhdTNJWgOpmyEYXjMLNgSgYTMgAAAAAAAAAbA+UOwz2ksgUAIe1EiXASibRQEFiFrID7RHKoBNNm8XwMfZNVABdxMxZPKrZDKloI2hc0bq8iVXBsqdBW8LeR/FytMr1A2igOio6loehnnIRsex2jKA7PGyd6LjDuOJw8vXqXFGb4e3sqOxrytcBk5O1wcpZ1N+dmF1V68gXiyeRmrM5OWea/cmxsp71/IHcYeTv1LWF615OT6feOrLa/T0IrqKcteCZ2RZyUeqy3rtHsfqCl8P2AvUT1sqqMn5HqbQH4zJExet7J4gbgAAAAAAAAB8rIYhHggiTwkEaTgadrRO9AkAtoljo3lExCpgY7A/D7GoVE9dLCkliG/4X0aLijG+CaONsI578DybTwvj9DoJYfjgJ4jA5WeK/REf2Gjp5YuvQjt6fvlBXNSgRJNHQ2dN34TFLsBpeAFca4bjlSXhlXOtxYfcYFw89s1eVr1KuM2bJuX/3kCyhljlHUNf4v9CncUtfyMVx1/cvzCOq6T1yDl2Tai/dvSOil1PHil/ep+7i09HlfU7HvevVPf8AApVbZXJSjJtb5jz4A9nx5U28wmt+zLCGGvzPJemfVXZPeuz3SW0dxhfWVU4whFt2T7tf2rS0t8+3r+zJa0RG2zHSb2isd5X+TmKqUKoRdls+VBNRUYrzKcnxGJFgdcyJ3XVQrpf4dbnP7j+34TaUvjf8M5S3qMLJ2cvunuNnbbqUltcNPfHC416CP2K1Ff5SW5S5Xlv12vPj2NXq1mHbHAZoty1r3/ub0TG+orJwU4unl/4OUu5eOXx454fqTZn1Fl0a76KpppN9lsu6Kfuu3g82wshqTUn2RT1BxbmnHyt7037fGl5Onx8myb+59yFjaSbbb/5e3TWvOv1JGWvmebbl4HiN7pj6Z+355/p2OL9SbjGdtLhXNJq2M1OK37rW1+peUXRnFShJSi/DXg4LGzpQj2bqUdt6nGxPnyvy3t+PVk/T7ZwtjOrJqrh3J2UKuUoWLWnHmf8Ab8PXGvbgy9Wnu5p4HiPNNO62ZK+rqdb1tqO+E212t/Ev/I8mbImJ7Oa9LUnVo02AAKwfLddbbGo0DGPBD8a1oCq/Dmfw7RaJR2MKqLXgIpoY2/Q3WNz8FvVjoLql7FCNeMN0Y/IxRBDdNSXoBHDH0S1V/AxCI1Ti7AXhSm9aJvwO/Qdji65HsegCgl0wzHp3prg6f8LskqxPgK5ldJ2vArm9F/tb0dxDFRtZhqS1og8c6j0prekU1mI9+D13qPRufHDOa6n9PNPujHj39gOFeK9Lg3x8d+zOsj0lz/t1yl6G66I4J8bk/ARyl9b3widdOmly9Ka+eEdp0n6baW5Lb9fn4L7F6B9yWuzja8/4/oFcDjdHkoNygpQUUl47ntrkxL6QuaU+2Mdyb7XLtfbr28o9fxfp2ulNqPfKWvK2trxossfpkIrc4xcvPCXD9wPCupfTzbrqVUlNN9zS3Ll788ehWv6aujFtb7XNRslvmEU+Hpc+/wDHzr6FyOlQk9tL4Xz7sqPqH6elbi2U0KELJacZNygu5ST05R5SetP4bE81iZidw8Li3yny03Fvabenrf6+RujMnD/Gco/Ck0v2LK/6H6lTO2y7Hjd3uUtVWy7VKUtuSS1+zOczHfS2rKbIr2mn/vo5rYZ3yenh42sREW7rHM67OPbBVxsm9vfbp9vtqK5fDLXAy+2Vdk4zgu6Ep1y7q5uG03H0fK9fkpPp/Irm8mVn2ez7cY2QthOe6NScnDs5TU1X4a8jvVcuNVrk5OUp9vdKfbZU9VV9qr4XCjpeOP8AfG+HpiYjm34Pid4yzWbdE9vo9TjldMsUft5E6nJbTjG7Ulrw4vaTT88epyvXPxNblKl/fqT7XZDHk3HfKcltSSfKT15i/jfnt3ULN/6c6XH032qX5NvWySvLyHGXa1CX9vb9uzSa9dtS/wB+DL5d6mYhjHFWxxaMd7b8b1McnVw6lk/6UceyU52rtnTKmxNT0tx0+Et7S37bPVPpjrULZ2YnKtx09rcWnGMuxtafjev3PmuvGlOaSlGU5y0km5uUm/ZJ7Pbv6VfTuXh2ZM8qv7cZ10wp3OmfCbctdknrxHe9ennXG2KxE9LhyZ8mWs+rO58PSUZNEzbZscj51pp5HK4aXJHXLwOKruWyoXjWpPaHselEcKtMao0Bl0m6xlLySqKJauGBrThpE6xF5N/yJoIAqxkPUwQvBjNbCmewmrgjSlDEIkE9EBnsIaRqIGqiMQrNYRJ4IBa3HTF3gLTTSa9i00YcAKSXSa1yo6/JeSP/AIapS4X6nQRqNo0oCuhgJLSX6lhj0JehLGvRIBjRho2ADUw0bgBE4CuV06q1asrhNP8A6opj2g0BxPUP6cYVk1bS7sS5b1bj2dj58rT2tNcfqUGd/SCNku55t03zr7kYvXO9LXhfkeq6DQHjkv6Mv0yf+w3r/o+/DyOPyZ7BoNAeYYH9Jaq2pOzbXr2nfdL6d9iCh3OSXG2WOjOgNEjbRkAPnXGbLCq5mmLRpeByvFbKghJsnqgS14/wMQqAhiS1p7No1scqpA1qiNQgb11InVQVAl7G8IPYzGkPt6CJKeBytCsGM1Mim64jEIkNQ1WgNoImijEYksUBmKNlEEjZIDCRskBkAAAAAAAAAAAAAAAAAAAAAAAAAAAPDMctK/AAVDFfgyvIABLDwMUgADEBqHgyAE0TWRgACIxSAEU7WOVAADESVAAGyNkAAZAAADAABkGAAAAAAAAAAAAAAAAAAAGG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2" name="Platshållare för bild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92" b="2192"/>
          <a:stretch>
            <a:fillRect/>
          </a:stretch>
        </p:blipFill>
        <p:spPr/>
      </p:pic>
    </p:spTree>
    <p:extLst>
      <p:ext uri="{BB962C8B-B14F-4D97-AF65-F5344CB8AC3E}">
        <p14:creationId xmlns:p14="http://schemas.microsoft.com/office/powerpoint/2010/main" val="103856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91" y="4986805"/>
            <a:ext cx="2880320" cy="830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ubrik 1"/>
          <p:cNvSpPr>
            <a:spLocks noGrp="1"/>
          </p:cNvSpPr>
          <p:nvPr>
            <p:ph type="title"/>
          </p:nvPr>
        </p:nvSpPr>
        <p:spPr/>
        <p:txBody>
          <a:bodyPr/>
          <a:lstStyle/>
          <a:p>
            <a:r>
              <a:rPr lang="sv-SE" dirty="0"/>
              <a:t>Sen dess har det varit en hel del om diesel i media…</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10</a:t>
            </a:fld>
            <a:endParaRPr lang="sv-SE"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005064"/>
            <a:ext cx="4896544" cy="6552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58236"/>
            <a:ext cx="3459323" cy="629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33311"/>
            <a:ext cx="3933800" cy="5949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3" y="4993597"/>
            <a:ext cx="5569832" cy="6786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039" y="2554534"/>
            <a:ext cx="5377433" cy="429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029" y="5817042"/>
            <a:ext cx="4895850" cy="447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9533" y="3095736"/>
            <a:ext cx="3170833" cy="5986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9521" y="1829351"/>
            <a:ext cx="3543102" cy="5744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9"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565" y="2554534"/>
            <a:ext cx="3253160" cy="5412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1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140" y="1615539"/>
            <a:ext cx="5210175" cy="752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6505" y="6342502"/>
            <a:ext cx="3962287" cy="337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2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1000"/>
                                        <p:tgtEl>
                                          <p:spTgt spid="4108"/>
                                        </p:tgtEl>
                                      </p:cBhvr>
                                    </p:animEffect>
                                    <p:anim calcmode="lin" valueType="num">
                                      <p:cBhvr>
                                        <p:cTn id="8" dur="1000" fill="hold"/>
                                        <p:tgtEl>
                                          <p:spTgt spid="4108"/>
                                        </p:tgtEl>
                                        <p:attrNameLst>
                                          <p:attrName>ppt_x</p:attrName>
                                        </p:attrNameLst>
                                      </p:cBhvr>
                                      <p:tavLst>
                                        <p:tav tm="0">
                                          <p:val>
                                            <p:strVal val="#ppt_x"/>
                                          </p:val>
                                        </p:tav>
                                        <p:tav tm="100000">
                                          <p:val>
                                            <p:strVal val="#ppt_x"/>
                                          </p:val>
                                        </p:tav>
                                      </p:tavLst>
                                    </p:anim>
                                    <p:anim calcmode="lin" valueType="num">
                                      <p:cBhvr>
                                        <p:cTn id="9" dur="1000" fill="hold"/>
                                        <p:tgtEl>
                                          <p:spTgt spid="410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fade">
                                      <p:cBhvr>
                                        <p:cTn id="12" dur="1000"/>
                                        <p:tgtEl>
                                          <p:spTgt spid="4109"/>
                                        </p:tgtEl>
                                      </p:cBhvr>
                                    </p:animEffect>
                                    <p:anim calcmode="lin" valueType="num">
                                      <p:cBhvr>
                                        <p:cTn id="13" dur="1000" fill="hold"/>
                                        <p:tgtEl>
                                          <p:spTgt spid="4109"/>
                                        </p:tgtEl>
                                        <p:attrNameLst>
                                          <p:attrName>ppt_x</p:attrName>
                                        </p:attrNameLst>
                                      </p:cBhvr>
                                      <p:tavLst>
                                        <p:tav tm="0">
                                          <p:val>
                                            <p:strVal val="#ppt_x"/>
                                          </p:val>
                                        </p:tav>
                                        <p:tav tm="100000">
                                          <p:val>
                                            <p:strVal val="#ppt_x"/>
                                          </p:val>
                                        </p:tav>
                                      </p:tavLst>
                                    </p:anim>
                                    <p:anim calcmode="lin" valueType="num">
                                      <p:cBhvr>
                                        <p:cTn id="14" dur="1000" fill="hold"/>
                                        <p:tgtEl>
                                          <p:spTgt spid="410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1000"/>
                                        <p:tgtEl>
                                          <p:spTgt spid="4104"/>
                                        </p:tgtEl>
                                      </p:cBhvr>
                                    </p:animEffect>
                                    <p:anim calcmode="lin" valueType="num">
                                      <p:cBhvr>
                                        <p:cTn id="18" dur="1000" fill="hold"/>
                                        <p:tgtEl>
                                          <p:spTgt spid="4104"/>
                                        </p:tgtEl>
                                        <p:attrNameLst>
                                          <p:attrName>ppt_x</p:attrName>
                                        </p:attrNameLst>
                                      </p:cBhvr>
                                      <p:tavLst>
                                        <p:tav tm="0">
                                          <p:val>
                                            <p:strVal val="#ppt_x"/>
                                          </p:val>
                                        </p:tav>
                                        <p:tav tm="100000">
                                          <p:val>
                                            <p:strVal val="#ppt_x"/>
                                          </p:val>
                                        </p:tav>
                                      </p:tavLst>
                                    </p:anim>
                                    <p:anim calcmode="lin" valueType="num">
                                      <p:cBhvr>
                                        <p:cTn id="19" dur="1000" fill="hold"/>
                                        <p:tgtEl>
                                          <p:spTgt spid="41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1000"/>
                                        <p:tgtEl>
                                          <p:spTgt spid="4106"/>
                                        </p:tgtEl>
                                      </p:cBhvr>
                                    </p:animEffect>
                                    <p:anim calcmode="lin" valueType="num">
                                      <p:cBhvr>
                                        <p:cTn id="28" dur="1000" fill="hold"/>
                                        <p:tgtEl>
                                          <p:spTgt spid="4106"/>
                                        </p:tgtEl>
                                        <p:attrNameLst>
                                          <p:attrName>ppt_x</p:attrName>
                                        </p:attrNameLst>
                                      </p:cBhvr>
                                      <p:tavLst>
                                        <p:tav tm="0">
                                          <p:val>
                                            <p:strVal val="#ppt_x"/>
                                          </p:val>
                                        </p:tav>
                                        <p:tav tm="100000">
                                          <p:val>
                                            <p:strVal val="#ppt_x"/>
                                          </p:val>
                                        </p:tav>
                                      </p:tavLst>
                                    </p:anim>
                                    <p:anim calcmode="lin" valueType="num">
                                      <p:cBhvr>
                                        <p:cTn id="29" dur="1000" fill="hold"/>
                                        <p:tgtEl>
                                          <p:spTgt spid="410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anim calcmode="lin" valueType="num">
                                      <p:cBhvr>
                                        <p:cTn id="33" dur="1000" fill="hold"/>
                                        <p:tgtEl>
                                          <p:spTgt spid="4101"/>
                                        </p:tgtEl>
                                        <p:attrNameLst>
                                          <p:attrName>ppt_x</p:attrName>
                                        </p:attrNameLst>
                                      </p:cBhvr>
                                      <p:tavLst>
                                        <p:tav tm="0">
                                          <p:val>
                                            <p:strVal val="#ppt_x"/>
                                          </p:val>
                                        </p:tav>
                                        <p:tav tm="100000">
                                          <p:val>
                                            <p:strVal val="#ppt_x"/>
                                          </p:val>
                                        </p:tav>
                                      </p:tavLst>
                                    </p:anim>
                                    <p:anim calcmode="lin" valueType="num">
                                      <p:cBhvr>
                                        <p:cTn id="34" dur="1000" fill="hold"/>
                                        <p:tgtEl>
                                          <p:spTgt spid="410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1000"/>
                                        <p:tgtEl>
                                          <p:spTgt spid="4100"/>
                                        </p:tgtEl>
                                      </p:cBhvr>
                                    </p:animEffect>
                                    <p:anim calcmode="lin" valueType="num">
                                      <p:cBhvr>
                                        <p:cTn id="38" dur="1000" fill="hold"/>
                                        <p:tgtEl>
                                          <p:spTgt spid="4100"/>
                                        </p:tgtEl>
                                        <p:attrNameLst>
                                          <p:attrName>ppt_x</p:attrName>
                                        </p:attrNameLst>
                                      </p:cBhvr>
                                      <p:tavLst>
                                        <p:tav tm="0">
                                          <p:val>
                                            <p:strVal val="#ppt_x"/>
                                          </p:val>
                                        </p:tav>
                                        <p:tav tm="100000">
                                          <p:val>
                                            <p:strVal val="#ppt_x"/>
                                          </p:val>
                                        </p:tav>
                                      </p:tavLst>
                                    </p:anim>
                                    <p:anim calcmode="lin" valueType="num">
                                      <p:cBhvr>
                                        <p:cTn id="39" dur="1000" fill="hold"/>
                                        <p:tgtEl>
                                          <p:spTgt spid="410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03"/>
                                        </p:tgtEl>
                                        <p:attrNameLst>
                                          <p:attrName>style.visibility</p:attrName>
                                        </p:attrNameLst>
                                      </p:cBhvr>
                                      <p:to>
                                        <p:strVal val="visible"/>
                                      </p:to>
                                    </p:set>
                                    <p:animEffect transition="in" filter="fade">
                                      <p:cBhvr>
                                        <p:cTn id="42" dur="1000"/>
                                        <p:tgtEl>
                                          <p:spTgt spid="4103"/>
                                        </p:tgtEl>
                                      </p:cBhvr>
                                    </p:animEffect>
                                    <p:anim calcmode="lin" valueType="num">
                                      <p:cBhvr>
                                        <p:cTn id="43" dur="1000" fill="hold"/>
                                        <p:tgtEl>
                                          <p:spTgt spid="4103"/>
                                        </p:tgtEl>
                                        <p:attrNameLst>
                                          <p:attrName>ppt_x</p:attrName>
                                        </p:attrNameLst>
                                      </p:cBhvr>
                                      <p:tavLst>
                                        <p:tav tm="0">
                                          <p:val>
                                            <p:strVal val="#ppt_x"/>
                                          </p:val>
                                        </p:tav>
                                        <p:tav tm="100000">
                                          <p:val>
                                            <p:strVal val="#ppt_x"/>
                                          </p:val>
                                        </p:tav>
                                      </p:tavLst>
                                    </p:anim>
                                    <p:anim calcmode="lin" valueType="num">
                                      <p:cBhvr>
                                        <p:cTn id="44" dur="1000" fill="hold"/>
                                        <p:tgtEl>
                                          <p:spTgt spid="410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anim calcmode="lin" valueType="num">
                                      <p:cBhvr>
                                        <p:cTn id="48" dur="1000" fill="hold"/>
                                        <p:tgtEl>
                                          <p:spTgt spid="4099"/>
                                        </p:tgtEl>
                                        <p:attrNameLst>
                                          <p:attrName>ppt_x</p:attrName>
                                        </p:attrNameLst>
                                      </p:cBhvr>
                                      <p:tavLst>
                                        <p:tav tm="0">
                                          <p:val>
                                            <p:strVal val="#ppt_x"/>
                                          </p:val>
                                        </p:tav>
                                        <p:tav tm="100000">
                                          <p:val>
                                            <p:strVal val="#ppt_x"/>
                                          </p:val>
                                        </p:tav>
                                      </p:tavLst>
                                    </p:anim>
                                    <p:anim calcmode="lin" valueType="num">
                                      <p:cBhvr>
                                        <p:cTn id="49" dur="1000" fill="hold"/>
                                        <p:tgtEl>
                                          <p:spTgt spid="409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105"/>
                                        </p:tgtEl>
                                        <p:attrNameLst>
                                          <p:attrName>style.visibility</p:attrName>
                                        </p:attrNameLst>
                                      </p:cBhvr>
                                      <p:to>
                                        <p:strVal val="visible"/>
                                      </p:to>
                                    </p:set>
                                    <p:animEffect transition="in" filter="fade">
                                      <p:cBhvr>
                                        <p:cTn id="52" dur="1000"/>
                                        <p:tgtEl>
                                          <p:spTgt spid="4105"/>
                                        </p:tgtEl>
                                      </p:cBhvr>
                                    </p:animEffect>
                                    <p:anim calcmode="lin" valueType="num">
                                      <p:cBhvr>
                                        <p:cTn id="53" dur="1000" fill="hold"/>
                                        <p:tgtEl>
                                          <p:spTgt spid="4105"/>
                                        </p:tgtEl>
                                        <p:attrNameLst>
                                          <p:attrName>ppt_x</p:attrName>
                                        </p:attrNameLst>
                                      </p:cBhvr>
                                      <p:tavLst>
                                        <p:tav tm="0">
                                          <p:val>
                                            <p:strVal val="#ppt_x"/>
                                          </p:val>
                                        </p:tav>
                                        <p:tav tm="100000">
                                          <p:val>
                                            <p:strVal val="#ppt_x"/>
                                          </p:val>
                                        </p:tav>
                                      </p:tavLst>
                                    </p:anim>
                                    <p:anim calcmode="lin" valueType="num">
                                      <p:cBhvr>
                                        <p:cTn id="54"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Fem dagar efter WV-fusket avslöjades påskyndade EU-parlamentet införande av nya typgodkännanderegler</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11</a:t>
            </a:fld>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564904"/>
            <a:ext cx="3129589" cy="29423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descr="Bildresultat för EU parliament environment committ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970" y="2564903"/>
            <a:ext cx="4410076" cy="294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7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Ny lagstiftning på plats från sep 2017</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12</a:t>
            </a:fld>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3" y="2492896"/>
            <a:ext cx="3531087" cy="2357000"/>
          </a:xfrm>
          <a:prstGeom prst="rect">
            <a:avLst/>
          </a:prstGeo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082597"/>
            <a:ext cx="2982838" cy="1988559"/>
          </a:xfrm>
          <a:prstGeom prst="rect">
            <a:avLst/>
          </a:prstGeom>
        </p:spPr>
      </p:pic>
      <p:sp>
        <p:nvSpPr>
          <p:cNvPr id="10" name="textruta 9"/>
          <p:cNvSpPr txBox="1"/>
          <p:nvPr/>
        </p:nvSpPr>
        <p:spPr>
          <a:xfrm>
            <a:off x="3787008" y="2924944"/>
            <a:ext cx="633507" cy="1015663"/>
          </a:xfrm>
          <a:prstGeom prst="rect">
            <a:avLst/>
          </a:prstGeom>
          <a:noFill/>
        </p:spPr>
        <p:txBody>
          <a:bodyPr wrap="none" rtlCol="0">
            <a:spAutoFit/>
          </a:bodyPr>
          <a:lstStyle/>
          <a:p>
            <a:r>
              <a:rPr lang="sv-SE" sz="6000" dirty="0"/>
              <a:t>+</a:t>
            </a:r>
          </a:p>
        </p:txBody>
      </p:sp>
      <p:pic>
        <p:nvPicPr>
          <p:cNvPr id="11" name="Picture 4" descr="http://imavex.vo.llnwd.net/o18/clients/autoresearchcenter/images/Newsletter/arc-tech-zone-drag-to-fuel-econom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071156"/>
            <a:ext cx="2982838" cy="1092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467544" y="5301208"/>
            <a:ext cx="8020144" cy="923330"/>
          </a:xfrm>
          <a:prstGeom prst="rect">
            <a:avLst/>
          </a:prstGeom>
          <a:noFill/>
        </p:spPr>
        <p:txBody>
          <a:bodyPr wrap="none" rtlCol="0">
            <a:spAutoFit/>
          </a:bodyPr>
          <a:lstStyle/>
          <a:p>
            <a:r>
              <a:rPr lang="sv-SE" b="1" dirty="0"/>
              <a:t>Utsläppskraven mildare för dieselbilar med nya typgodkännandetestet</a:t>
            </a:r>
          </a:p>
          <a:p>
            <a:r>
              <a:rPr lang="sv-SE" dirty="0"/>
              <a:t>Sep 2017: Från 80 mg NO</a:t>
            </a:r>
            <a:r>
              <a:rPr lang="sv-SE" baseline="-25000" dirty="0"/>
              <a:t>X</a:t>
            </a:r>
            <a:r>
              <a:rPr lang="sv-SE" dirty="0"/>
              <a:t>/km till 168 mg NO</a:t>
            </a:r>
            <a:r>
              <a:rPr lang="sv-SE" baseline="-25000" dirty="0"/>
              <a:t>X</a:t>
            </a:r>
            <a:r>
              <a:rPr lang="sv-SE" dirty="0"/>
              <a:t>/km (+110%)</a:t>
            </a:r>
          </a:p>
          <a:p>
            <a:r>
              <a:rPr lang="sv-SE" dirty="0"/>
              <a:t>2020/2021: 120 mg NOX/km. (+50%)</a:t>
            </a:r>
          </a:p>
        </p:txBody>
      </p:sp>
    </p:spTree>
    <p:extLst>
      <p:ext uri="{BB962C8B-B14F-4D97-AF65-F5344CB8AC3E}">
        <p14:creationId xmlns:p14="http://schemas.microsoft.com/office/powerpoint/2010/main" val="227060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Vad göra med utsläppen från alla dieselbilar i trafik?</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13</a:t>
            </a:fld>
            <a:endParaRPr lang="sv-SE" dirty="0"/>
          </a:p>
        </p:txBody>
      </p:sp>
      <p:graphicFrame>
        <p:nvGraphicFramePr>
          <p:cNvPr id="9" name="Diagram 8"/>
          <p:cNvGraphicFramePr>
            <a:graphicFrameLocks/>
          </p:cNvGraphicFramePr>
          <p:nvPr>
            <p:extLst>
              <p:ext uri="{D42A27DB-BD31-4B8C-83A1-F6EECF244321}">
                <p14:modId xmlns:p14="http://schemas.microsoft.com/office/powerpoint/2010/main" val="99118048"/>
              </p:ext>
            </p:extLst>
          </p:nvPr>
        </p:nvGraphicFramePr>
        <p:xfrm>
          <a:off x="5508104" y="2852936"/>
          <a:ext cx="4139952" cy="3794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p:cNvGraphicFramePr>
            <a:graphicFrameLocks/>
          </p:cNvGraphicFramePr>
          <p:nvPr>
            <p:extLst>
              <p:ext uri="{D42A27DB-BD31-4B8C-83A1-F6EECF244321}">
                <p14:modId xmlns:p14="http://schemas.microsoft.com/office/powerpoint/2010/main" val="1222614022"/>
              </p:ext>
            </p:extLst>
          </p:nvPr>
        </p:nvGraphicFramePr>
        <p:xfrm>
          <a:off x="-180528" y="1988840"/>
          <a:ext cx="597666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55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Vad göra med utsläppen från alla dieselbilar i trafik?</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14</a:t>
            </a:fld>
            <a:endParaRPr lang="sv-SE" dirty="0"/>
          </a:p>
        </p:txBody>
      </p:sp>
      <p:sp>
        <p:nvSpPr>
          <p:cNvPr id="8" name="Platshållare för innehåll 7"/>
          <p:cNvSpPr>
            <a:spLocks noGrp="1"/>
          </p:cNvSpPr>
          <p:nvPr>
            <p:ph idx="1"/>
          </p:nvPr>
        </p:nvSpPr>
        <p:spPr>
          <a:xfrm>
            <a:off x="824400" y="1926000"/>
            <a:ext cx="8068080" cy="3888000"/>
          </a:xfrm>
        </p:spPr>
        <p:txBody>
          <a:bodyPr/>
          <a:lstStyle/>
          <a:p>
            <a:r>
              <a:rPr lang="sv-SE" sz="2000" b="1" dirty="0"/>
              <a:t>Många europeiska städer:</a:t>
            </a:r>
            <a:r>
              <a:rPr lang="sv-SE" sz="2000" dirty="0"/>
              <a:t> Miljözoner av olika slag. Miljözonsramverk finns i Belgien, Frankrike, Grekland, Italien, Nederländerna, Tjeckien, Tyskland, Portugal.</a:t>
            </a:r>
            <a:endParaRPr lang="sv-SE" dirty="0"/>
          </a:p>
          <a:p>
            <a:r>
              <a:rPr lang="sv-SE" sz="2000" b="1" dirty="0" err="1"/>
              <a:t>Mexico</a:t>
            </a:r>
            <a:r>
              <a:rPr lang="sv-SE" sz="2000" b="1" dirty="0"/>
              <a:t> City, Paris, Aten, Madrid: </a:t>
            </a:r>
            <a:r>
              <a:rPr lang="sv-SE" sz="2000" dirty="0"/>
              <a:t>totalförbud för dieselbilar i stadskärnan 2025</a:t>
            </a:r>
          </a:p>
          <a:p>
            <a:r>
              <a:rPr lang="sv-SE" sz="2000" b="1" dirty="0"/>
              <a:t>Oslo: </a:t>
            </a:r>
            <a:r>
              <a:rPr lang="sv-SE" sz="2000" dirty="0"/>
              <a:t>Tillfälligt dieselförbud (januari 2017)</a:t>
            </a:r>
          </a:p>
          <a:p>
            <a:r>
              <a:rPr lang="sv-SE" sz="2000" b="1" dirty="0"/>
              <a:t>Frankrike &amp; Storbritannien: </a:t>
            </a:r>
            <a:r>
              <a:rPr lang="sv-SE" sz="2000" dirty="0"/>
              <a:t>Förbud av försäljning av diesel- och bensinbilar 2040</a:t>
            </a:r>
          </a:p>
          <a:p>
            <a:r>
              <a:rPr lang="sv-SE" sz="2000" b="1" dirty="0"/>
              <a:t>Stuttgart: </a:t>
            </a:r>
            <a:r>
              <a:rPr lang="sv-SE" sz="2000" dirty="0"/>
              <a:t>Förvaltningsdomstol ger grönt ljus för dieselförbud (överklagat)</a:t>
            </a:r>
          </a:p>
          <a:p>
            <a:r>
              <a:rPr lang="sv-SE" sz="2000" b="1" dirty="0"/>
              <a:t>Tyskland: </a:t>
            </a:r>
            <a:r>
              <a:rPr lang="sv-SE" sz="2000" dirty="0"/>
              <a:t>Överenskommelse med bilindustrin om uppgraderad mjukvara i Euro 5 &amp; 6-bilar. Skrotningspremie erbjuds av biltillverkare vid köp av ny bil (även nya dieselbilar…)</a:t>
            </a:r>
          </a:p>
          <a:p>
            <a:endParaRPr lang="sv-SE" dirty="0"/>
          </a:p>
        </p:txBody>
      </p:sp>
    </p:spTree>
    <p:extLst>
      <p:ext uri="{BB962C8B-B14F-4D97-AF65-F5344CB8AC3E}">
        <p14:creationId xmlns:p14="http://schemas.microsoft.com/office/powerpoint/2010/main" val="313694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Miljözon för lätta fordon</a:t>
            </a:r>
          </a:p>
        </p:txBody>
      </p:sp>
      <p:sp>
        <p:nvSpPr>
          <p:cNvPr id="8" name="Platshållare för innehåll 7"/>
          <p:cNvSpPr>
            <a:spLocks noGrp="1"/>
          </p:cNvSpPr>
          <p:nvPr>
            <p:ph idx="1"/>
          </p:nvPr>
        </p:nvSpPr>
        <p:spPr>
          <a:xfrm>
            <a:off x="824400" y="1926000"/>
            <a:ext cx="7924064" cy="3888000"/>
          </a:xfrm>
        </p:spPr>
        <p:txBody>
          <a:bodyPr/>
          <a:lstStyle/>
          <a:p>
            <a:r>
              <a:rPr lang="sv-SE" dirty="0"/>
              <a:t>Transportstyrelsen levererade förslag på miljözonsregler i regeringsuppdrag nov 2016</a:t>
            </a:r>
          </a:p>
          <a:p>
            <a:pPr lvl="1"/>
            <a:r>
              <a:rPr lang="sv-SE" b="1" dirty="0"/>
              <a:t>Miljözon klass 2: </a:t>
            </a:r>
          </a:p>
          <a:p>
            <a:pPr lvl="2"/>
            <a:r>
              <a:rPr lang="sv-SE" sz="1800" dirty="0"/>
              <a:t>personbil, lätt lastbil och lätt buss</a:t>
            </a:r>
          </a:p>
          <a:p>
            <a:pPr lvl="3"/>
            <a:r>
              <a:rPr lang="sv-SE" sz="1800" b="1" dirty="0"/>
              <a:t>Diesel: </a:t>
            </a:r>
            <a:r>
              <a:rPr lang="sv-SE" sz="1800" dirty="0"/>
              <a:t>Euro 6 </a:t>
            </a:r>
            <a:r>
              <a:rPr lang="sv-SE" sz="1400" dirty="0"/>
              <a:t>(tillverkade efter sep 2014)</a:t>
            </a:r>
          </a:p>
          <a:p>
            <a:pPr lvl="3"/>
            <a:r>
              <a:rPr lang="sv-SE" sz="1800" b="1" dirty="0"/>
              <a:t>Bensin, etanol, gas: </a:t>
            </a:r>
            <a:r>
              <a:rPr lang="sv-SE" sz="1800" dirty="0"/>
              <a:t>Euro 5 </a:t>
            </a:r>
            <a:r>
              <a:rPr lang="sv-SE" sz="1400" dirty="0"/>
              <a:t>(tillverkade efter sep 2009)</a:t>
            </a:r>
          </a:p>
          <a:p>
            <a:pPr lvl="3"/>
            <a:endParaRPr lang="sv-SE" sz="1400" dirty="0"/>
          </a:p>
          <a:p>
            <a:pPr lvl="1"/>
            <a:r>
              <a:rPr lang="sv-SE" b="1" dirty="0"/>
              <a:t>Miljözon klass 3</a:t>
            </a:r>
          </a:p>
          <a:p>
            <a:pPr lvl="2"/>
            <a:r>
              <a:rPr lang="sv-SE" sz="1800" dirty="0"/>
              <a:t>personbilar, motorcyklar, mopeder klass I, lätt lastbil och lätt buss</a:t>
            </a:r>
          </a:p>
          <a:p>
            <a:pPr lvl="3"/>
            <a:r>
              <a:rPr lang="sv-SE" sz="1800" b="1" dirty="0"/>
              <a:t>el</a:t>
            </a:r>
            <a:r>
              <a:rPr lang="sv-SE" sz="1800" dirty="0"/>
              <a:t> eller </a:t>
            </a:r>
            <a:r>
              <a:rPr lang="sv-SE" sz="1800" b="1" dirty="0"/>
              <a:t>vätgas</a:t>
            </a:r>
          </a:p>
          <a:p>
            <a:pPr lvl="2"/>
            <a:r>
              <a:rPr lang="sv-SE" sz="1800" dirty="0"/>
              <a:t>tunga lastbilar och bussar</a:t>
            </a:r>
          </a:p>
          <a:p>
            <a:pPr lvl="3"/>
            <a:r>
              <a:rPr lang="sv-SE" sz="1800" b="1" dirty="0"/>
              <a:t>el</a:t>
            </a:r>
            <a:r>
              <a:rPr lang="sv-SE" sz="1800" dirty="0"/>
              <a:t> eller </a:t>
            </a:r>
            <a:r>
              <a:rPr lang="sv-SE" sz="1800" b="1" dirty="0"/>
              <a:t>vätgas</a:t>
            </a:r>
            <a:r>
              <a:rPr lang="sv-SE" sz="1800" dirty="0"/>
              <a:t>, eller </a:t>
            </a:r>
            <a:r>
              <a:rPr lang="sv-SE" sz="1800" b="1" dirty="0"/>
              <a:t>elhybrid</a:t>
            </a:r>
            <a:r>
              <a:rPr lang="sv-SE" sz="1800" dirty="0"/>
              <a:t> Euro 6</a:t>
            </a:r>
          </a:p>
          <a:p>
            <a:pPr lvl="3"/>
            <a:endParaRPr lang="sv-SE" sz="1800" dirty="0"/>
          </a:p>
          <a:p>
            <a:pPr lvl="2"/>
            <a:endParaRPr lang="sv-SE" sz="18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15</a:t>
            </a:fld>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852936"/>
            <a:ext cx="887695" cy="133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21" y="4581128"/>
            <a:ext cx="896253" cy="134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01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Miljözon för lätta fordon</a:t>
            </a:r>
          </a:p>
        </p:txBody>
      </p:sp>
      <p:sp>
        <p:nvSpPr>
          <p:cNvPr id="8" name="Platshållare för innehåll 7"/>
          <p:cNvSpPr>
            <a:spLocks noGrp="1"/>
          </p:cNvSpPr>
          <p:nvPr>
            <p:ph idx="1"/>
          </p:nvPr>
        </p:nvSpPr>
        <p:spPr>
          <a:xfrm>
            <a:off x="824400" y="1926000"/>
            <a:ext cx="7924064" cy="3888000"/>
          </a:xfrm>
        </p:spPr>
        <p:txBody>
          <a:bodyPr/>
          <a:lstStyle/>
          <a:p>
            <a:r>
              <a:rPr lang="sv-SE" dirty="0"/>
              <a:t>Fallstudie på effekter i Stockholm vid införande 2020</a:t>
            </a:r>
          </a:p>
          <a:p>
            <a:endParaRPr lang="sv-SE" dirty="0"/>
          </a:p>
          <a:p>
            <a:endParaRPr lang="sv-SE" dirty="0"/>
          </a:p>
          <a:p>
            <a:pPr lvl="2"/>
            <a:endParaRPr lang="sv-SE" sz="18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16</a:t>
            </a:fld>
            <a:endParaRPr lang="sv-S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15157"/>
            <a:ext cx="5616624" cy="344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27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Miljözon för lätta fordon</a:t>
            </a:r>
          </a:p>
        </p:txBody>
      </p:sp>
      <p:sp>
        <p:nvSpPr>
          <p:cNvPr id="8" name="Platshållare för innehåll 7"/>
          <p:cNvSpPr>
            <a:spLocks noGrp="1"/>
          </p:cNvSpPr>
          <p:nvPr>
            <p:ph idx="1"/>
          </p:nvPr>
        </p:nvSpPr>
        <p:spPr>
          <a:xfrm>
            <a:off x="824400" y="1926000"/>
            <a:ext cx="7924064" cy="3888000"/>
          </a:xfrm>
        </p:spPr>
        <p:txBody>
          <a:bodyPr/>
          <a:lstStyle/>
          <a:p>
            <a:r>
              <a:rPr lang="sv-SE" dirty="0"/>
              <a:t>Fallstudie på effekter i Stockholm vid införande 2020</a:t>
            </a:r>
          </a:p>
          <a:p>
            <a:endParaRPr lang="sv-SE" dirty="0"/>
          </a:p>
          <a:p>
            <a:endParaRPr lang="sv-SE" dirty="0"/>
          </a:p>
          <a:p>
            <a:pPr lvl="2"/>
            <a:endParaRPr lang="sv-SE" sz="18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17</a:t>
            </a:fld>
            <a:endParaRPr lang="sv-SE"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6120680" cy="385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rihandsfigur 16"/>
          <p:cNvSpPr/>
          <p:nvPr/>
        </p:nvSpPr>
        <p:spPr>
          <a:xfrm>
            <a:off x="2540000" y="3117850"/>
            <a:ext cx="2724150" cy="1549400"/>
          </a:xfrm>
          <a:custGeom>
            <a:avLst/>
            <a:gdLst>
              <a:gd name="connsiteX0" fmla="*/ 0 w 2724150"/>
              <a:gd name="connsiteY0" fmla="*/ 0 h 1549400"/>
              <a:gd name="connsiteX1" fmla="*/ 12700 w 2724150"/>
              <a:gd name="connsiteY1" fmla="*/ 1187450 h 1549400"/>
              <a:gd name="connsiteX2" fmla="*/ 1384300 w 2724150"/>
              <a:gd name="connsiteY2" fmla="*/ 1416050 h 1549400"/>
              <a:gd name="connsiteX3" fmla="*/ 2724150 w 2724150"/>
              <a:gd name="connsiteY3" fmla="*/ 1549400 h 1549400"/>
              <a:gd name="connsiteX4" fmla="*/ 2724150 w 2724150"/>
              <a:gd name="connsiteY4" fmla="*/ 1416050 h 1549400"/>
              <a:gd name="connsiteX5" fmla="*/ 1377950 w 2724150"/>
              <a:gd name="connsiteY5" fmla="*/ 1009650 h 1549400"/>
              <a:gd name="connsiteX6" fmla="*/ 0 w 2724150"/>
              <a:gd name="connsiteY6" fmla="*/ 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150" h="1549400">
                <a:moveTo>
                  <a:pt x="0" y="0"/>
                </a:moveTo>
                <a:lnTo>
                  <a:pt x="12700" y="1187450"/>
                </a:lnTo>
                <a:lnTo>
                  <a:pt x="1384300" y="1416050"/>
                </a:lnTo>
                <a:lnTo>
                  <a:pt x="2724150" y="1549400"/>
                </a:lnTo>
                <a:lnTo>
                  <a:pt x="2724150" y="1416050"/>
                </a:lnTo>
                <a:lnTo>
                  <a:pt x="1377950" y="1009650"/>
                </a:lnTo>
                <a:lnTo>
                  <a:pt x="0" y="0"/>
                </a:lnTo>
                <a:close/>
              </a:path>
            </a:pathLst>
          </a:custGeom>
          <a:solidFill>
            <a:srgbClr val="FFFF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992308" y="3615551"/>
            <a:ext cx="542136" cy="276999"/>
          </a:xfrm>
          <a:prstGeom prst="rect">
            <a:avLst/>
          </a:prstGeom>
          <a:noFill/>
        </p:spPr>
        <p:txBody>
          <a:bodyPr wrap="none" rtlCol="0">
            <a:spAutoFit/>
          </a:bodyPr>
          <a:lstStyle/>
          <a:p>
            <a:r>
              <a:rPr lang="sv-SE" sz="1200" dirty="0"/>
              <a:t>-40%</a:t>
            </a:r>
          </a:p>
        </p:txBody>
      </p:sp>
      <p:sp>
        <p:nvSpPr>
          <p:cNvPr id="22" name="textruta 21"/>
          <p:cNvSpPr txBox="1"/>
          <p:nvPr/>
        </p:nvSpPr>
        <p:spPr>
          <a:xfrm>
            <a:off x="3700396" y="4211821"/>
            <a:ext cx="542136" cy="276999"/>
          </a:xfrm>
          <a:prstGeom prst="rect">
            <a:avLst/>
          </a:prstGeom>
          <a:noFill/>
        </p:spPr>
        <p:txBody>
          <a:bodyPr wrap="none" rtlCol="0">
            <a:spAutoFit/>
          </a:bodyPr>
          <a:lstStyle/>
          <a:p>
            <a:r>
              <a:rPr lang="sv-SE" sz="1200" dirty="0"/>
              <a:t>-25%</a:t>
            </a:r>
          </a:p>
        </p:txBody>
      </p:sp>
      <p:sp>
        <p:nvSpPr>
          <p:cNvPr id="23" name="textruta 22"/>
          <p:cNvSpPr txBox="1"/>
          <p:nvPr/>
        </p:nvSpPr>
        <p:spPr>
          <a:xfrm>
            <a:off x="5251450" y="4425320"/>
            <a:ext cx="542136" cy="276999"/>
          </a:xfrm>
          <a:prstGeom prst="rect">
            <a:avLst/>
          </a:prstGeom>
          <a:noFill/>
        </p:spPr>
        <p:txBody>
          <a:bodyPr wrap="none" rtlCol="0">
            <a:spAutoFit/>
          </a:bodyPr>
          <a:lstStyle/>
          <a:p>
            <a:r>
              <a:rPr lang="sv-SE" sz="1200" dirty="0"/>
              <a:t>-10%</a:t>
            </a:r>
          </a:p>
        </p:txBody>
      </p:sp>
    </p:spTree>
    <p:extLst>
      <p:ext uri="{BB962C8B-B14F-4D97-AF65-F5344CB8AC3E}">
        <p14:creationId xmlns:p14="http://schemas.microsoft.com/office/powerpoint/2010/main" val="17787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Miljözon för lätta fordon</a:t>
            </a:r>
          </a:p>
        </p:txBody>
      </p:sp>
      <p:sp>
        <p:nvSpPr>
          <p:cNvPr id="8" name="Platshållare för innehåll 7"/>
          <p:cNvSpPr>
            <a:spLocks noGrp="1"/>
          </p:cNvSpPr>
          <p:nvPr>
            <p:ph idx="1"/>
          </p:nvPr>
        </p:nvSpPr>
        <p:spPr>
          <a:xfrm>
            <a:off x="824400" y="1926000"/>
            <a:ext cx="7924064" cy="3888000"/>
          </a:xfrm>
        </p:spPr>
        <p:txBody>
          <a:bodyPr/>
          <a:lstStyle/>
          <a:p>
            <a:r>
              <a:rPr lang="sv-SE" dirty="0"/>
              <a:t>Fallstudie på effekter i Stockholm vid införande 2020</a:t>
            </a:r>
          </a:p>
          <a:p>
            <a:endParaRPr lang="sv-SE" dirty="0"/>
          </a:p>
          <a:p>
            <a:endParaRPr lang="sv-SE" dirty="0"/>
          </a:p>
          <a:p>
            <a:pPr lvl="2"/>
            <a:endParaRPr lang="sv-SE" sz="18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18</a:t>
            </a:fld>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8880"/>
            <a:ext cx="5040560" cy="373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565050" y="6009356"/>
            <a:ext cx="1710806" cy="369332"/>
          </a:xfrm>
          <a:prstGeom prst="rect">
            <a:avLst/>
          </a:prstGeom>
          <a:noFill/>
        </p:spPr>
        <p:txBody>
          <a:bodyPr wrap="square" rtlCol="0">
            <a:spAutoFit/>
          </a:bodyPr>
          <a:lstStyle/>
          <a:p>
            <a:r>
              <a:rPr lang="sv-SE" dirty="0"/>
              <a:t>Ingen miljözon</a:t>
            </a:r>
          </a:p>
        </p:txBody>
      </p:sp>
      <p:sp>
        <p:nvSpPr>
          <p:cNvPr id="11" name="textruta 10"/>
          <p:cNvSpPr txBox="1"/>
          <p:nvPr/>
        </p:nvSpPr>
        <p:spPr>
          <a:xfrm>
            <a:off x="4139952" y="6033112"/>
            <a:ext cx="1646605" cy="369332"/>
          </a:xfrm>
          <a:prstGeom prst="rect">
            <a:avLst/>
          </a:prstGeom>
          <a:noFill/>
        </p:spPr>
        <p:txBody>
          <a:bodyPr wrap="none" rtlCol="0">
            <a:spAutoFit/>
          </a:bodyPr>
          <a:lstStyle/>
          <a:p>
            <a:r>
              <a:rPr lang="sv-SE" dirty="0"/>
              <a:t>Endast Euro 6</a:t>
            </a:r>
          </a:p>
        </p:txBody>
      </p:sp>
      <p:sp>
        <p:nvSpPr>
          <p:cNvPr id="12" name="textruta 11"/>
          <p:cNvSpPr txBox="1"/>
          <p:nvPr/>
        </p:nvSpPr>
        <p:spPr>
          <a:xfrm>
            <a:off x="6126583" y="3692178"/>
            <a:ext cx="3121367" cy="923330"/>
          </a:xfrm>
          <a:prstGeom prst="rect">
            <a:avLst/>
          </a:prstGeom>
          <a:noFill/>
        </p:spPr>
        <p:txBody>
          <a:bodyPr wrap="none" rtlCol="0">
            <a:spAutoFit/>
          </a:bodyPr>
          <a:lstStyle/>
          <a:p>
            <a:r>
              <a:rPr lang="sv-SE" b="1" dirty="0"/>
              <a:t>Sveavägen</a:t>
            </a:r>
          </a:p>
          <a:p>
            <a:r>
              <a:rPr lang="sv-SE" dirty="0"/>
              <a:t>NO</a:t>
            </a:r>
            <a:r>
              <a:rPr lang="sv-SE" baseline="-25000" dirty="0"/>
              <a:t>2</a:t>
            </a:r>
            <a:r>
              <a:rPr lang="sv-SE" dirty="0"/>
              <a:t> årsmedelhalter</a:t>
            </a:r>
          </a:p>
          <a:p>
            <a:r>
              <a:rPr lang="sv-SE" dirty="0"/>
              <a:t>ca 5-7 µg/m</a:t>
            </a:r>
            <a:r>
              <a:rPr lang="sv-SE" baseline="30000" dirty="0"/>
              <a:t>3</a:t>
            </a:r>
            <a:r>
              <a:rPr lang="sv-SE" dirty="0"/>
              <a:t> lägre, ca -20%</a:t>
            </a:r>
          </a:p>
        </p:txBody>
      </p:sp>
    </p:spTree>
    <p:extLst>
      <p:ext uri="{BB962C8B-B14F-4D97-AF65-F5344CB8AC3E}">
        <p14:creationId xmlns:p14="http://schemas.microsoft.com/office/powerpoint/2010/main" val="389754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Miljözon för lätta fordon</a:t>
            </a:r>
          </a:p>
        </p:txBody>
      </p:sp>
      <p:sp>
        <p:nvSpPr>
          <p:cNvPr id="8" name="Platshållare för innehåll 7"/>
          <p:cNvSpPr>
            <a:spLocks noGrp="1"/>
          </p:cNvSpPr>
          <p:nvPr>
            <p:ph idx="1"/>
          </p:nvPr>
        </p:nvSpPr>
        <p:spPr/>
        <p:txBody>
          <a:bodyPr/>
          <a:lstStyle/>
          <a:p>
            <a:r>
              <a:rPr lang="sv-SE" dirty="0"/>
              <a:t>Regeringsförklaring sep 2017: </a:t>
            </a:r>
            <a:r>
              <a:rPr lang="sv-SE" i="1" dirty="0"/>
              <a:t>För att förbättra luften i städerna får kommunerna nya möjligheter att införa miljözoner.</a:t>
            </a:r>
          </a:p>
          <a:p>
            <a:r>
              <a:rPr lang="sv-SE" dirty="0"/>
              <a:t>Stockholm har aviserat att de vill införa miljözon. Göteborg är positiva till att de får möjligheten.</a:t>
            </a:r>
          </a:p>
          <a:p>
            <a:r>
              <a:rPr lang="sv-SE" dirty="0"/>
              <a:t>Sifo: Mer än varannan svensk tveksam till att köpa en ny dieselbil. 43 % positiva till miljözoner, 37 % negativa.</a:t>
            </a:r>
          </a:p>
          <a:p>
            <a:r>
              <a:rPr lang="sv-SE" dirty="0"/>
              <a:t>Miljözonslagstiftning bereds fortfarande inom regeringskansliet. Fortsättning följer…</a:t>
            </a:r>
          </a:p>
          <a:p>
            <a:endParaRPr lang="sv-SE" dirty="0"/>
          </a:p>
          <a:p>
            <a:pPr lvl="2"/>
            <a:endParaRPr lang="sv-SE" sz="18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19</a:t>
            </a:fld>
            <a:endParaRPr lang="sv-SE" dirty="0"/>
          </a:p>
        </p:txBody>
      </p:sp>
    </p:spTree>
    <p:extLst>
      <p:ext uri="{BB962C8B-B14F-4D97-AF65-F5344CB8AC3E}">
        <p14:creationId xmlns:p14="http://schemas.microsoft.com/office/powerpoint/2010/main" val="210617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24400" y="619200"/>
            <a:ext cx="7996072" cy="1224000"/>
          </a:xfrm>
        </p:spPr>
        <p:txBody>
          <a:bodyPr/>
          <a:lstStyle/>
          <a:p>
            <a:r>
              <a:rPr lang="sv-SE" sz="3200" dirty="0"/>
              <a:t>Det pratas om dieselförbud - varför då? Och vad gör vi i åt saken i Sverige?</a:t>
            </a:r>
            <a:endParaRPr lang="sv-SE" dirty="0"/>
          </a:p>
        </p:txBody>
      </p:sp>
      <p:sp>
        <p:nvSpPr>
          <p:cNvPr id="8" name="Platshållare för innehåll 7"/>
          <p:cNvSpPr>
            <a:spLocks noGrp="1"/>
          </p:cNvSpPr>
          <p:nvPr>
            <p:ph idx="1"/>
          </p:nvPr>
        </p:nvSpPr>
        <p:spPr/>
        <p:txBody>
          <a:bodyPr/>
          <a:lstStyle/>
          <a:p>
            <a:r>
              <a:rPr lang="sv-SE" dirty="0"/>
              <a:t>Dieselbilars påverkan på luftkvaliteten</a:t>
            </a:r>
          </a:p>
          <a:p>
            <a:r>
              <a:rPr lang="sv-SE" dirty="0"/>
              <a:t>Dieselgate</a:t>
            </a:r>
          </a:p>
          <a:p>
            <a:r>
              <a:rPr lang="sv-SE" dirty="0"/>
              <a:t>Vad görs för att minska dieselbilars utsläpp?</a:t>
            </a:r>
          </a:p>
          <a:p>
            <a:pPr lvl="1"/>
            <a:r>
              <a:rPr lang="sv-SE" dirty="0"/>
              <a:t>Förbud och andra åtgärder</a:t>
            </a:r>
          </a:p>
          <a:p>
            <a:pPr lvl="2"/>
            <a:r>
              <a:rPr lang="sv-SE" dirty="0"/>
              <a:t>Sverige: Miljözon för lätta fordon</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2</a:t>
            </a:fld>
            <a:endParaRPr lang="sv-SE" dirty="0"/>
          </a:p>
        </p:txBody>
      </p:sp>
    </p:spTree>
    <p:extLst>
      <p:ext uri="{BB962C8B-B14F-4D97-AF65-F5344CB8AC3E}">
        <p14:creationId xmlns:p14="http://schemas.microsoft.com/office/powerpoint/2010/main" val="415601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Fler dieselbilar har brutit trenden med minskade NO</a:t>
            </a:r>
            <a:r>
              <a:rPr lang="sv-SE" baseline="-25000" dirty="0"/>
              <a:t>X</a:t>
            </a:r>
            <a:r>
              <a:rPr lang="sv-SE" dirty="0"/>
              <a:t>–utsläpp</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3</a:t>
            </a:fld>
            <a:endParaRPr lang="sv-SE" dirty="0"/>
          </a:p>
        </p:txBody>
      </p:sp>
      <p:pic>
        <p:nvPicPr>
          <p:cNvPr id="2050" name="Picture 2" descr="http://www.naturvardsverket.se/PageFiles/87746/20838_s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700" y="1723008"/>
            <a:ext cx="5504612" cy="495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3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…och bidrar till att halterna av NO</a:t>
            </a:r>
            <a:r>
              <a:rPr lang="sv-SE" baseline="-25000" dirty="0"/>
              <a:t>2</a:t>
            </a:r>
            <a:r>
              <a:rPr lang="sv-SE" dirty="0"/>
              <a:t> inte sjunker</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4</a:t>
            </a:fld>
            <a:endParaRPr lang="sv-SE" dirty="0"/>
          </a:p>
        </p:txBody>
      </p:sp>
      <p:graphicFrame>
        <p:nvGraphicFramePr>
          <p:cNvPr id="7" name="Diagram 6"/>
          <p:cNvGraphicFramePr>
            <a:graphicFrameLocks/>
          </p:cNvGraphicFramePr>
          <p:nvPr>
            <p:extLst>
              <p:ext uri="{D42A27DB-BD31-4B8C-83A1-F6EECF244321}">
                <p14:modId xmlns:p14="http://schemas.microsoft.com/office/powerpoint/2010/main" val="3530855623"/>
              </p:ext>
            </p:extLst>
          </p:nvPr>
        </p:nvGraphicFramePr>
        <p:xfrm>
          <a:off x="611560" y="1700808"/>
          <a:ext cx="8352928" cy="4479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69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…och bidrar till att halterna av NO</a:t>
            </a:r>
            <a:r>
              <a:rPr lang="sv-SE" baseline="-25000" dirty="0"/>
              <a:t>2</a:t>
            </a:r>
            <a:r>
              <a:rPr lang="sv-SE" dirty="0"/>
              <a:t> inte sjunker</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5</a:t>
            </a:fld>
            <a:endParaRPr lang="sv-SE" dirty="0"/>
          </a:p>
        </p:txBody>
      </p:sp>
      <p:graphicFrame>
        <p:nvGraphicFramePr>
          <p:cNvPr id="8" name="Diagram 7"/>
          <p:cNvGraphicFramePr>
            <a:graphicFrameLocks/>
          </p:cNvGraphicFramePr>
          <p:nvPr>
            <p:extLst>
              <p:ext uri="{D42A27DB-BD31-4B8C-83A1-F6EECF244321}">
                <p14:modId xmlns:p14="http://schemas.microsoft.com/office/powerpoint/2010/main" val="2645557630"/>
              </p:ext>
            </p:extLst>
          </p:nvPr>
        </p:nvGraphicFramePr>
        <p:xfrm>
          <a:off x="323527" y="1124744"/>
          <a:ext cx="8582347" cy="486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03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…och bidrar till att halterna av NO</a:t>
            </a:r>
            <a:r>
              <a:rPr lang="sv-SE" baseline="-25000" dirty="0"/>
              <a:t>2</a:t>
            </a:r>
            <a:r>
              <a:rPr lang="sv-SE" dirty="0"/>
              <a:t> inte sjunker</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6</a:t>
            </a:fld>
            <a:endParaRPr lang="sv-SE" dirty="0"/>
          </a:p>
        </p:txBody>
      </p:sp>
      <p:graphicFrame>
        <p:nvGraphicFramePr>
          <p:cNvPr id="7" name="Diagram 6"/>
          <p:cNvGraphicFramePr>
            <a:graphicFrameLocks/>
          </p:cNvGraphicFramePr>
          <p:nvPr>
            <p:extLst>
              <p:ext uri="{D42A27DB-BD31-4B8C-83A1-F6EECF244321}">
                <p14:modId xmlns:p14="http://schemas.microsoft.com/office/powerpoint/2010/main" val="3576894731"/>
              </p:ext>
            </p:extLst>
          </p:nvPr>
        </p:nvGraphicFramePr>
        <p:xfrm>
          <a:off x="395536" y="1700808"/>
          <a:ext cx="8748464" cy="4754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32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Högre NO</a:t>
            </a:r>
            <a:r>
              <a:rPr lang="sv-SE" baseline="-25000" dirty="0"/>
              <a:t>X</a:t>
            </a:r>
            <a:r>
              <a:rPr lang="sv-SE" dirty="0"/>
              <a:t>-utsläpp i verklig körning än vid typgodkännandetest</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7</a:t>
            </a:fld>
            <a:endParaRPr lang="sv-SE"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98092"/>
            <a:ext cx="4612284" cy="471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709" y="6309320"/>
            <a:ext cx="2162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884" y="3789046"/>
            <a:ext cx="2228476" cy="32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761" y="4118366"/>
            <a:ext cx="3255490" cy="32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1115616" y="2118395"/>
            <a:ext cx="30708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1115616" y="3245743"/>
            <a:ext cx="30708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1114897" y="4248214"/>
            <a:ext cx="30708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1155329" y="5392266"/>
            <a:ext cx="30708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273974" y="2346945"/>
            <a:ext cx="697627" cy="369332"/>
          </a:xfrm>
          <a:prstGeom prst="rect">
            <a:avLst/>
          </a:prstGeom>
          <a:noFill/>
        </p:spPr>
        <p:txBody>
          <a:bodyPr wrap="none" rtlCol="0">
            <a:spAutoFit/>
          </a:bodyPr>
          <a:lstStyle/>
          <a:p>
            <a:r>
              <a:rPr lang="sv-SE" dirty="0"/>
              <a:t>2000</a:t>
            </a:r>
          </a:p>
        </p:txBody>
      </p:sp>
      <p:sp>
        <p:nvSpPr>
          <p:cNvPr id="18" name="textruta 17"/>
          <p:cNvSpPr txBox="1"/>
          <p:nvPr/>
        </p:nvSpPr>
        <p:spPr>
          <a:xfrm>
            <a:off x="273974" y="3449941"/>
            <a:ext cx="697627" cy="369332"/>
          </a:xfrm>
          <a:prstGeom prst="rect">
            <a:avLst/>
          </a:prstGeom>
          <a:noFill/>
        </p:spPr>
        <p:txBody>
          <a:bodyPr wrap="none" rtlCol="0">
            <a:spAutoFit/>
          </a:bodyPr>
          <a:lstStyle/>
          <a:p>
            <a:r>
              <a:rPr lang="sv-SE" dirty="0"/>
              <a:t>2005</a:t>
            </a:r>
          </a:p>
        </p:txBody>
      </p:sp>
      <p:sp>
        <p:nvSpPr>
          <p:cNvPr id="19" name="textruta 18"/>
          <p:cNvSpPr txBox="1"/>
          <p:nvPr/>
        </p:nvSpPr>
        <p:spPr>
          <a:xfrm>
            <a:off x="273974" y="4456396"/>
            <a:ext cx="697627" cy="369332"/>
          </a:xfrm>
          <a:prstGeom prst="rect">
            <a:avLst/>
          </a:prstGeom>
          <a:noFill/>
        </p:spPr>
        <p:txBody>
          <a:bodyPr wrap="none" rtlCol="0">
            <a:spAutoFit/>
          </a:bodyPr>
          <a:lstStyle/>
          <a:p>
            <a:r>
              <a:rPr lang="sv-SE" dirty="0"/>
              <a:t>2009</a:t>
            </a:r>
          </a:p>
        </p:txBody>
      </p:sp>
      <p:sp>
        <p:nvSpPr>
          <p:cNvPr id="20" name="textruta 19"/>
          <p:cNvSpPr txBox="1"/>
          <p:nvPr/>
        </p:nvSpPr>
        <p:spPr>
          <a:xfrm>
            <a:off x="273973" y="5587305"/>
            <a:ext cx="697627" cy="369332"/>
          </a:xfrm>
          <a:prstGeom prst="rect">
            <a:avLst/>
          </a:prstGeom>
          <a:noFill/>
        </p:spPr>
        <p:txBody>
          <a:bodyPr wrap="none" rtlCol="0">
            <a:spAutoFit/>
          </a:bodyPr>
          <a:lstStyle/>
          <a:p>
            <a:r>
              <a:rPr lang="sv-SE" dirty="0"/>
              <a:t>2014</a:t>
            </a:r>
          </a:p>
        </p:txBody>
      </p:sp>
    </p:spTree>
    <p:extLst>
      <p:ext uri="{BB962C8B-B14F-4D97-AF65-F5344CB8AC3E}">
        <p14:creationId xmlns:p14="http://schemas.microsoft.com/office/powerpoint/2010/main" val="261302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då?</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8</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728" y="3068960"/>
            <a:ext cx="5076564" cy="3384376"/>
          </a:xfrm>
          <a:prstGeom prst="rect">
            <a:avLst/>
          </a:prstGeom>
        </p:spPr>
      </p:pic>
      <p:sp>
        <p:nvSpPr>
          <p:cNvPr id="11" name="Platshållare för innehåll 7"/>
          <p:cNvSpPr>
            <a:spLocks noGrp="1"/>
          </p:cNvSpPr>
          <p:nvPr>
            <p:ph idx="1"/>
          </p:nvPr>
        </p:nvSpPr>
        <p:spPr>
          <a:xfrm>
            <a:off x="773986" y="1413208"/>
            <a:ext cx="7902470" cy="3888000"/>
          </a:xfrm>
        </p:spPr>
        <p:txBody>
          <a:bodyPr/>
          <a:lstStyle/>
          <a:p>
            <a:r>
              <a:rPr lang="sv-SE" dirty="0"/>
              <a:t>Svårare och dyrare att åstadkomma låga NO</a:t>
            </a:r>
            <a:r>
              <a:rPr lang="sv-SE" baseline="-25000" dirty="0"/>
              <a:t>X</a:t>
            </a:r>
            <a:r>
              <a:rPr lang="sv-SE" dirty="0"/>
              <a:t>-utsläpp från dieselmotorer jämfört med bensinmotorer</a:t>
            </a:r>
          </a:p>
          <a:p>
            <a:r>
              <a:rPr lang="sv-SE" dirty="0"/>
              <a:t>EU-lagstiftning med typgodkännandetest som inte motsvarar verkliga körförhållanden</a:t>
            </a:r>
          </a:p>
        </p:txBody>
      </p:sp>
      <p:pic>
        <p:nvPicPr>
          <p:cNvPr id="3074" name="Picture 2" descr="http://www.car-engineer.com/wp-content/uploads/2012/12/NE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316" y="4293096"/>
            <a:ext cx="2743224" cy="15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8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Volkswagens fusk</a:t>
            </a:r>
          </a:p>
        </p:txBody>
      </p:sp>
      <p:sp>
        <p:nvSpPr>
          <p:cNvPr id="4" name="Platshållare för datum 3"/>
          <p:cNvSpPr>
            <a:spLocks noGrp="1"/>
          </p:cNvSpPr>
          <p:nvPr>
            <p:ph type="dt" sz="half" idx="10"/>
          </p:nvPr>
        </p:nvSpPr>
        <p:spPr/>
        <p:txBody>
          <a:bodyPr/>
          <a:lstStyle/>
          <a:p>
            <a:fld id="{31F8AAC4-2748-4E53-A84E-4A6AD65B6C1B}" type="datetime1">
              <a:rPr lang="sv-SE" smtClean="0"/>
              <a:t>2017-11-01</a:t>
            </a:fld>
            <a:endParaRPr lang="sv-SE" dirty="0"/>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pPr/>
              <a:t>9</a:t>
            </a:fld>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96752"/>
            <a:ext cx="6848227" cy="5112568"/>
          </a:xfrm>
          <a:prstGeom prst="rect">
            <a:avLst/>
          </a:prstGeom>
        </p:spPr>
      </p:pic>
    </p:spTree>
    <p:extLst>
      <p:ext uri="{BB962C8B-B14F-4D97-AF65-F5344CB8AC3E}">
        <p14:creationId xmlns:p14="http://schemas.microsoft.com/office/powerpoint/2010/main" val="2294813758"/>
      </p:ext>
    </p:extLst>
  </p:cSld>
  <p:clrMapOvr>
    <a:masterClrMapping/>
  </p:clrMapOvr>
</p:sld>
</file>

<file path=ppt/theme/theme1.xml><?xml version="1.0" encoding="utf-8"?>
<a:theme xmlns:a="http://schemas.openxmlformats.org/drawingml/2006/main" name="NV-presentation">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NV-presentation</Template>
  <TotalTime>2001</TotalTime>
  <Words>842</Words>
  <Application>Microsoft Office PowerPoint</Application>
  <PresentationFormat>Bildspel på skärmen (4:3)</PresentationFormat>
  <Paragraphs>177</Paragraphs>
  <Slides>19</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Wingdings</vt:lpstr>
      <vt:lpstr>NV-presentation</vt:lpstr>
      <vt:lpstr>Det pratas om dieselförbud - varför då? Och vad gör vi i åt saken i Sverige?</vt:lpstr>
      <vt:lpstr>Det pratas om dieselförbud - varför då? Och vad gör vi i åt saken i Sverige?</vt:lpstr>
      <vt:lpstr>Fler dieselbilar har brutit trenden med minskade NOX–utsläpp</vt:lpstr>
      <vt:lpstr>…och bidrar till att halterna av NO2 inte sjunker</vt:lpstr>
      <vt:lpstr>…och bidrar till att halterna av NO2 inte sjunker</vt:lpstr>
      <vt:lpstr>…och bidrar till att halterna av NO2 inte sjunker</vt:lpstr>
      <vt:lpstr>Högre NOX-utsläpp i verklig körning än vid typgodkännandetest</vt:lpstr>
      <vt:lpstr>Varför då?</vt:lpstr>
      <vt:lpstr>Volkswagens fusk</vt:lpstr>
      <vt:lpstr>Sen dess har det varit en hel del om diesel i media…</vt:lpstr>
      <vt:lpstr>Fem dagar efter WV-fusket avslöjades påskyndade EU-parlamentet införande av nya typgodkännanderegler</vt:lpstr>
      <vt:lpstr>Ny lagstiftning på plats från sep 2017</vt:lpstr>
      <vt:lpstr>Vad göra med utsläppen från alla dieselbilar i trafik?</vt:lpstr>
      <vt:lpstr>Vad göra med utsläppen från alla dieselbilar i trafik?</vt:lpstr>
      <vt:lpstr>Miljözon för lätta fordon</vt:lpstr>
      <vt:lpstr>Miljözon för lätta fordon</vt:lpstr>
      <vt:lpstr>Miljözon för lätta fordon</vt:lpstr>
      <vt:lpstr>Miljözon för lätta fordon</vt:lpstr>
      <vt:lpstr>Miljözon för lätta fordon</vt:lpstr>
    </vt:vector>
  </TitlesOfParts>
  <Company>Naturvårdsverket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Dieselgate</dc:title>
  <dc:subject>Naturvårdsverket PowerPointmall</dc:subject>
  <dc:creator>Ulf Troeng</dc:creator>
  <dc:description>Maj 2012, MS Office 2010_x000d_
LexiConsult 08-566 107 00, MC</dc:description>
  <cp:lastModifiedBy>GunnarH</cp:lastModifiedBy>
  <cp:revision>89</cp:revision>
  <dcterms:created xsi:type="dcterms:W3CDTF">2017-05-08T12:01:12Z</dcterms:created>
  <dcterms:modified xsi:type="dcterms:W3CDTF">2017-11-01T11:30:41Z</dcterms:modified>
</cp:coreProperties>
</file>