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2" r:id="rId4"/>
    <p:sldId id="265" r:id="rId5"/>
    <p:sldId id="259" r:id="rId6"/>
    <p:sldId id="263" r:id="rId7"/>
    <p:sldId id="266" r:id="rId8"/>
    <p:sldId id="284" r:id="rId9"/>
    <p:sldId id="264" r:id="rId10"/>
    <p:sldId id="269" r:id="rId11"/>
    <p:sldId id="273" r:id="rId12"/>
    <p:sldId id="275" r:id="rId13"/>
    <p:sldId id="276" r:id="rId14"/>
    <p:sldId id="277" r:id="rId15"/>
    <p:sldId id="279" r:id="rId16"/>
    <p:sldId id="280" r:id="rId17"/>
    <p:sldId id="285" r:id="rId18"/>
    <p:sldId id="281" r:id="rId19"/>
    <p:sldId id="282" r:id="rId20"/>
    <p:sldId id="291" r:id="rId21"/>
    <p:sldId id="286" r:id="rId22"/>
    <p:sldId id="287" r:id="rId23"/>
    <p:sldId id="288" r:id="rId24"/>
    <p:sldId id="292"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36">
          <p15:clr>
            <a:srgbClr val="A4A3A4"/>
          </p15:clr>
        </p15:guide>
        <p15:guide id="3" orient="horz" pos="3735">
          <p15:clr>
            <a:srgbClr val="A4A3A4"/>
          </p15:clr>
        </p15:guide>
        <p15:guide id="4" orient="horz" pos="1598">
          <p15:clr>
            <a:srgbClr val="A4A3A4"/>
          </p15:clr>
        </p15:guide>
        <p15:guide id="5" pos="3382">
          <p15:clr>
            <a:srgbClr val="A4A3A4"/>
          </p15:clr>
        </p15:guide>
        <p15:guide id="6" pos="5465">
          <p15:clr>
            <a:srgbClr val="A4A3A4"/>
          </p15:clr>
        </p15:guide>
        <p15:guide id="7" pos="1300">
          <p15:clr>
            <a:srgbClr val="A4A3A4"/>
          </p15:clr>
        </p15:guide>
        <p15:guide id="8" pos="2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9" d="100"/>
          <a:sy n="79" d="100"/>
        </p:scale>
        <p:origin x="1146" y="96"/>
      </p:cViewPr>
      <p:guideLst>
        <p:guide orient="horz" pos="2160"/>
        <p:guide orient="horz" pos="1236"/>
        <p:guide orient="horz" pos="3735"/>
        <p:guide orient="horz" pos="1598"/>
        <p:guide pos="3382"/>
        <p:guide pos="5465"/>
        <p:guide pos="1300"/>
        <p:guide pos="295"/>
      </p:guideLst>
    </p:cSldViewPr>
  </p:slideViewPr>
  <p:notesTextViewPr>
    <p:cViewPr>
      <p:scale>
        <a:sx n="1" d="1"/>
        <a:sy n="1" d="1"/>
      </p:scale>
      <p:origin x="0" y="0"/>
    </p:cViewPr>
  </p:notesTextViewPr>
  <p:sorterViewPr>
    <p:cViewPr>
      <p:scale>
        <a:sx n="188" d="100"/>
        <a:sy n="188" d="100"/>
      </p:scale>
      <p:origin x="0" y="3804"/>
    </p:cViewPr>
  </p:sorterViewPr>
  <p:notesViewPr>
    <p:cSldViewPr showGuides="1">
      <p:cViewPr varScale="1">
        <p:scale>
          <a:sx n="96" d="100"/>
          <a:sy n="96" d="100"/>
        </p:scale>
        <p:origin x="-360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323E5F-555F-434F-ADBC-879D359B8141}" type="datetimeFigureOut">
              <a:rPr lang="sv-SE" smtClean="0"/>
              <a:t>2017-11-01</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A43BC1-96E0-4930-8E37-784A7699D61B}" type="slidenum">
              <a:rPr lang="sv-SE" smtClean="0"/>
              <a:t>‹#›</a:t>
            </a:fld>
            <a:endParaRPr lang="sv-SE"/>
          </a:p>
        </p:txBody>
      </p:sp>
    </p:spTree>
    <p:extLst>
      <p:ext uri="{BB962C8B-B14F-4D97-AF65-F5344CB8AC3E}">
        <p14:creationId xmlns:p14="http://schemas.microsoft.com/office/powerpoint/2010/main" val="1485967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DB2A2D-1824-4264-93F6-3BDAB863D1F6}" type="datetimeFigureOut">
              <a:rPr lang="sv-SE" smtClean="0"/>
              <a:t>2017-11-01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B800B-9572-4844-AE54-AAA434C9A2FD}" type="slidenum">
              <a:rPr lang="sv-SE" smtClean="0"/>
              <a:t>‹#›</a:t>
            </a:fld>
            <a:endParaRPr lang="sv-SE"/>
          </a:p>
        </p:txBody>
      </p:sp>
    </p:spTree>
    <p:extLst>
      <p:ext uri="{BB962C8B-B14F-4D97-AF65-F5344CB8AC3E}">
        <p14:creationId xmlns:p14="http://schemas.microsoft.com/office/powerpoint/2010/main" val="292779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F6B800B-9572-4844-AE54-AAA434C9A2FD}" type="slidenum">
              <a:rPr lang="sv-SE" smtClean="0"/>
              <a:t>1</a:t>
            </a:fld>
            <a:endParaRPr lang="sv-SE"/>
          </a:p>
        </p:txBody>
      </p:sp>
    </p:spTree>
    <p:extLst>
      <p:ext uri="{BB962C8B-B14F-4D97-AF65-F5344CB8AC3E}">
        <p14:creationId xmlns:p14="http://schemas.microsoft.com/office/powerpoint/2010/main" val="67925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0B8393-71B7-4198-A4D4-BCBB66C81FD8}" type="slidenum">
              <a:rPr lang="en-US"/>
              <a:pPr eaLnBrk="1" hangingPunct="1"/>
              <a:t>8</a:t>
            </a:fld>
            <a:endParaRPr lang="en-US"/>
          </a:p>
        </p:txBody>
      </p:sp>
      <p:sp>
        <p:nvSpPr>
          <p:cNvPr id="5123" name="Rectangle 2"/>
          <p:cNvSpPr>
            <a:spLocks noGrp="1" noRot="1" noChangeAspect="1" noChangeArrowheads="1" noTextEdit="1"/>
          </p:cNvSpPr>
          <p:nvPr>
            <p:ph type="sldImg"/>
          </p:nvPr>
        </p:nvSpPr>
        <p:spPr>
          <a:xfrm>
            <a:off x="1143000" y="685800"/>
            <a:ext cx="4573588" cy="3429000"/>
          </a:xfrm>
          <a:ln/>
        </p:spPr>
      </p:sp>
      <p:sp>
        <p:nvSpPr>
          <p:cNvPr id="5124" name="Rectangle 3"/>
          <p:cNvSpPr>
            <a:spLocks noGrp="1" noChangeArrowheads="1"/>
          </p:cNvSpPr>
          <p:nvPr>
            <p:ph type="body" idx="1"/>
          </p:nvPr>
        </p:nvSpPr>
        <p:spPr>
          <a:xfrm>
            <a:off x="684214" y="4343401"/>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0B8393-71B7-4198-A4D4-BCBB66C81FD8}" type="slidenum">
              <a:rPr lang="en-US"/>
              <a:pPr eaLnBrk="1" hangingPunct="1"/>
              <a:t>17</a:t>
            </a:fld>
            <a:endParaRPr lang="en-US"/>
          </a:p>
        </p:txBody>
      </p:sp>
      <p:sp>
        <p:nvSpPr>
          <p:cNvPr id="5123" name="Rectangle 2"/>
          <p:cNvSpPr>
            <a:spLocks noGrp="1" noRot="1" noChangeAspect="1" noChangeArrowheads="1" noTextEdit="1"/>
          </p:cNvSpPr>
          <p:nvPr>
            <p:ph type="sldImg"/>
          </p:nvPr>
        </p:nvSpPr>
        <p:spPr>
          <a:xfrm>
            <a:off x="1143000" y="685800"/>
            <a:ext cx="4573588" cy="3429000"/>
          </a:xfrm>
          <a:ln/>
        </p:spPr>
      </p:sp>
      <p:sp>
        <p:nvSpPr>
          <p:cNvPr id="5124" name="Rectangle 3"/>
          <p:cNvSpPr>
            <a:spLocks noGrp="1" noChangeArrowheads="1"/>
          </p:cNvSpPr>
          <p:nvPr>
            <p:ph type="body" idx="1"/>
          </p:nvPr>
        </p:nvSpPr>
        <p:spPr>
          <a:xfrm>
            <a:off x="684214" y="4343401"/>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0B8393-71B7-4198-A4D4-BCBB66C81FD8}" type="slidenum">
              <a:rPr lang="en-US"/>
              <a:pPr eaLnBrk="1" hangingPunct="1"/>
              <a:t>20</a:t>
            </a:fld>
            <a:endParaRPr lang="en-US"/>
          </a:p>
        </p:txBody>
      </p:sp>
      <p:sp>
        <p:nvSpPr>
          <p:cNvPr id="5123" name="Rectangle 2"/>
          <p:cNvSpPr>
            <a:spLocks noGrp="1" noRot="1" noChangeAspect="1" noChangeArrowheads="1" noTextEdit="1"/>
          </p:cNvSpPr>
          <p:nvPr>
            <p:ph type="sldImg"/>
          </p:nvPr>
        </p:nvSpPr>
        <p:spPr>
          <a:xfrm>
            <a:off x="1143000" y="685800"/>
            <a:ext cx="4573588" cy="3429000"/>
          </a:xfrm>
          <a:ln/>
        </p:spPr>
      </p:sp>
      <p:sp>
        <p:nvSpPr>
          <p:cNvPr id="5124" name="Rectangle 3"/>
          <p:cNvSpPr>
            <a:spLocks noGrp="1" noChangeArrowheads="1"/>
          </p:cNvSpPr>
          <p:nvPr>
            <p:ph type="body" idx="1"/>
          </p:nvPr>
        </p:nvSpPr>
        <p:spPr>
          <a:xfrm>
            <a:off x="684214" y="4343401"/>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90176" y="886598"/>
            <a:ext cx="7074000" cy="2406129"/>
          </a:xfrm>
        </p:spPr>
        <p:txBody>
          <a:bodyPr>
            <a:noAutofit/>
          </a:bodyPr>
          <a:lstStyle>
            <a:lvl1pPr>
              <a:lnSpc>
                <a:spcPts val="5400"/>
              </a:lnSpc>
              <a:defRPr sz="540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1593350" y="3600226"/>
            <a:ext cx="7074000" cy="1476000"/>
          </a:xfrm>
        </p:spPr>
        <p:txBody>
          <a:bodyPr>
            <a:normAutofit/>
          </a:bodyPr>
          <a:lstStyle>
            <a:lvl1pPr marL="0" indent="0" algn="l">
              <a:lnSpc>
                <a:spcPts val="2600"/>
              </a:lnSpc>
              <a:buNone/>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Platshållare för datum 3"/>
          <p:cNvSpPr>
            <a:spLocks noGrp="1"/>
          </p:cNvSpPr>
          <p:nvPr>
            <p:ph type="dt" sz="half" idx="10"/>
          </p:nvPr>
        </p:nvSpPr>
        <p:spPr/>
        <p:txBody>
          <a:bodyPr/>
          <a:lstStyle/>
          <a:p>
            <a:fld id="{93280C20-F913-4C75-8BFE-AFF6436FE610}" type="datetimeFigureOut">
              <a:rPr lang="sv-SE" smtClean="0"/>
              <a:t>2017-11-01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22CEC4-8AB1-4574-934F-A0207E8425FE}" type="slidenum">
              <a:rPr lang="sv-SE" smtClean="0"/>
              <a:t>‹#›</a:t>
            </a:fld>
            <a:endParaRPr lang="sv-SE"/>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3288" y="5265328"/>
            <a:ext cx="1608420" cy="1116000"/>
          </a:xfrm>
          <a:prstGeom prst="rect">
            <a:avLst/>
          </a:prstGeom>
        </p:spPr>
      </p:pic>
      <p:sp>
        <p:nvSpPr>
          <p:cNvPr id="14" name="Rektangel 13"/>
          <p:cNvSpPr/>
          <p:nvPr userDrawn="1"/>
        </p:nvSpPr>
        <p:spPr>
          <a:xfrm>
            <a:off x="9252520" y="0"/>
            <a:ext cx="1332000" cy="422108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userDrawn="1"/>
        </p:nvSpPr>
        <p:spPr>
          <a:xfrm>
            <a:off x="9324528" y="44624"/>
            <a:ext cx="1157581" cy="161583"/>
          </a:xfrm>
          <a:prstGeom prst="rect">
            <a:avLst/>
          </a:prstGeom>
          <a:noFill/>
        </p:spPr>
        <p:txBody>
          <a:bodyPr wrap="square" lIns="0" tIns="0" rIns="0" bIns="0" rtlCol="0">
            <a:spAutoFit/>
          </a:bodyPr>
          <a:lstStyle/>
          <a:p>
            <a:r>
              <a:rPr lang="sv-SE" sz="1050" dirty="0"/>
              <a:t>Mallsidor</a:t>
            </a:r>
            <a:endParaRPr lang="sv-SE" sz="1200" dirty="0"/>
          </a:p>
        </p:txBody>
      </p:sp>
      <p:pic>
        <p:nvPicPr>
          <p:cNvPr id="16"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324529" y="271895"/>
            <a:ext cx="1152282" cy="150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ruta 16"/>
          <p:cNvSpPr txBox="1"/>
          <p:nvPr userDrawn="1"/>
        </p:nvSpPr>
        <p:spPr>
          <a:xfrm>
            <a:off x="9338293" y="2018211"/>
            <a:ext cx="1138518" cy="161583"/>
          </a:xfrm>
          <a:prstGeom prst="rect">
            <a:avLst/>
          </a:prstGeom>
          <a:noFill/>
        </p:spPr>
        <p:txBody>
          <a:bodyPr wrap="square" lIns="0" tIns="0" rIns="0" bIns="0" rtlCol="0">
            <a:spAutoFit/>
          </a:bodyPr>
          <a:lstStyle/>
          <a:p>
            <a:r>
              <a:rPr lang="sv-SE" sz="1050" kern="1200" dirty="0">
                <a:solidFill>
                  <a:schemeClr val="tx1"/>
                </a:solidFill>
                <a:latin typeface="+mn-lt"/>
                <a:ea typeface="+mn-ea"/>
                <a:cs typeface="+mn-cs"/>
              </a:rPr>
              <a:t>IVL Färger</a:t>
            </a:r>
          </a:p>
        </p:txBody>
      </p:sp>
      <p:pic>
        <p:nvPicPr>
          <p:cNvPr id="18"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9338293" y="2207639"/>
            <a:ext cx="1143816" cy="1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ktangel med rundade hörn 18"/>
          <p:cNvSpPr/>
          <p:nvPr userDrawn="1"/>
        </p:nvSpPr>
        <p:spPr>
          <a:xfrm>
            <a:off x="9756576" y="2996952"/>
            <a:ext cx="725533"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008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93280C20-F913-4C75-8BFE-AFF6436FE610}" type="datetimeFigureOut">
              <a:rPr lang="sv-SE" smtClean="0"/>
              <a:t>2017-11-01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22CEC4-8AB1-4574-934F-A0207E8425FE}" type="slidenum">
              <a:rPr lang="sv-SE" smtClean="0"/>
              <a:t>‹#›</a:t>
            </a:fld>
            <a:endParaRPr lang="sv-SE"/>
          </a:p>
        </p:txBody>
      </p:sp>
    </p:spTree>
    <p:extLst>
      <p:ext uri="{BB962C8B-B14F-4D97-AF65-F5344CB8AC3E}">
        <p14:creationId xmlns:p14="http://schemas.microsoft.com/office/powerpoint/2010/main" val="297629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sz="half" idx="1"/>
          </p:nvPr>
        </p:nvSpPr>
        <p:spPr>
          <a:xfrm>
            <a:off x="2059094" y="1959345"/>
            <a:ext cx="3204000" cy="39600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5458218" y="1959345"/>
            <a:ext cx="3204000" cy="39600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datum 4"/>
          <p:cNvSpPr>
            <a:spLocks noGrp="1"/>
          </p:cNvSpPr>
          <p:nvPr>
            <p:ph type="dt" sz="half" idx="10"/>
          </p:nvPr>
        </p:nvSpPr>
        <p:spPr/>
        <p:txBody>
          <a:bodyPr/>
          <a:lstStyle/>
          <a:p>
            <a:fld id="{93280C20-F913-4C75-8BFE-AFF6436FE610}" type="datetimeFigureOut">
              <a:rPr lang="sv-SE" smtClean="0"/>
              <a:t>2017-11-01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A22CEC4-8AB1-4574-934F-A0207E8425FE}" type="slidenum">
              <a:rPr lang="sv-SE" smtClean="0"/>
              <a:t>‹#›</a:t>
            </a:fld>
            <a:endParaRPr lang="sv-SE"/>
          </a:p>
        </p:txBody>
      </p:sp>
    </p:spTree>
    <p:extLst>
      <p:ext uri="{BB962C8B-B14F-4D97-AF65-F5344CB8AC3E}">
        <p14:creationId xmlns:p14="http://schemas.microsoft.com/office/powerpoint/2010/main" val="407604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a:t>Click to edit Master title style</a:t>
            </a:r>
            <a:endParaRPr lang="sv-SE"/>
          </a:p>
        </p:txBody>
      </p:sp>
      <p:sp>
        <p:nvSpPr>
          <p:cNvPr id="3" name="Platshållare för text 2"/>
          <p:cNvSpPr>
            <a:spLocks noGrp="1"/>
          </p:cNvSpPr>
          <p:nvPr>
            <p:ph type="body" idx="1"/>
          </p:nvPr>
        </p:nvSpPr>
        <p:spPr>
          <a:xfrm>
            <a:off x="2053286" y="1960254"/>
            <a:ext cx="3204000" cy="360000"/>
          </a:xfrm>
        </p:spPr>
        <p:txBody>
          <a:bodyPr anchor="t">
            <a:no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p:cNvSpPr>
            <a:spLocks noGrp="1"/>
          </p:cNvSpPr>
          <p:nvPr>
            <p:ph sz="half" idx="2"/>
          </p:nvPr>
        </p:nvSpPr>
        <p:spPr>
          <a:xfrm>
            <a:off x="2059094" y="2284686"/>
            <a:ext cx="3204000" cy="363600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3"/>
          </p:nvPr>
        </p:nvSpPr>
        <p:spPr>
          <a:xfrm>
            <a:off x="5458218" y="1960254"/>
            <a:ext cx="3204000" cy="360000"/>
          </a:xfrm>
        </p:spPr>
        <p:txBody>
          <a:bodyPr anchor="t">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p:cNvSpPr>
            <a:spLocks noGrp="1"/>
          </p:cNvSpPr>
          <p:nvPr>
            <p:ph sz="quarter" idx="4"/>
          </p:nvPr>
        </p:nvSpPr>
        <p:spPr>
          <a:xfrm>
            <a:off x="5458218" y="2284686"/>
            <a:ext cx="3204000" cy="363600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datum 6"/>
          <p:cNvSpPr>
            <a:spLocks noGrp="1"/>
          </p:cNvSpPr>
          <p:nvPr>
            <p:ph type="dt" sz="half" idx="10"/>
          </p:nvPr>
        </p:nvSpPr>
        <p:spPr/>
        <p:txBody>
          <a:bodyPr/>
          <a:lstStyle/>
          <a:p>
            <a:fld id="{93280C20-F913-4C75-8BFE-AFF6436FE610}" type="datetimeFigureOut">
              <a:rPr lang="sv-SE" smtClean="0"/>
              <a:t>2017-11-01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A22CEC4-8AB1-4574-934F-A0207E8425FE}" type="slidenum">
              <a:rPr lang="sv-SE" smtClean="0"/>
              <a:t>‹#›</a:t>
            </a:fld>
            <a:endParaRPr lang="sv-SE"/>
          </a:p>
        </p:txBody>
      </p:sp>
    </p:spTree>
    <p:extLst>
      <p:ext uri="{BB962C8B-B14F-4D97-AF65-F5344CB8AC3E}">
        <p14:creationId xmlns:p14="http://schemas.microsoft.com/office/powerpoint/2010/main" val="210584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datum 2"/>
          <p:cNvSpPr>
            <a:spLocks noGrp="1"/>
          </p:cNvSpPr>
          <p:nvPr>
            <p:ph type="dt" sz="half" idx="10"/>
          </p:nvPr>
        </p:nvSpPr>
        <p:spPr/>
        <p:txBody>
          <a:bodyPr/>
          <a:lstStyle/>
          <a:p>
            <a:fld id="{93280C20-F913-4C75-8BFE-AFF6436FE610}" type="datetimeFigureOut">
              <a:rPr lang="sv-SE" smtClean="0"/>
              <a:t>2017-11-01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A22CEC4-8AB1-4574-934F-A0207E8425FE}" type="slidenum">
              <a:rPr lang="sv-SE" smtClean="0"/>
              <a:t>‹#›</a:t>
            </a:fld>
            <a:endParaRPr lang="sv-SE"/>
          </a:p>
        </p:txBody>
      </p:sp>
    </p:spTree>
    <p:extLst>
      <p:ext uri="{BB962C8B-B14F-4D97-AF65-F5344CB8AC3E}">
        <p14:creationId xmlns:p14="http://schemas.microsoft.com/office/powerpoint/2010/main" val="336659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3280C20-F913-4C75-8BFE-AFF6436FE610}" type="datetimeFigureOut">
              <a:rPr lang="sv-SE" smtClean="0"/>
              <a:t>2017-11-01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A22CEC4-8AB1-4574-934F-A0207E8425FE}" type="slidenum">
              <a:rPr lang="sv-SE" smtClean="0"/>
              <a:t>‹#›</a:t>
            </a:fld>
            <a:endParaRPr lang="sv-SE"/>
          </a:p>
        </p:txBody>
      </p:sp>
    </p:spTree>
    <p:extLst>
      <p:ext uri="{BB962C8B-B14F-4D97-AF65-F5344CB8AC3E}">
        <p14:creationId xmlns:p14="http://schemas.microsoft.com/office/powerpoint/2010/main" val="421147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059094" y="664749"/>
            <a:ext cx="6606000" cy="1143000"/>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2059094" y="1959344"/>
            <a:ext cx="6606000" cy="396000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70393" y="6517994"/>
            <a:ext cx="1593357" cy="216000"/>
          </a:xfrm>
          <a:prstGeom prst="rect">
            <a:avLst/>
          </a:prstGeom>
        </p:spPr>
        <p:txBody>
          <a:bodyPr vert="horz" lIns="0" tIns="0" rIns="0" bIns="0" rtlCol="0" anchor="ctr"/>
          <a:lstStyle>
            <a:lvl1pPr algn="l">
              <a:defRPr sz="800">
                <a:solidFill>
                  <a:schemeClr val="accent2"/>
                </a:solidFill>
              </a:defRPr>
            </a:lvl1pPr>
          </a:lstStyle>
          <a:p>
            <a:fld id="{93280C20-F913-4C75-8BFE-AFF6436FE610}" type="datetimeFigureOut">
              <a:rPr lang="sv-SE" smtClean="0"/>
              <a:pPr/>
              <a:t>2017-11-01</a:t>
            </a:fld>
            <a:endParaRPr lang="sv-SE" dirty="0"/>
          </a:p>
        </p:txBody>
      </p:sp>
      <p:sp>
        <p:nvSpPr>
          <p:cNvPr id="5" name="Platshållare för sidfot 4"/>
          <p:cNvSpPr>
            <a:spLocks noGrp="1"/>
          </p:cNvSpPr>
          <p:nvPr>
            <p:ph type="ftr" sz="quarter" idx="3"/>
          </p:nvPr>
        </p:nvSpPr>
        <p:spPr>
          <a:xfrm>
            <a:off x="2987824" y="6517994"/>
            <a:ext cx="4763926" cy="216000"/>
          </a:xfrm>
          <a:prstGeom prst="rect">
            <a:avLst/>
          </a:prstGeom>
        </p:spPr>
        <p:txBody>
          <a:bodyPr vert="horz" lIns="0" tIns="0" rIns="0" bIns="0" rtlCol="0" anchor="ctr"/>
          <a:lstStyle>
            <a:lvl1pPr algn="ctr">
              <a:defRPr sz="800">
                <a:solidFill>
                  <a:schemeClr val="accent2"/>
                </a:solidFill>
              </a:defRPr>
            </a:lvl1pPr>
          </a:lstStyle>
          <a:p>
            <a:endParaRPr lang="sv-SE" dirty="0"/>
          </a:p>
        </p:txBody>
      </p:sp>
      <p:sp>
        <p:nvSpPr>
          <p:cNvPr id="6" name="Platshållare för bildnummer 5"/>
          <p:cNvSpPr>
            <a:spLocks noGrp="1"/>
          </p:cNvSpPr>
          <p:nvPr>
            <p:ph type="sldNum" sz="quarter" idx="4"/>
          </p:nvPr>
        </p:nvSpPr>
        <p:spPr>
          <a:xfrm>
            <a:off x="7827196" y="6517994"/>
            <a:ext cx="834810" cy="216000"/>
          </a:xfrm>
          <a:prstGeom prst="rect">
            <a:avLst/>
          </a:prstGeom>
        </p:spPr>
        <p:txBody>
          <a:bodyPr vert="horz" lIns="0" tIns="0" rIns="0" bIns="0" rtlCol="0" anchor="ctr"/>
          <a:lstStyle>
            <a:lvl1pPr algn="r">
              <a:defRPr sz="800">
                <a:solidFill>
                  <a:schemeClr val="accent2"/>
                </a:solidFill>
              </a:defRPr>
            </a:lvl1pPr>
          </a:lstStyle>
          <a:p>
            <a:fld id="{8A22CEC4-8AB1-4574-934F-A0207E8425FE}" type="slidenum">
              <a:rPr lang="sv-SE" smtClean="0"/>
              <a:pPr/>
              <a:t>‹#›</a:t>
            </a:fld>
            <a:endParaRPr lang="sv-SE"/>
          </a:p>
        </p:txBody>
      </p:sp>
      <p:pic>
        <p:nvPicPr>
          <p:cNvPr id="7" name="Bildobjekt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27196" y="6021328"/>
            <a:ext cx="834512" cy="360000"/>
          </a:xfrm>
          <a:prstGeom prst="rect">
            <a:avLst/>
          </a:prstGeom>
        </p:spPr>
      </p:pic>
      <p:sp>
        <p:nvSpPr>
          <p:cNvPr id="14" name="Rektangel 13"/>
          <p:cNvSpPr/>
          <p:nvPr/>
        </p:nvSpPr>
        <p:spPr>
          <a:xfrm>
            <a:off x="9252520" y="0"/>
            <a:ext cx="1332000" cy="422108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p:nvSpPr>
        <p:spPr>
          <a:xfrm>
            <a:off x="9324528" y="44624"/>
            <a:ext cx="1152283" cy="161583"/>
          </a:xfrm>
          <a:prstGeom prst="rect">
            <a:avLst/>
          </a:prstGeom>
          <a:noFill/>
        </p:spPr>
        <p:txBody>
          <a:bodyPr wrap="square" lIns="0" tIns="0" rIns="0" bIns="0" rtlCol="0">
            <a:spAutoFit/>
          </a:bodyPr>
          <a:lstStyle/>
          <a:p>
            <a:r>
              <a:rPr lang="sv-SE" sz="1050" dirty="0"/>
              <a:t>Mallsidor</a:t>
            </a:r>
            <a:endParaRPr lang="sv-SE" sz="1200" dirty="0"/>
          </a:p>
        </p:txBody>
      </p:sp>
      <p:pic>
        <p:nvPicPr>
          <p:cNvPr id="1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9324529" y="271895"/>
            <a:ext cx="1152282" cy="150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ruta 16"/>
          <p:cNvSpPr txBox="1"/>
          <p:nvPr/>
        </p:nvSpPr>
        <p:spPr>
          <a:xfrm>
            <a:off x="9338293" y="2018211"/>
            <a:ext cx="1066355" cy="161583"/>
          </a:xfrm>
          <a:prstGeom prst="rect">
            <a:avLst/>
          </a:prstGeom>
          <a:noFill/>
        </p:spPr>
        <p:txBody>
          <a:bodyPr wrap="square" lIns="0" tIns="0" rIns="0" bIns="0" rtlCol="0">
            <a:spAutoFit/>
          </a:bodyPr>
          <a:lstStyle/>
          <a:p>
            <a:r>
              <a:rPr lang="sv-SE" sz="1050" kern="1200" dirty="0">
                <a:solidFill>
                  <a:schemeClr val="tx1"/>
                </a:solidFill>
                <a:latin typeface="+mn-lt"/>
                <a:ea typeface="+mn-ea"/>
                <a:cs typeface="+mn-cs"/>
              </a:rPr>
              <a:t>IVL Färger</a:t>
            </a:r>
          </a:p>
        </p:txBody>
      </p:sp>
      <p:pic>
        <p:nvPicPr>
          <p:cNvPr id="18"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9338293" y="2207639"/>
            <a:ext cx="1143816" cy="1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ktangel med rundade hörn 18"/>
          <p:cNvSpPr/>
          <p:nvPr/>
        </p:nvSpPr>
        <p:spPr>
          <a:xfrm>
            <a:off x="9756576" y="2996952"/>
            <a:ext cx="725533"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8056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118000"/>
        </a:lnSpc>
        <a:spcBef>
          <a:spcPct val="0"/>
        </a:spcBef>
        <a:buNone/>
        <a:defRPr sz="2800" b="1" kern="1200">
          <a:solidFill>
            <a:schemeClr val="accent2"/>
          </a:solidFill>
          <a:latin typeface="+mj-lt"/>
          <a:ea typeface="+mj-ea"/>
          <a:cs typeface="+mj-cs"/>
        </a:defRPr>
      </a:lvl1pPr>
    </p:titleStyle>
    <p:bodyStyle>
      <a:lvl1pPr marL="288000" indent="-288000" algn="l" defTabSz="914400" rtl="0" eaLnBrk="1" latinLnBrk="0" hangingPunct="1">
        <a:lnSpc>
          <a:spcPct val="118000"/>
        </a:lnSpc>
        <a:spcBef>
          <a:spcPct val="20000"/>
        </a:spcBef>
        <a:buFontTx/>
        <a:buBlip>
          <a:blip r:embed="rId12"/>
        </a:buBlip>
        <a:defRPr sz="1800" b="0" kern="1200">
          <a:solidFill>
            <a:schemeClr val="accent2"/>
          </a:solidFill>
          <a:latin typeface="+mn-lt"/>
          <a:ea typeface="+mn-ea"/>
          <a:cs typeface="+mn-cs"/>
        </a:defRPr>
      </a:lvl1pPr>
      <a:lvl2pPr marL="538163" indent="-250825" algn="l" defTabSz="914400" rtl="0" eaLnBrk="1" latinLnBrk="0" hangingPunct="1">
        <a:lnSpc>
          <a:spcPct val="118000"/>
        </a:lnSpc>
        <a:spcBef>
          <a:spcPct val="20000"/>
        </a:spcBef>
        <a:buFont typeface="Arial" panose="020B0604020202020204" pitchFamily="34" charset="0"/>
        <a:buChar char="–"/>
        <a:defRPr sz="1600" b="0" kern="1200">
          <a:solidFill>
            <a:schemeClr val="accent2"/>
          </a:solidFill>
          <a:latin typeface="+mn-lt"/>
          <a:ea typeface="+mn-ea"/>
          <a:cs typeface="+mn-cs"/>
        </a:defRPr>
      </a:lvl2pPr>
      <a:lvl3pPr marL="715963" indent="-177800" algn="l" defTabSz="914400" rtl="0" eaLnBrk="1" latinLnBrk="0" hangingPunct="1">
        <a:lnSpc>
          <a:spcPct val="118000"/>
        </a:lnSpc>
        <a:spcBef>
          <a:spcPct val="20000"/>
        </a:spcBef>
        <a:buFont typeface="Arial" panose="020B0604020202020204" pitchFamily="34" charset="0"/>
        <a:buChar char="•"/>
        <a:defRPr sz="1400" b="0" kern="1200">
          <a:solidFill>
            <a:schemeClr val="accent2"/>
          </a:solidFill>
          <a:latin typeface="+mn-lt"/>
          <a:ea typeface="+mn-ea"/>
          <a:cs typeface="+mn-cs"/>
        </a:defRPr>
      </a:lvl3pPr>
      <a:lvl4pPr marL="900113" indent="-184150" algn="l" defTabSz="914400" rtl="0" eaLnBrk="1" latinLnBrk="0" hangingPunct="1">
        <a:lnSpc>
          <a:spcPct val="114000"/>
        </a:lnSpc>
        <a:spcBef>
          <a:spcPct val="20000"/>
        </a:spcBef>
        <a:buFont typeface="Arial" panose="020B0604020202020204" pitchFamily="34" charset="0"/>
        <a:buChar char="–"/>
        <a:defRPr sz="1200" b="0" kern="1200">
          <a:solidFill>
            <a:schemeClr val="accent2"/>
          </a:solidFill>
          <a:latin typeface="+mn-lt"/>
          <a:ea typeface="+mn-ea"/>
          <a:cs typeface="+mn-cs"/>
        </a:defRPr>
      </a:lvl4pPr>
      <a:lvl5pPr marL="1076325" indent="-176213" algn="l" defTabSz="914400" rtl="0" eaLnBrk="1" latinLnBrk="0" hangingPunct="1">
        <a:lnSpc>
          <a:spcPct val="114000"/>
        </a:lnSpc>
        <a:spcBef>
          <a:spcPct val="20000"/>
        </a:spcBef>
        <a:buFont typeface="Arial" panose="020B0604020202020204" pitchFamily="34" charset="0"/>
        <a:buChar char="»"/>
        <a:defRPr sz="1200" b="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ved=0ahUKEwiY1fWR16DQAhXHDiwKHa1KCyUQjRwIBw&amp;url=http://www.airclim.org/acidnews/2009/AN1-09/european-ecosystem-sensitivity-mapped&amp;psig=AFQjCNFnFlPxeXloLe5uCNBua7rV3i_7Hw&amp;ust=1478952906826607"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pPr algn="ctr"/>
            <a:r>
              <a:rPr lang="sv-SE" sz="4400" b="0" dirty="0"/>
              <a:t>Historiskt luftvårdsarbete:  FN:s luftvårdskonvention och andra internationella initiativ</a:t>
            </a:r>
            <a:endParaRPr lang="sv-SE" sz="4400" dirty="0"/>
          </a:p>
        </p:txBody>
      </p:sp>
      <p:sp>
        <p:nvSpPr>
          <p:cNvPr id="5" name="Underrubrik 4"/>
          <p:cNvSpPr>
            <a:spLocks noGrp="1"/>
          </p:cNvSpPr>
          <p:nvPr>
            <p:ph type="subTitle" idx="1"/>
          </p:nvPr>
        </p:nvSpPr>
        <p:spPr>
          <a:xfrm>
            <a:off x="1593350" y="3600226"/>
            <a:ext cx="7074000" cy="1844998"/>
          </a:xfrm>
        </p:spPr>
        <p:txBody>
          <a:bodyPr>
            <a:normAutofit/>
          </a:bodyPr>
          <a:lstStyle/>
          <a:p>
            <a:pPr algn="ctr"/>
            <a:r>
              <a:rPr lang="sv-SE" dirty="0"/>
              <a:t>Peringe Grennfelt </a:t>
            </a:r>
          </a:p>
          <a:p>
            <a:pPr algn="ctr"/>
            <a:r>
              <a:rPr lang="sv-SE" dirty="0"/>
              <a:t>IVL Svenska Miljöinstitutet</a:t>
            </a:r>
          </a:p>
          <a:p>
            <a:pPr algn="ctr"/>
            <a:endParaRPr lang="sv-SE" dirty="0"/>
          </a:p>
          <a:p>
            <a:pPr algn="ctr"/>
            <a:endParaRPr lang="sv-SE" dirty="0"/>
          </a:p>
        </p:txBody>
      </p:sp>
      <p:sp>
        <p:nvSpPr>
          <p:cNvPr id="2" name="Date Placeholder 1"/>
          <p:cNvSpPr>
            <a:spLocks noGrp="1"/>
          </p:cNvSpPr>
          <p:nvPr>
            <p:ph type="dt" sz="half" idx="10"/>
          </p:nvPr>
        </p:nvSpPr>
        <p:spPr/>
        <p:txBody>
          <a:bodyPr/>
          <a:lstStyle/>
          <a:p>
            <a:r>
              <a:rPr lang="sv-SE"/>
              <a:t>2017-10-11</a:t>
            </a:r>
          </a:p>
        </p:txBody>
      </p:sp>
      <p:sp>
        <p:nvSpPr>
          <p:cNvPr id="3" name="Footer Placeholder 2"/>
          <p:cNvSpPr>
            <a:spLocks noGrp="1"/>
          </p:cNvSpPr>
          <p:nvPr>
            <p:ph type="ftr" sz="quarter" idx="11"/>
          </p:nvPr>
        </p:nvSpPr>
        <p:spPr>
          <a:xfrm>
            <a:off x="2555776" y="4725144"/>
            <a:ext cx="4763926" cy="504032"/>
          </a:xfrm>
        </p:spPr>
        <p:txBody>
          <a:bodyPr/>
          <a:lstStyle/>
          <a:p>
            <a:r>
              <a:rPr lang="sv-SE" sz="2000" dirty="0"/>
              <a:t>Presentation  vid </a:t>
            </a:r>
          </a:p>
          <a:p>
            <a:r>
              <a:rPr lang="sv-SE" sz="2000" dirty="0"/>
              <a:t>Svenska Luftvårdsföreningen 25-årsjubileum</a:t>
            </a:r>
          </a:p>
          <a:p>
            <a:r>
              <a:rPr lang="sv-SE" sz="2000" dirty="0"/>
              <a:t>11 oktober 2017</a:t>
            </a:r>
          </a:p>
          <a:p>
            <a:endParaRPr lang="sv-SE" dirty="0"/>
          </a:p>
        </p:txBody>
      </p:sp>
    </p:spTree>
    <p:extLst>
      <p:ext uri="{BB962C8B-B14F-4D97-AF65-F5344CB8AC3E}">
        <p14:creationId xmlns:p14="http://schemas.microsoft.com/office/powerpoint/2010/main" val="47335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664749"/>
            <a:ext cx="6181326" cy="1143000"/>
          </a:xfrm>
        </p:spPr>
        <p:txBody>
          <a:bodyPr/>
          <a:lstStyle/>
          <a:p>
            <a:r>
              <a:rPr lang="sv-SE" dirty="0"/>
              <a:t>1990-talet: En ny era </a:t>
            </a:r>
            <a:br>
              <a:rPr lang="sv-SE" dirty="0"/>
            </a:br>
            <a:r>
              <a:rPr lang="sv-SE" dirty="0"/>
              <a:t>Kostnadseffektivitet och effektorientering</a:t>
            </a:r>
          </a:p>
        </p:txBody>
      </p:sp>
      <p:sp>
        <p:nvSpPr>
          <p:cNvPr id="3" name="Content Placeholder 2"/>
          <p:cNvSpPr>
            <a:spLocks noGrp="1"/>
          </p:cNvSpPr>
          <p:nvPr>
            <p:ph idx="1"/>
          </p:nvPr>
        </p:nvSpPr>
        <p:spPr>
          <a:xfrm>
            <a:off x="2483768" y="1959344"/>
            <a:ext cx="6181326" cy="3960000"/>
          </a:xfrm>
        </p:spPr>
        <p:txBody>
          <a:bodyPr/>
          <a:lstStyle/>
          <a:p>
            <a:r>
              <a:rPr lang="sv-SE" dirty="0">
                <a:solidFill>
                  <a:srgbClr val="00B050"/>
                </a:solidFill>
              </a:rPr>
              <a:t>Kritisk belastning  </a:t>
            </a:r>
            <a:r>
              <a:rPr lang="sv-SE" dirty="0"/>
              <a:t>diskuterades som utgångspunkt för framtida protokoll från mitten av 1980-talet</a:t>
            </a:r>
          </a:p>
          <a:p>
            <a:r>
              <a:rPr lang="sv-SE" dirty="0"/>
              <a:t>Workshop i Saltsjöbaden 1988 gav underlag för genombrott</a:t>
            </a:r>
          </a:p>
          <a:p>
            <a:r>
              <a:rPr lang="sv-SE" dirty="0"/>
              <a:t>Kostnadseffektivitet i åtgärder blev också viktiga och ett arbete inleddes för att skapa nästa generations protokoll </a:t>
            </a:r>
          </a:p>
          <a:p>
            <a:endParaRPr lang="sv-SE" dirty="0"/>
          </a:p>
        </p:txBody>
      </p:sp>
      <p:pic>
        <p:nvPicPr>
          <p:cNvPr id="4" name="Picture 2" descr="C:\Users\peringe\Documents\Arbete\Chalmers och GU\Critical loads book.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96842">
            <a:off x="-261663" y="815992"/>
            <a:ext cx="2270931" cy="3521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4642210"/>
            <a:ext cx="1929644" cy="1815882"/>
          </a:xfrm>
          <a:prstGeom prst="rect">
            <a:avLst/>
          </a:prstGeom>
        </p:spPr>
        <p:txBody>
          <a:bodyPr wrap="square">
            <a:spAutoFit/>
          </a:bodyPr>
          <a:lstStyle/>
          <a:p>
            <a:r>
              <a:rPr lang="en-US" sz="1400" dirty="0" err="1"/>
              <a:t>Nyckelpersoner</a:t>
            </a:r>
            <a:endParaRPr lang="en-US" sz="1400" dirty="0"/>
          </a:p>
          <a:p>
            <a:r>
              <a:rPr lang="en-US" sz="1400" dirty="0"/>
              <a:t>Jan Nilsson</a:t>
            </a:r>
          </a:p>
          <a:p>
            <a:r>
              <a:rPr lang="en-US" sz="1400" dirty="0"/>
              <a:t>Arne </a:t>
            </a:r>
            <a:r>
              <a:rPr lang="en-US" sz="1400" dirty="0" err="1"/>
              <a:t>Henriksen</a:t>
            </a:r>
            <a:endParaRPr lang="en-US" sz="1400" dirty="0"/>
          </a:p>
          <a:p>
            <a:r>
              <a:rPr lang="en-US" sz="1400" dirty="0" err="1"/>
              <a:t>Wim</a:t>
            </a:r>
            <a:r>
              <a:rPr lang="en-US" sz="1400" dirty="0"/>
              <a:t> de </a:t>
            </a:r>
            <a:r>
              <a:rPr lang="en-US" sz="1400" dirty="0" err="1"/>
              <a:t>Vries</a:t>
            </a:r>
            <a:endParaRPr lang="en-US" sz="1400" dirty="0"/>
          </a:p>
          <a:p>
            <a:r>
              <a:rPr lang="en-US" sz="1400" dirty="0"/>
              <a:t>Harald Sverdrup</a:t>
            </a:r>
          </a:p>
          <a:p>
            <a:endParaRPr lang="en-US" sz="1400" dirty="0"/>
          </a:p>
          <a:p>
            <a:r>
              <a:rPr lang="en-US" sz="1400" dirty="0"/>
              <a:t>Max Posch</a:t>
            </a:r>
          </a:p>
          <a:p>
            <a:r>
              <a:rPr lang="en-US" sz="1400" dirty="0"/>
              <a:t>Jean-Paul Hettelingh</a:t>
            </a:r>
          </a:p>
        </p:txBody>
      </p:sp>
      <p:pic>
        <p:nvPicPr>
          <p:cNvPr id="8" name="Picture 2" descr="Bildresultat för map critical loa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5" y="3717032"/>
            <a:ext cx="3024336" cy="294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4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50"/>
                </a:solidFill>
              </a:rPr>
              <a:t>21-22 </a:t>
            </a:r>
            <a:r>
              <a:rPr lang="en-US" dirty="0" err="1">
                <a:solidFill>
                  <a:srgbClr val="00B050"/>
                </a:solidFill>
              </a:rPr>
              <a:t>januari</a:t>
            </a:r>
            <a:r>
              <a:rPr lang="en-US" dirty="0">
                <a:solidFill>
                  <a:srgbClr val="00B050"/>
                </a:solidFill>
              </a:rPr>
              <a:t> 1992 </a:t>
            </a:r>
            <a:br>
              <a:rPr lang="en-US" dirty="0">
                <a:solidFill>
                  <a:srgbClr val="00B050"/>
                </a:solidFill>
              </a:rPr>
            </a:br>
            <a:r>
              <a:rPr lang="en-US" dirty="0" err="1">
                <a:solidFill>
                  <a:srgbClr val="00B050"/>
                </a:solidFill>
              </a:rPr>
              <a:t>Nordiskt</a:t>
            </a:r>
            <a:r>
              <a:rPr lang="en-US" dirty="0">
                <a:solidFill>
                  <a:srgbClr val="00B050"/>
                </a:solidFill>
              </a:rPr>
              <a:t> </a:t>
            </a:r>
            <a:r>
              <a:rPr lang="en-US" dirty="0" err="1">
                <a:solidFill>
                  <a:srgbClr val="00B050"/>
                </a:solidFill>
              </a:rPr>
              <a:t>luftvårdsseminarium</a:t>
            </a:r>
            <a:r>
              <a:rPr lang="en-US" dirty="0">
                <a:solidFill>
                  <a:srgbClr val="00B050"/>
                </a:solidFill>
              </a:rPr>
              <a:t> i Oslo </a:t>
            </a:r>
            <a:r>
              <a:rPr lang="en-US" dirty="0" err="1">
                <a:solidFill>
                  <a:srgbClr val="00B050"/>
                </a:solidFill>
              </a:rPr>
              <a:t>organiserat</a:t>
            </a:r>
            <a:r>
              <a:rPr lang="en-US" dirty="0">
                <a:solidFill>
                  <a:srgbClr val="00B050"/>
                </a:solidFill>
              </a:rPr>
              <a:t> </a:t>
            </a:r>
            <a:r>
              <a:rPr lang="en-US" dirty="0" err="1">
                <a:solidFill>
                  <a:srgbClr val="00B050"/>
                </a:solidFill>
              </a:rPr>
              <a:t>av</a:t>
            </a:r>
            <a:r>
              <a:rPr lang="en-US" dirty="0">
                <a:solidFill>
                  <a:srgbClr val="00B050"/>
                </a:solidFill>
              </a:rPr>
              <a:t> Harald Dovland </a:t>
            </a:r>
          </a:p>
        </p:txBody>
      </p:sp>
      <p:sp>
        <p:nvSpPr>
          <p:cNvPr id="3" name="Content Placeholder 2"/>
          <p:cNvSpPr>
            <a:spLocks noGrp="1"/>
          </p:cNvSpPr>
          <p:nvPr>
            <p:ph idx="1"/>
          </p:nvPr>
        </p:nvSpPr>
        <p:spPr/>
        <p:txBody>
          <a:bodyPr/>
          <a:lstStyle/>
          <a:p>
            <a:pPr marL="400690" indent="-400690">
              <a:buFont typeface="+mj-lt"/>
              <a:buAutoNum type="arabicPeriod"/>
            </a:pPr>
            <a:r>
              <a:rPr lang="en-US" dirty="0"/>
              <a:t>Tre </a:t>
            </a:r>
            <a:r>
              <a:rPr lang="en-US" dirty="0" err="1"/>
              <a:t>huvudämnen</a:t>
            </a:r>
            <a:endParaRPr lang="en-US" dirty="0"/>
          </a:p>
          <a:p>
            <a:pPr marL="620513" lvl="1" indent="-400690">
              <a:buFont typeface="+mj-lt"/>
              <a:buAutoNum type="alphaLcParenR"/>
            </a:pPr>
            <a:r>
              <a:rPr lang="en-US" dirty="0" err="1"/>
              <a:t>Det</a:t>
            </a:r>
            <a:r>
              <a:rPr lang="en-US" dirty="0"/>
              <a:t> </a:t>
            </a:r>
            <a:r>
              <a:rPr lang="en-US" dirty="0" err="1"/>
              <a:t>andra</a:t>
            </a:r>
            <a:r>
              <a:rPr lang="en-US" dirty="0"/>
              <a:t> </a:t>
            </a:r>
            <a:r>
              <a:rPr lang="en-US" dirty="0" err="1"/>
              <a:t>svavelprotokollet</a:t>
            </a:r>
            <a:r>
              <a:rPr lang="en-US" dirty="0"/>
              <a:t> </a:t>
            </a:r>
            <a:r>
              <a:rPr lang="en-US" dirty="0" err="1"/>
              <a:t>vars</a:t>
            </a:r>
            <a:r>
              <a:rPr lang="en-US" dirty="0"/>
              <a:t> </a:t>
            </a:r>
            <a:r>
              <a:rPr lang="en-US" dirty="0" err="1"/>
              <a:t>förhandlingar</a:t>
            </a:r>
            <a:r>
              <a:rPr lang="en-US" dirty="0"/>
              <a:t> </a:t>
            </a:r>
            <a:r>
              <a:rPr lang="en-US" dirty="0" err="1"/>
              <a:t>snart</a:t>
            </a:r>
            <a:r>
              <a:rPr lang="en-US" dirty="0"/>
              <a:t> </a:t>
            </a:r>
            <a:r>
              <a:rPr lang="en-US" dirty="0" err="1"/>
              <a:t>skulle</a:t>
            </a:r>
            <a:r>
              <a:rPr lang="en-US" dirty="0"/>
              <a:t> </a:t>
            </a:r>
            <a:r>
              <a:rPr lang="en-US" dirty="0" err="1"/>
              <a:t>starta</a:t>
            </a:r>
            <a:r>
              <a:rPr lang="en-US" dirty="0"/>
              <a:t> – </a:t>
            </a:r>
            <a:r>
              <a:rPr lang="en-US" dirty="0" err="1"/>
              <a:t>Hur</a:t>
            </a:r>
            <a:r>
              <a:rPr lang="en-US" dirty="0"/>
              <a:t> </a:t>
            </a:r>
            <a:r>
              <a:rPr lang="en-US" dirty="0" err="1"/>
              <a:t>utnyttja</a:t>
            </a:r>
            <a:r>
              <a:rPr lang="en-US" dirty="0"/>
              <a:t> </a:t>
            </a:r>
            <a:r>
              <a:rPr lang="en-US" dirty="0" err="1"/>
              <a:t>kritisk</a:t>
            </a:r>
            <a:r>
              <a:rPr lang="en-US" dirty="0"/>
              <a:t> </a:t>
            </a:r>
            <a:r>
              <a:rPr lang="en-US" dirty="0" err="1"/>
              <a:t>belastning</a:t>
            </a:r>
            <a:r>
              <a:rPr lang="en-US" dirty="0"/>
              <a:t> </a:t>
            </a:r>
            <a:r>
              <a:rPr lang="en-US" dirty="0" err="1"/>
              <a:t>och</a:t>
            </a:r>
            <a:r>
              <a:rPr lang="en-US" dirty="0"/>
              <a:t> </a:t>
            </a:r>
            <a:r>
              <a:rPr lang="en-US" dirty="0" err="1"/>
              <a:t>kostnadsoptimering</a:t>
            </a:r>
            <a:r>
              <a:rPr lang="en-US" dirty="0"/>
              <a:t> </a:t>
            </a:r>
            <a:r>
              <a:rPr lang="en-US" dirty="0" err="1"/>
              <a:t>för</a:t>
            </a:r>
            <a:r>
              <a:rPr lang="en-US" dirty="0"/>
              <a:t> </a:t>
            </a:r>
            <a:r>
              <a:rPr lang="en-US" dirty="0" err="1"/>
              <a:t>att</a:t>
            </a:r>
            <a:r>
              <a:rPr lang="en-US" dirty="0"/>
              <a:t> </a:t>
            </a:r>
            <a:r>
              <a:rPr lang="en-US" dirty="0" err="1"/>
              <a:t>uppnå</a:t>
            </a:r>
            <a:r>
              <a:rPr lang="en-US" dirty="0"/>
              <a:t> </a:t>
            </a:r>
            <a:r>
              <a:rPr lang="en-US" dirty="0" err="1"/>
              <a:t>ett</a:t>
            </a:r>
            <a:r>
              <a:rPr lang="en-US" dirty="0"/>
              <a:t> </a:t>
            </a:r>
            <a:r>
              <a:rPr lang="en-US" dirty="0" err="1"/>
              <a:t>rättvist</a:t>
            </a:r>
            <a:r>
              <a:rPr lang="en-US" dirty="0"/>
              <a:t>, transparent </a:t>
            </a:r>
            <a:r>
              <a:rPr lang="en-US" dirty="0" err="1"/>
              <a:t>och</a:t>
            </a:r>
            <a:r>
              <a:rPr lang="en-US" dirty="0"/>
              <a:t> </a:t>
            </a:r>
            <a:r>
              <a:rPr lang="en-US" dirty="0" err="1"/>
              <a:t>förståeligt</a:t>
            </a:r>
            <a:r>
              <a:rPr lang="en-US" dirty="0"/>
              <a:t> </a:t>
            </a:r>
            <a:r>
              <a:rPr lang="en-US" dirty="0" err="1"/>
              <a:t>protokoll</a:t>
            </a:r>
            <a:r>
              <a:rPr lang="en-US" dirty="0"/>
              <a:t> </a:t>
            </a:r>
            <a:r>
              <a:rPr lang="en-US" dirty="0" err="1"/>
              <a:t>som</a:t>
            </a:r>
            <a:r>
              <a:rPr lang="en-US" dirty="0"/>
              <a:t> </a:t>
            </a:r>
            <a:r>
              <a:rPr lang="en-US" dirty="0" err="1"/>
              <a:t>kunde</a:t>
            </a:r>
            <a:r>
              <a:rPr lang="en-US" dirty="0"/>
              <a:t> </a:t>
            </a:r>
            <a:r>
              <a:rPr lang="en-US" dirty="0" err="1"/>
              <a:t>accepteras</a:t>
            </a:r>
            <a:r>
              <a:rPr lang="en-US" dirty="0"/>
              <a:t> </a:t>
            </a:r>
            <a:r>
              <a:rPr lang="en-US" dirty="0" err="1"/>
              <a:t>av</a:t>
            </a:r>
            <a:r>
              <a:rPr lang="en-US" dirty="0"/>
              <a:t> </a:t>
            </a:r>
            <a:r>
              <a:rPr lang="en-US" dirty="0" err="1"/>
              <a:t>alla</a:t>
            </a:r>
            <a:r>
              <a:rPr lang="en-US" dirty="0"/>
              <a:t> </a:t>
            </a:r>
            <a:r>
              <a:rPr lang="en-US" dirty="0" err="1"/>
              <a:t>parter</a:t>
            </a:r>
            <a:r>
              <a:rPr lang="en-US" dirty="0"/>
              <a:t> </a:t>
            </a:r>
            <a:r>
              <a:rPr lang="en-US" dirty="0" err="1"/>
              <a:t>inom</a:t>
            </a:r>
            <a:r>
              <a:rPr lang="en-US" dirty="0"/>
              <a:t> </a:t>
            </a:r>
            <a:r>
              <a:rPr lang="en-US" dirty="0" err="1"/>
              <a:t>konventionen</a:t>
            </a:r>
            <a:r>
              <a:rPr lang="en-US" dirty="0"/>
              <a:t>? </a:t>
            </a:r>
            <a:r>
              <a:rPr lang="en-US" dirty="0" err="1"/>
              <a:t>Inledare</a:t>
            </a:r>
            <a:r>
              <a:rPr lang="en-US" dirty="0"/>
              <a:t> Anton Eliassen</a:t>
            </a:r>
          </a:p>
          <a:p>
            <a:pPr marL="620513" lvl="1" indent="-400690">
              <a:buFont typeface="+mj-lt"/>
              <a:buAutoNum type="alphaLcParenR"/>
            </a:pPr>
            <a:r>
              <a:rPr lang="en-US" dirty="0" err="1"/>
              <a:t>Hur</a:t>
            </a:r>
            <a:r>
              <a:rPr lang="en-US" dirty="0"/>
              <a:t> </a:t>
            </a:r>
            <a:r>
              <a:rPr lang="en-US" dirty="0" err="1"/>
              <a:t>gå</a:t>
            </a:r>
            <a:r>
              <a:rPr lang="en-US" dirty="0"/>
              <a:t> </a:t>
            </a:r>
            <a:r>
              <a:rPr lang="en-US" dirty="0" err="1"/>
              <a:t>vidare</a:t>
            </a:r>
            <a:r>
              <a:rPr lang="en-US" dirty="0"/>
              <a:t> med </a:t>
            </a:r>
            <a:r>
              <a:rPr lang="en-US" dirty="0" err="1"/>
              <a:t>ett</a:t>
            </a:r>
            <a:r>
              <a:rPr lang="en-US" dirty="0"/>
              <a:t> </a:t>
            </a:r>
            <a:r>
              <a:rPr lang="en-US" dirty="0" err="1"/>
              <a:t>andra</a:t>
            </a:r>
            <a:r>
              <a:rPr lang="en-US" dirty="0"/>
              <a:t> NOx-</a:t>
            </a:r>
            <a:r>
              <a:rPr lang="en-US" dirty="0" err="1"/>
              <a:t>protokoll</a:t>
            </a:r>
            <a:r>
              <a:rPr lang="en-US" dirty="0"/>
              <a:t>? </a:t>
            </a:r>
            <a:r>
              <a:rPr lang="en-US" dirty="0" err="1"/>
              <a:t>Inledare</a:t>
            </a:r>
            <a:r>
              <a:rPr lang="en-US" dirty="0"/>
              <a:t> </a:t>
            </a:r>
            <a:r>
              <a:rPr lang="sv-SE" dirty="0"/>
              <a:t>Øystein</a:t>
            </a:r>
            <a:r>
              <a:rPr lang="en-US" dirty="0"/>
              <a:t> Hov </a:t>
            </a:r>
            <a:r>
              <a:rPr lang="en-US" dirty="0" err="1"/>
              <a:t>och</a:t>
            </a:r>
            <a:r>
              <a:rPr lang="en-US" dirty="0"/>
              <a:t> Peringe Grennfelt</a:t>
            </a:r>
          </a:p>
          <a:p>
            <a:pPr marL="620513" lvl="1" indent="-400690">
              <a:buFont typeface="+mj-lt"/>
              <a:buAutoNum type="alphaLcParenR"/>
            </a:pPr>
            <a:r>
              <a:rPr lang="en-US" dirty="0" err="1"/>
              <a:t>Användningen</a:t>
            </a:r>
            <a:r>
              <a:rPr lang="en-US" dirty="0"/>
              <a:t> </a:t>
            </a:r>
            <a:r>
              <a:rPr lang="en-US" dirty="0" err="1"/>
              <a:t>av</a:t>
            </a:r>
            <a:r>
              <a:rPr lang="en-US" dirty="0"/>
              <a:t> </a:t>
            </a:r>
            <a:r>
              <a:rPr lang="en-US" dirty="0" err="1"/>
              <a:t>utsläppshandel</a:t>
            </a:r>
            <a:r>
              <a:rPr lang="en-US" dirty="0"/>
              <a:t> </a:t>
            </a:r>
            <a:r>
              <a:rPr lang="en-US" dirty="0" err="1"/>
              <a:t>för</a:t>
            </a:r>
            <a:r>
              <a:rPr lang="en-US" dirty="0"/>
              <a:t> </a:t>
            </a:r>
            <a:r>
              <a:rPr lang="en-US" dirty="0" err="1"/>
              <a:t>att</a:t>
            </a:r>
            <a:r>
              <a:rPr lang="en-US" dirty="0"/>
              <a:t> </a:t>
            </a:r>
            <a:r>
              <a:rPr lang="en-US" dirty="0" err="1"/>
              <a:t>nå</a:t>
            </a:r>
            <a:r>
              <a:rPr lang="en-US" dirty="0"/>
              <a:t> </a:t>
            </a:r>
            <a:r>
              <a:rPr lang="en-US" dirty="0" err="1"/>
              <a:t>ökad</a:t>
            </a:r>
            <a:r>
              <a:rPr lang="en-US" dirty="0"/>
              <a:t> </a:t>
            </a:r>
            <a:r>
              <a:rPr lang="en-US" dirty="0" err="1"/>
              <a:t>kostnadseffektivitet</a:t>
            </a:r>
            <a:r>
              <a:rPr lang="en-US" dirty="0"/>
              <a:t>. </a:t>
            </a:r>
            <a:r>
              <a:rPr lang="en-US" dirty="0" err="1"/>
              <a:t>Inledare</a:t>
            </a:r>
            <a:r>
              <a:rPr lang="en-US" dirty="0"/>
              <a:t>  Finn F</a:t>
            </a:r>
            <a:r>
              <a:rPr lang="sv-SE" cap="small" dirty="0"/>
              <a:t>ö</a:t>
            </a:r>
            <a:r>
              <a:rPr lang="en-US" dirty="0" err="1"/>
              <a:t>rsund</a:t>
            </a:r>
            <a:endParaRPr lang="en-US" dirty="0"/>
          </a:p>
          <a:p>
            <a:pPr marL="400690" indent="-400690">
              <a:buFont typeface="+mj-lt"/>
              <a:buAutoNum type="arabicPeriod"/>
            </a:pPr>
            <a:r>
              <a:rPr lang="en-US" dirty="0" err="1"/>
              <a:t>Seminariet</a:t>
            </a:r>
            <a:r>
              <a:rPr lang="en-US" dirty="0"/>
              <a:t> </a:t>
            </a:r>
            <a:r>
              <a:rPr lang="en-US" dirty="0" err="1"/>
              <a:t>blev</a:t>
            </a:r>
            <a:r>
              <a:rPr lang="en-US" dirty="0"/>
              <a:t> </a:t>
            </a:r>
            <a:r>
              <a:rPr lang="en-US" dirty="0" err="1"/>
              <a:t>nyckeln</a:t>
            </a:r>
            <a:r>
              <a:rPr lang="en-US" dirty="0"/>
              <a:t> till </a:t>
            </a:r>
            <a:r>
              <a:rPr lang="en-US" dirty="0" err="1"/>
              <a:t>både</a:t>
            </a:r>
            <a:r>
              <a:rPr lang="en-US" dirty="0"/>
              <a:t> Oslo-</a:t>
            </a:r>
            <a:r>
              <a:rPr lang="en-US" dirty="0" err="1"/>
              <a:t>protokollet</a:t>
            </a:r>
            <a:r>
              <a:rPr lang="en-US" dirty="0"/>
              <a:t> (</a:t>
            </a:r>
            <a:r>
              <a:rPr lang="en-US" dirty="0" err="1"/>
              <a:t>andra</a:t>
            </a:r>
            <a:r>
              <a:rPr lang="en-US" dirty="0"/>
              <a:t> </a:t>
            </a:r>
            <a:r>
              <a:rPr lang="en-US" dirty="0" err="1"/>
              <a:t>svavelprotokollet</a:t>
            </a:r>
            <a:r>
              <a:rPr lang="en-US" dirty="0"/>
              <a:t>) </a:t>
            </a:r>
            <a:r>
              <a:rPr lang="en-US" dirty="0" err="1"/>
              <a:t>och</a:t>
            </a:r>
            <a:r>
              <a:rPr lang="en-US" dirty="0"/>
              <a:t> till </a:t>
            </a:r>
            <a:r>
              <a:rPr lang="en-US" dirty="0" err="1"/>
              <a:t>det</a:t>
            </a:r>
            <a:r>
              <a:rPr lang="en-US" dirty="0"/>
              <a:t> </a:t>
            </a:r>
            <a:r>
              <a:rPr lang="en-US" dirty="0" err="1"/>
              <a:t>kommande</a:t>
            </a:r>
            <a:r>
              <a:rPr lang="en-US" dirty="0"/>
              <a:t> </a:t>
            </a:r>
            <a:r>
              <a:rPr lang="en-US" dirty="0" err="1"/>
              <a:t>Göteborgsprotokollet</a:t>
            </a:r>
            <a:endParaRPr lang="en-US" dirty="0"/>
          </a:p>
          <a:p>
            <a:pPr marL="400690" indent="-400690">
              <a:buFont typeface="+mj-lt"/>
              <a:buAutoNum type="arabicPeriod"/>
            </a:pPr>
            <a:r>
              <a:rPr lang="en-US" dirty="0"/>
              <a:t>NMR </a:t>
            </a:r>
            <a:r>
              <a:rPr lang="en-US" dirty="0" err="1"/>
              <a:t>medfinansiär</a:t>
            </a:r>
            <a:r>
              <a:rPr lang="en-US" dirty="0"/>
              <a:t> – </a:t>
            </a:r>
            <a:r>
              <a:rPr lang="en-US" dirty="0" err="1"/>
              <a:t>som</a:t>
            </a:r>
            <a:r>
              <a:rPr lang="en-US" dirty="0"/>
              <a:t> </a:t>
            </a:r>
            <a:r>
              <a:rPr lang="en-US" dirty="0" err="1"/>
              <a:t>vanligt</a:t>
            </a:r>
            <a:r>
              <a:rPr lang="en-US" dirty="0"/>
              <a:t>…  </a:t>
            </a:r>
          </a:p>
        </p:txBody>
      </p:sp>
    </p:spTree>
    <p:extLst>
      <p:ext uri="{BB962C8B-B14F-4D97-AF65-F5344CB8AC3E}">
        <p14:creationId xmlns:p14="http://schemas.microsoft.com/office/powerpoint/2010/main" val="331466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Den första frågan – hur utforma ett andra svavelprotokoll? </a:t>
            </a:r>
          </a:p>
        </p:txBody>
      </p:sp>
      <p:sp>
        <p:nvSpPr>
          <p:cNvPr id="3" name="Content Placeholder 2"/>
          <p:cNvSpPr>
            <a:spLocks noGrp="1"/>
          </p:cNvSpPr>
          <p:nvPr>
            <p:ph idx="1"/>
          </p:nvPr>
        </p:nvSpPr>
        <p:spPr/>
        <p:txBody>
          <a:bodyPr/>
          <a:lstStyle/>
          <a:p>
            <a:r>
              <a:rPr lang="sv-SE" dirty="0"/>
              <a:t>Anton Eliassen visade i sitt föredrag att om man skulle nå ned till kritisk belastning behövdes 100% minskning av utsläppen i en rad länder</a:t>
            </a:r>
          </a:p>
          <a:p>
            <a:r>
              <a:rPr lang="sv-SE" dirty="0"/>
              <a:t>Vi behövde därför hitta intermediära mål</a:t>
            </a:r>
          </a:p>
          <a:p>
            <a:r>
              <a:rPr lang="sv-SE" dirty="0"/>
              <a:t>Den stora frågan var dock  hur skapa ett rättvist protokoll som kunde accepteras av alla. </a:t>
            </a:r>
          </a:p>
          <a:p>
            <a:pPr lvl="1"/>
            <a:r>
              <a:rPr lang="sv-SE" dirty="0"/>
              <a:t>Rimliga och ”rättvisa” åtgärdskrav för alla</a:t>
            </a:r>
          </a:p>
          <a:p>
            <a:pPr lvl="1"/>
            <a:r>
              <a:rPr lang="sv-SE" dirty="0"/>
              <a:t>Mätbar nytta för alla</a:t>
            </a:r>
          </a:p>
          <a:p>
            <a:r>
              <a:rPr lang="sv-SE" dirty="0"/>
              <a:t>Resultatet blev en optimeringsmetod och en beskrivning av hur man skulle utforma rimliga mål. </a:t>
            </a:r>
          </a:p>
          <a:p>
            <a:endParaRPr lang="sv-SE" dirty="0"/>
          </a:p>
          <a:p>
            <a:endParaRPr lang="sv-SE" dirty="0"/>
          </a:p>
        </p:txBody>
      </p:sp>
    </p:spTree>
    <p:extLst>
      <p:ext uri="{BB962C8B-B14F-4D97-AF65-F5344CB8AC3E}">
        <p14:creationId xmlns:p14="http://schemas.microsoft.com/office/powerpoint/2010/main" val="205955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9"/>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259632" y="888540"/>
            <a:ext cx="6887954" cy="333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4788024" y="708794"/>
            <a:ext cx="3819525" cy="3486904"/>
            <a:chOff x="395536" y="2780928"/>
            <a:chExt cx="3819525" cy="3486904"/>
          </a:xfrm>
        </p:grpSpPr>
        <p:pic>
          <p:nvPicPr>
            <p:cNvPr id="4" name="Picture 2" descr="C:\Users\peringe\Documents\Scanned Documents\Image (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80928"/>
              <a:ext cx="3777175" cy="34869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627784" y="4446711"/>
              <a:ext cx="0" cy="79862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99792" y="4446711"/>
              <a:ext cx="0" cy="36004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75656" y="4442065"/>
              <a:ext cx="1003801" cy="369332"/>
            </a:xfrm>
            <a:prstGeom prst="rect">
              <a:avLst/>
            </a:prstGeom>
            <a:noFill/>
          </p:spPr>
          <p:txBody>
            <a:bodyPr wrap="none" rtlCol="0">
              <a:spAutoFit/>
            </a:bodyPr>
            <a:lstStyle/>
            <a:p>
              <a:r>
                <a:rPr lang="sv-SE" dirty="0">
                  <a:solidFill>
                    <a:srgbClr val="FF0000"/>
                  </a:solidFill>
                </a:rPr>
                <a:t>THE GAP</a:t>
              </a:r>
            </a:p>
          </p:txBody>
        </p:sp>
        <p:sp>
          <p:nvSpPr>
            <p:cNvPr id="15" name="TextBox 14"/>
            <p:cNvSpPr txBox="1"/>
            <p:nvPr/>
          </p:nvSpPr>
          <p:spPr>
            <a:xfrm>
              <a:off x="2863088" y="4001160"/>
              <a:ext cx="1351973" cy="338554"/>
            </a:xfrm>
            <a:prstGeom prst="rect">
              <a:avLst/>
            </a:prstGeom>
            <a:noFill/>
          </p:spPr>
          <p:txBody>
            <a:bodyPr wrap="none" rtlCol="0">
              <a:spAutoFit/>
            </a:bodyPr>
            <a:lstStyle/>
            <a:p>
              <a:r>
                <a:rPr lang="sv-SE" sz="1600" dirty="0">
                  <a:solidFill>
                    <a:srgbClr val="00B050"/>
                  </a:solidFill>
                </a:rPr>
                <a:t>GAP CLOSURE</a:t>
              </a:r>
            </a:p>
          </p:txBody>
        </p:sp>
      </p:grpSp>
      <p:sp>
        <p:nvSpPr>
          <p:cNvPr id="20" name="TextBox 19"/>
          <p:cNvSpPr txBox="1"/>
          <p:nvPr/>
        </p:nvSpPr>
        <p:spPr>
          <a:xfrm>
            <a:off x="6425698" y="4005064"/>
            <a:ext cx="1837106" cy="307777"/>
          </a:xfrm>
          <a:prstGeom prst="rect">
            <a:avLst/>
          </a:prstGeom>
          <a:noFill/>
        </p:spPr>
        <p:txBody>
          <a:bodyPr wrap="none" rtlCol="0">
            <a:spAutoFit/>
          </a:bodyPr>
          <a:lstStyle/>
          <a:p>
            <a:r>
              <a:rPr lang="sv-SE" sz="1400" dirty="0"/>
              <a:t>(Transekt över Europa)</a:t>
            </a:r>
          </a:p>
        </p:txBody>
      </p:sp>
      <p:sp>
        <p:nvSpPr>
          <p:cNvPr id="21" name="TextBox 20"/>
          <p:cNvSpPr txBox="1"/>
          <p:nvPr/>
        </p:nvSpPr>
        <p:spPr>
          <a:xfrm>
            <a:off x="2051720" y="4725144"/>
            <a:ext cx="6417975" cy="1200329"/>
          </a:xfrm>
          <a:prstGeom prst="rect">
            <a:avLst/>
          </a:prstGeom>
          <a:noFill/>
        </p:spPr>
        <p:txBody>
          <a:bodyPr wrap="none" rtlCol="0">
            <a:spAutoFit/>
          </a:bodyPr>
          <a:lstStyle/>
          <a:p>
            <a:r>
              <a:rPr lang="sv-SE" dirty="0"/>
              <a:t>Genom att utgå från ett intermediärt mål – att närma sig </a:t>
            </a:r>
            <a:br>
              <a:rPr lang="sv-SE" dirty="0"/>
            </a:br>
            <a:r>
              <a:rPr lang="sv-SE" dirty="0"/>
              <a:t>kritisk belastning med minst ett visst procental över alla </a:t>
            </a:r>
          </a:p>
          <a:p>
            <a:r>
              <a:rPr lang="sv-SE" dirty="0"/>
              <a:t>”rutor” i Europa – borde en tekniskt ekonomiskt acceptabel </a:t>
            </a:r>
            <a:br>
              <a:rPr lang="sv-SE" dirty="0"/>
            </a:br>
            <a:r>
              <a:rPr lang="sv-SE" dirty="0"/>
              <a:t>åtgärdsnivå skapas. Den nivå man valde var sedan </a:t>
            </a:r>
            <a:r>
              <a:rPr lang="sv-SE" dirty="0">
                <a:solidFill>
                  <a:srgbClr val="C00000"/>
                </a:solidFill>
              </a:rPr>
              <a:t>60% gap </a:t>
            </a:r>
            <a:r>
              <a:rPr lang="sv-SE" dirty="0" err="1">
                <a:solidFill>
                  <a:srgbClr val="C00000"/>
                </a:solidFill>
              </a:rPr>
              <a:t>closure</a:t>
            </a:r>
            <a:endParaRPr lang="sv-SE" dirty="0">
              <a:solidFill>
                <a:srgbClr val="C00000"/>
              </a:solidFill>
            </a:endParaRPr>
          </a:p>
        </p:txBody>
      </p:sp>
      <p:cxnSp>
        <p:nvCxnSpPr>
          <p:cNvPr id="24" name="Straight Connector 23"/>
          <p:cNvCxnSpPr/>
          <p:nvPr/>
        </p:nvCxnSpPr>
        <p:spPr>
          <a:xfrm>
            <a:off x="1835696" y="2734617"/>
            <a:ext cx="2016224" cy="3343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324826" y="4291038"/>
            <a:ext cx="1282723" cy="307777"/>
          </a:xfrm>
          <a:prstGeom prst="rect">
            <a:avLst/>
          </a:prstGeom>
          <a:noFill/>
        </p:spPr>
        <p:txBody>
          <a:bodyPr wrap="none" rtlCol="0">
            <a:spAutoFit/>
          </a:bodyPr>
          <a:lstStyle/>
          <a:p>
            <a:r>
              <a:rPr lang="sv-SE" sz="1400" dirty="0"/>
              <a:t>(Eliassen 1992)</a:t>
            </a:r>
          </a:p>
        </p:txBody>
      </p:sp>
    </p:spTree>
    <p:extLst>
      <p:ext uri="{BB962C8B-B14F-4D97-AF65-F5344CB8AC3E}">
        <p14:creationId xmlns:p14="http://schemas.microsoft.com/office/powerpoint/2010/main" val="389862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620688"/>
            <a:ext cx="6606000" cy="648072"/>
          </a:xfrm>
        </p:spPr>
        <p:txBody>
          <a:bodyPr/>
          <a:lstStyle/>
          <a:p>
            <a:r>
              <a:rPr lang="sv-SE" dirty="0"/>
              <a:t>Andra svavelprotokollet (1994)</a:t>
            </a:r>
          </a:p>
        </p:txBody>
      </p:sp>
      <p:sp>
        <p:nvSpPr>
          <p:cNvPr id="3" name="Content Placeholder 2"/>
          <p:cNvSpPr>
            <a:spLocks noGrp="1"/>
          </p:cNvSpPr>
          <p:nvPr>
            <p:ph idx="1"/>
          </p:nvPr>
        </p:nvSpPr>
        <p:spPr>
          <a:xfrm>
            <a:off x="1835696" y="1484784"/>
            <a:ext cx="6606000" cy="3960000"/>
          </a:xfrm>
        </p:spPr>
        <p:txBody>
          <a:bodyPr/>
          <a:lstStyle/>
          <a:p>
            <a:r>
              <a:rPr lang="sv-SE" dirty="0"/>
              <a:t>Idén redovisades för luftkonventionens beslutande organ och testades i den optimeringsmodell som utvecklats vid IIASA - RAINS</a:t>
            </a:r>
          </a:p>
          <a:p>
            <a:r>
              <a:rPr lang="sv-SE" dirty="0"/>
              <a:t>Resultatet blev förbluffande bra – åtgärder krävdes för i princip alla länder och det blev förhandlingsbasen för det andra svavelprotokollet (Oslo-protokollet)</a:t>
            </a:r>
          </a:p>
          <a:p>
            <a:endParaRPr lang="sv-SE" dirty="0"/>
          </a:p>
        </p:txBody>
      </p:sp>
      <p:pic>
        <p:nvPicPr>
          <p:cNvPr id="8195" name="Picture 3" descr="C:\Users\peringe\Documents\Scanned Documents\Image (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415" y="3140968"/>
            <a:ext cx="6559296" cy="615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Tillbaka till seminariet 21-22 januari</a:t>
            </a:r>
            <a:br>
              <a:rPr lang="sv-SE" dirty="0"/>
            </a:br>
            <a:r>
              <a:rPr lang="sv-SE" dirty="0"/>
              <a:t>Nästa fråga – revision av </a:t>
            </a:r>
            <a:r>
              <a:rPr lang="sv-SE" dirty="0" err="1"/>
              <a:t>NOx</a:t>
            </a:r>
            <a:r>
              <a:rPr lang="sv-SE" dirty="0"/>
              <a:t>-protokollet </a:t>
            </a:r>
          </a:p>
        </p:txBody>
      </p:sp>
      <p:sp>
        <p:nvSpPr>
          <p:cNvPr id="3" name="Content Placeholder 2"/>
          <p:cNvSpPr>
            <a:spLocks noGrp="1"/>
          </p:cNvSpPr>
          <p:nvPr>
            <p:ph idx="1"/>
          </p:nvPr>
        </p:nvSpPr>
        <p:spPr/>
        <p:txBody>
          <a:bodyPr/>
          <a:lstStyle/>
          <a:p>
            <a:r>
              <a:rPr lang="sv-SE" dirty="0"/>
              <a:t>Problem: Hur utforma ett protokoll för kväveoxider </a:t>
            </a:r>
          </a:p>
          <a:p>
            <a:r>
              <a:rPr lang="sv-SE" dirty="0"/>
              <a:t>Många olika effekter från </a:t>
            </a:r>
            <a:r>
              <a:rPr lang="sv-SE" dirty="0" err="1"/>
              <a:t>NOx</a:t>
            </a:r>
            <a:endParaRPr lang="sv-SE" dirty="0"/>
          </a:p>
          <a:p>
            <a:pPr lvl="1"/>
            <a:r>
              <a:rPr lang="sv-SE" dirty="0"/>
              <a:t>Försurning</a:t>
            </a:r>
          </a:p>
          <a:p>
            <a:pPr lvl="1"/>
            <a:r>
              <a:rPr lang="sv-SE" dirty="0"/>
              <a:t>Biodiversitet</a:t>
            </a:r>
          </a:p>
          <a:p>
            <a:pPr lvl="1"/>
            <a:r>
              <a:rPr lang="sv-SE" dirty="0"/>
              <a:t>Marknära ozon (effekter på vegetation och hälsa) </a:t>
            </a:r>
          </a:p>
          <a:p>
            <a:pPr lvl="1"/>
            <a:r>
              <a:rPr lang="sv-SE" dirty="0"/>
              <a:t>NO2 i tätorter </a:t>
            </a:r>
          </a:p>
          <a:p>
            <a:r>
              <a:rPr lang="sv-SE" dirty="0"/>
              <a:t>Flera ämnen utöver </a:t>
            </a:r>
            <a:r>
              <a:rPr lang="sv-SE" dirty="0" err="1"/>
              <a:t>NOx</a:t>
            </a:r>
            <a:r>
              <a:rPr lang="sv-SE" dirty="0"/>
              <a:t> bidrar till effekterna </a:t>
            </a:r>
          </a:p>
          <a:p>
            <a:pPr lvl="1"/>
            <a:r>
              <a:rPr lang="sv-SE" dirty="0"/>
              <a:t>Svavel, kväveoxider och ammoniak till försurning</a:t>
            </a:r>
          </a:p>
          <a:p>
            <a:pPr lvl="1"/>
            <a:r>
              <a:rPr lang="sv-SE" dirty="0"/>
              <a:t>Kväveoxider och ammoniak till övergödning</a:t>
            </a:r>
          </a:p>
          <a:p>
            <a:pPr lvl="1"/>
            <a:r>
              <a:rPr lang="sv-SE" dirty="0"/>
              <a:t>Flyktiga organiska ämnen (VOC) och </a:t>
            </a:r>
            <a:r>
              <a:rPr lang="sv-SE" dirty="0" err="1"/>
              <a:t>NOx</a:t>
            </a:r>
            <a:r>
              <a:rPr lang="sv-SE" dirty="0"/>
              <a:t> till marknära ozon</a:t>
            </a:r>
          </a:p>
          <a:p>
            <a:pPr marL="287338" lvl="1" indent="0">
              <a:buNone/>
            </a:pPr>
            <a:r>
              <a:rPr lang="sv-SE" dirty="0"/>
              <a:t>		</a:t>
            </a:r>
          </a:p>
        </p:txBody>
      </p:sp>
    </p:spTree>
    <p:extLst>
      <p:ext uri="{BB962C8B-B14F-4D97-AF65-F5344CB8AC3E}">
        <p14:creationId xmlns:p14="http://schemas.microsoft.com/office/powerpoint/2010/main" val="374715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9916" y="576305"/>
            <a:ext cx="7757159" cy="5818146"/>
            <a:chOff x="389891" y="536576"/>
            <a:chExt cx="7757159" cy="5818146"/>
          </a:xfrm>
        </p:grpSpPr>
        <p:sp>
          <p:nvSpPr>
            <p:cNvPr id="11274" name="Oval 10"/>
            <p:cNvSpPr>
              <a:spLocks noChangeArrowheads="1"/>
            </p:cNvSpPr>
            <p:nvPr/>
          </p:nvSpPr>
          <p:spPr bwMode="auto">
            <a:xfrm>
              <a:off x="1039813" y="1230313"/>
              <a:ext cx="1174750" cy="577850"/>
            </a:xfrm>
            <a:prstGeom prst="ellipse">
              <a:avLst/>
            </a:prstGeom>
            <a:solidFill>
              <a:srgbClr val="80400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75" name="Oval 11"/>
            <p:cNvSpPr>
              <a:spLocks noChangeArrowheads="1"/>
            </p:cNvSpPr>
            <p:nvPr/>
          </p:nvSpPr>
          <p:spPr bwMode="auto">
            <a:xfrm>
              <a:off x="1081088" y="2122488"/>
              <a:ext cx="1174750" cy="579437"/>
            </a:xfrm>
            <a:prstGeom prst="ellipse">
              <a:avLst/>
            </a:prstGeom>
            <a:solidFill>
              <a:srgbClr val="00AE0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76" name="Oval 12"/>
            <p:cNvSpPr>
              <a:spLocks noChangeArrowheads="1"/>
            </p:cNvSpPr>
            <p:nvPr/>
          </p:nvSpPr>
          <p:spPr bwMode="auto">
            <a:xfrm>
              <a:off x="1052514" y="3165476"/>
              <a:ext cx="1176337" cy="579438"/>
            </a:xfrm>
            <a:prstGeom prst="ellipse">
              <a:avLst/>
            </a:prstGeom>
            <a:solidFill>
              <a:srgbClr val="40404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77" name="Oval 13"/>
            <p:cNvSpPr>
              <a:spLocks noChangeArrowheads="1"/>
            </p:cNvSpPr>
            <p:nvPr/>
          </p:nvSpPr>
          <p:spPr bwMode="auto">
            <a:xfrm>
              <a:off x="998538" y="4021138"/>
              <a:ext cx="1174750" cy="579437"/>
            </a:xfrm>
            <a:prstGeom prst="ellipse">
              <a:avLst/>
            </a:prstGeom>
            <a:solidFill>
              <a:srgbClr val="80008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78" name="Oval 14"/>
            <p:cNvSpPr>
              <a:spLocks noChangeArrowheads="1"/>
            </p:cNvSpPr>
            <p:nvPr/>
          </p:nvSpPr>
          <p:spPr bwMode="auto">
            <a:xfrm>
              <a:off x="2582863" y="1230313"/>
              <a:ext cx="1174750" cy="577850"/>
            </a:xfrm>
            <a:prstGeom prst="ellipse">
              <a:avLst/>
            </a:prstGeom>
            <a:solidFill>
              <a:srgbClr val="FFFF8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79" name="Oval 15"/>
            <p:cNvSpPr>
              <a:spLocks noChangeArrowheads="1"/>
            </p:cNvSpPr>
            <p:nvPr/>
          </p:nvSpPr>
          <p:spPr bwMode="auto">
            <a:xfrm>
              <a:off x="2582863" y="2063751"/>
              <a:ext cx="1174750" cy="579438"/>
            </a:xfrm>
            <a:prstGeom prst="ellipse">
              <a:avLst/>
            </a:prstGeom>
            <a:solidFill>
              <a:srgbClr val="C2FF8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0" name="Oval 16"/>
            <p:cNvSpPr>
              <a:spLocks noChangeArrowheads="1"/>
            </p:cNvSpPr>
            <p:nvPr/>
          </p:nvSpPr>
          <p:spPr bwMode="auto">
            <a:xfrm>
              <a:off x="2582863" y="3106738"/>
              <a:ext cx="1174750" cy="579437"/>
            </a:xfrm>
            <a:prstGeom prst="ellipse">
              <a:avLst/>
            </a:prstGeom>
            <a:solidFill>
              <a:srgbClr val="FFC08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1" name="Oval 17"/>
            <p:cNvSpPr>
              <a:spLocks noChangeArrowheads="1"/>
            </p:cNvSpPr>
            <p:nvPr/>
          </p:nvSpPr>
          <p:spPr bwMode="auto">
            <a:xfrm>
              <a:off x="2582863" y="4325939"/>
              <a:ext cx="1174750" cy="581025"/>
            </a:xfrm>
            <a:prstGeom prst="ellipse">
              <a:avLst/>
            </a:prstGeom>
            <a:solidFill>
              <a:srgbClr val="80FFFF"/>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2" name="Oval 18"/>
            <p:cNvSpPr>
              <a:spLocks noChangeArrowheads="1"/>
            </p:cNvSpPr>
            <p:nvPr/>
          </p:nvSpPr>
          <p:spPr bwMode="auto">
            <a:xfrm>
              <a:off x="4056063" y="1260475"/>
              <a:ext cx="1173162" cy="577850"/>
            </a:xfrm>
            <a:prstGeom prst="ellipse">
              <a:avLst/>
            </a:prstGeom>
            <a:solidFill>
              <a:srgbClr val="FFFF8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3" name="Oval 19"/>
            <p:cNvSpPr>
              <a:spLocks noChangeArrowheads="1"/>
            </p:cNvSpPr>
            <p:nvPr/>
          </p:nvSpPr>
          <p:spPr bwMode="auto">
            <a:xfrm>
              <a:off x="4056063" y="2033588"/>
              <a:ext cx="1173162" cy="579437"/>
            </a:xfrm>
            <a:prstGeom prst="ellipse">
              <a:avLst/>
            </a:prstGeom>
            <a:solidFill>
              <a:srgbClr val="80FFC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4" name="Oval 20"/>
            <p:cNvSpPr>
              <a:spLocks noChangeArrowheads="1"/>
            </p:cNvSpPr>
            <p:nvPr/>
          </p:nvSpPr>
          <p:spPr bwMode="auto">
            <a:xfrm>
              <a:off x="4056063" y="2778126"/>
              <a:ext cx="1173162" cy="581025"/>
            </a:xfrm>
            <a:prstGeom prst="ellipse">
              <a:avLst/>
            </a:prstGeom>
            <a:solidFill>
              <a:srgbClr val="FFFF8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5" name="Oval 21"/>
            <p:cNvSpPr>
              <a:spLocks noChangeArrowheads="1"/>
            </p:cNvSpPr>
            <p:nvPr/>
          </p:nvSpPr>
          <p:spPr bwMode="auto">
            <a:xfrm>
              <a:off x="4084638" y="3613150"/>
              <a:ext cx="1173162" cy="577850"/>
            </a:xfrm>
            <a:prstGeom prst="ellipse">
              <a:avLst/>
            </a:prstGeom>
            <a:solidFill>
              <a:srgbClr val="FFC08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6" name="Oval 22"/>
            <p:cNvSpPr>
              <a:spLocks noChangeArrowheads="1"/>
            </p:cNvSpPr>
            <p:nvPr/>
          </p:nvSpPr>
          <p:spPr bwMode="auto">
            <a:xfrm>
              <a:off x="4056063" y="4535488"/>
              <a:ext cx="1173162" cy="579437"/>
            </a:xfrm>
            <a:prstGeom prst="ellipse">
              <a:avLst/>
            </a:prstGeom>
            <a:solidFill>
              <a:srgbClr val="60FFFA"/>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7" name="Oval 23"/>
            <p:cNvSpPr>
              <a:spLocks noChangeArrowheads="1"/>
            </p:cNvSpPr>
            <p:nvPr/>
          </p:nvSpPr>
          <p:spPr bwMode="auto">
            <a:xfrm>
              <a:off x="5556251" y="1230313"/>
              <a:ext cx="1174750" cy="577850"/>
            </a:xfrm>
            <a:prstGeom prst="ellipse">
              <a:avLst/>
            </a:prstGeom>
            <a:solidFill>
              <a:srgbClr val="FF000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8" name="Oval 24"/>
            <p:cNvSpPr>
              <a:spLocks noChangeArrowheads="1"/>
            </p:cNvSpPr>
            <p:nvPr/>
          </p:nvSpPr>
          <p:spPr bwMode="auto">
            <a:xfrm>
              <a:off x="5454650" y="2063751"/>
              <a:ext cx="1325563" cy="579438"/>
            </a:xfrm>
            <a:prstGeom prst="ellipse">
              <a:avLst/>
            </a:prstGeom>
            <a:solidFill>
              <a:srgbClr val="21A161"/>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89" name="Oval 25"/>
            <p:cNvSpPr>
              <a:spLocks noChangeArrowheads="1"/>
            </p:cNvSpPr>
            <p:nvPr/>
          </p:nvSpPr>
          <p:spPr bwMode="auto">
            <a:xfrm>
              <a:off x="5556251" y="4775200"/>
              <a:ext cx="1174750" cy="577850"/>
            </a:xfrm>
            <a:prstGeom prst="ellipse">
              <a:avLst/>
            </a:prstGeom>
            <a:solidFill>
              <a:srgbClr val="FF6072"/>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0" name="Oval 26"/>
            <p:cNvSpPr>
              <a:spLocks noChangeArrowheads="1"/>
            </p:cNvSpPr>
            <p:nvPr/>
          </p:nvSpPr>
          <p:spPr bwMode="auto">
            <a:xfrm>
              <a:off x="6973888" y="1671639"/>
              <a:ext cx="1173162" cy="581025"/>
            </a:xfrm>
            <a:prstGeom prst="ellipse">
              <a:avLst/>
            </a:prstGeom>
            <a:solidFill>
              <a:srgbClr val="60FFFA"/>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1" name="Oval 27"/>
            <p:cNvSpPr>
              <a:spLocks noChangeArrowheads="1"/>
            </p:cNvSpPr>
            <p:nvPr/>
          </p:nvSpPr>
          <p:spPr bwMode="auto">
            <a:xfrm>
              <a:off x="6973888" y="938213"/>
              <a:ext cx="1173162" cy="579437"/>
            </a:xfrm>
            <a:prstGeom prst="ellipse">
              <a:avLst/>
            </a:prstGeom>
            <a:solidFill>
              <a:srgbClr val="81FF81"/>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2" name="Oval 28"/>
            <p:cNvSpPr>
              <a:spLocks noChangeArrowheads="1"/>
            </p:cNvSpPr>
            <p:nvPr/>
          </p:nvSpPr>
          <p:spPr bwMode="auto">
            <a:xfrm>
              <a:off x="6973888" y="2390776"/>
              <a:ext cx="1173162" cy="581025"/>
            </a:xfrm>
            <a:prstGeom prst="ellipse">
              <a:avLst/>
            </a:prstGeom>
            <a:solidFill>
              <a:srgbClr val="60FFFA"/>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3" name="Oval 29"/>
            <p:cNvSpPr>
              <a:spLocks noChangeArrowheads="1"/>
            </p:cNvSpPr>
            <p:nvPr/>
          </p:nvSpPr>
          <p:spPr bwMode="auto">
            <a:xfrm>
              <a:off x="6235700" y="3048000"/>
              <a:ext cx="1176338" cy="577850"/>
            </a:xfrm>
            <a:prstGeom prst="ellipse">
              <a:avLst/>
            </a:prstGeom>
            <a:solidFill>
              <a:srgbClr val="919191"/>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4" name="Oval 30"/>
            <p:cNvSpPr>
              <a:spLocks noChangeArrowheads="1"/>
            </p:cNvSpPr>
            <p:nvPr/>
          </p:nvSpPr>
          <p:spPr bwMode="auto">
            <a:xfrm>
              <a:off x="6235700" y="3792538"/>
              <a:ext cx="1176338" cy="577850"/>
            </a:xfrm>
            <a:prstGeom prst="ellipse">
              <a:avLst/>
            </a:prstGeom>
            <a:solidFill>
              <a:srgbClr val="A16121"/>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5" name="Oval 31"/>
            <p:cNvSpPr>
              <a:spLocks noChangeArrowheads="1"/>
            </p:cNvSpPr>
            <p:nvPr/>
          </p:nvSpPr>
          <p:spPr bwMode="auto">
            <a:xfrm>
              <a:off x="6973888" y="4506913"/>
              <a:ext cx="1173162" cy="579437"/>
            </a:xfrm>
            <a:prstGeom prst="ellipse">
              <a:avLst/>
            </a:prstGeom>
            <a:solidFill>
              <a:srgbClr val="80FFC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6" name="Oval 32"/>
            <p:cNvSpPr>
              <a:spLocks noChangeArrowheads="1"/>
            </p:cNvSpPr>
            <p:nvPr/>
          </p:nvSpPr>
          <p:spPr bwMode="auto">
            <a:xfrm>
              <a:off x="6973888" y="5280026"/>
              <a:ext cx="1173162" cy="581025"/>
            </a:xfrm>
            <a:prstGeom prst="ellipse">
              <a:avLst/>
            </a:prstGeom>
            <a:solidFill>
              <a:srgbClr val="80FF80"/>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7" name="Rectangle 33"/>
            <p:cNvSpPr>
              <a:spLocks noChangeArrowheads="1"/>
            </p:cNvSpPr>
            <p:nvPr/>
          </p:nvSpPr>
          <p:spPr bwMode="auto">
            <a:xfrm>
              <a:off x="2225676" y="1511300"/>
              <a:ext cx="331788"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8" name="Freeform 34"/>
            <p:cNvSpPr>
              <a:spLocks/>
            </p:cNvSpPr>
            <p:nvPr/>
          </p:nvSpPr>
          <p:spPr bwMode="auto">
            <a:xfrm>
              <a:off x="1989139" y="1754189"/>
              <a:ext cx="774700" cy="1431925"/>
            </a:xfrm>
            <a:custGeom>
              <a:avLst/>
              <a:gdLst>
                <a:gd name="T0" fmla="*/ 0 w 975"/>
                <a:gd name="T1" fmla="*/ 14 h 1806"/>
                <a:gd name="T2" fmla="*/ 955 w 975"/>
                <a:gd name="T3" fmla="*/ 1806 h 1806"/>
                <a:gd name="T4" fmla="*/ 975 w 975"/>
                <a:gd name="T5" fmla="*/ 1792 h 1806"/>
                <a:gd name="T6" fmla="*/ 22 w 975"/>
                <a:gd name="T7" fmla="*/ 0 h 1806"/>
                <a:gd name="T8" fmla="*/ 0 w 975"/>
                <a:gd name="T9" fmla="*/ 14 h 1806"/>
              </a:gdLst>
              <a:ahLst/>
              <a:cxnLst>
                <a:cxn ang="0">
                  <a:pos x="T0" y="T1"/>
                </a:cxn>
                <a:cxn ang="0">
                  <a:pos x="T2" y="T3"/>
                </a:cxn>
                <a:cxn ang="0">
                  <a:pos x="T4" y="T5"/>
                </a:cxn>
                <a:cxn ang="0">
                  <a:pos x="T6" y="T7"/>
                </a:cxn>
                <a:cxn ang="0">
                  <a:pos x="T8" y="T9"/>
                </a:cxn>
              </a:cxnLst>
              <a:rect l="0" t="0" r="r" b="b"/>
              <a:pathLst>
                <a:path w="975" h="1806">
                  <a:moveTo>
                    <a:pt x="0" y="14"/>
                  </a:moveTo>
                  <a:lnTo>
                    <a:pt x="955" y="1806"/>
                  </a:lnTo>
                  <a:lnTo>
                    <a:pt x="975" y="1792"/>
                  </a:lnTo>
                  <a:lnTo>
                    <a:pt x="22"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299" name="Rectangle 35"/>
            <p:cNvSpPr>
              <a:spLocks noChangeArrowheads="1"/>
            </p:cNvSpPr>
            <p:nvPr/>
          </p:nvSpPr>
          <p:spPr bwMode="auto">
            <a:xfrm>
              <a:off x="2281238" y="2405063"/>
              <a:ext cx="3048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0" name="Freeform 36"/>
            <p:cNvSpPr>
              <a:spLocks/>
            </p:cNvSpPr>
            <p:nvPr/>
          </p:nvSpPr>
          <p:spPr bwMode="auto">
            <a:xfrm>
              <a:off x="2074863" y="1697039"/>
              <a:ext cx="604837" cy="1547812"/>
            </a:xfrm>
            <a:custGeom>
              <a:avLst/>
              <a:gdLst>
                <a:gd name="T0" fmla="*/ 739 w 763"/>
                <a:gd name="T1" fmla="*/ 0 h 1949"/>
                <a:gd name="T2" fmla="*/ 0 w 763"/>
                <a:gd name="T3" fmla="*/ 1941 h 1949"/>
                <a:gd name="T4" fmla="*/ 23 w 763"/>
                <a:gd name="T5" fmla="*/ 1949 h 1949"/>
                <a:gd name="T6" fmla="*/ 763 w 763"/>
                <a:gd name="T7" fmla="*/ 8 h 1949"/>
                <a:gd name="T8" fmla="*/ 739 w 763"/>
                <a:gd name="T9" fmla="*/ 0 h 1949"/>
              </a:gdLst>
              <a:ahLst/>
              <a:cxnLst>
                <a:cxn ang="0">
                  <a:pos x="T0" y="T1"/>
                </a:cxn>
                <a:cxn ang="0">
                  <a:pos x="T2" y="T3"/>
                </a:cxn>
                <a:cxn ang="0">
                  <a:pos x="T4" y="T5"/>
                </a:cxn>
                <a:cxn ang="0">
                  <a:pos x="T6" y="T7"/>
                </a:cxn>
                <a:cxn ang="0">
                  <a:pos x="T8" y="T9"/>
                </a:cxn>
              </a:cxnLst>
              <a:rect l="0" t="0" r="r" b="b"/>
              <a:pathLst>
                <a:path w="763" h="1949">
                  <a:moveTo>
                    <a:pt x="739" y="0"/>
                  </a:moveTo>
                  <a:lnTo>
                    <a:pt x="0" y="1941"/>
                  </a:lnTo>
                  <a:lnTo>
                    <a:pt x="23" y="1949"/>
                  </a:lnTo>
                  <a:lnTo>
                    <a:pt x="763" y="8"/>
                  </a:lnTo>
                  <a:lnTo>
                    <a:pt x="7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1" name="Rectangle 37"/>
            <p:cNvSpPr>
              <a:spLocks noChangeArrowheads="1"/>
            </p:cNvSpPr>
            <p:nvPr/>
          </p:nvSpPr>
          <p:spPr bwMode="auto">
            <a:xfrm>
              <a:off x="3783014" y="2344738"/>
              <a:ext cx="2762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2" name="Rectangle 38"/>
            <p:cNvSpPr>
              <a:spLocks noChangeArrowheads="1"/>
            </p:cNvSpPr>
            <p:nvPr/>
          </p:nvSpPr>
          <p:spPr bwMode="auto">
            <a:xfrm>
              <a:off x="3754438" y="1541463"/>
              <a:ext cx="3048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3" name="Freeform 39"/>
            <p:cNvSpPr>
              <a:spLocks/>
            </p:cNvSpPr>
            <p:nvPr/>
          </p:nvSpPr>
          <p:spPr bwMode="auto">
            <a:xfrm>
              <a:off x="3746500" y="2500314"/>
              <a:ext cx="406400" cy="835025"/>
            </a:xfrm>
            <a:custGeom>
              <a:avLst/>
              <a:gdLst>
                <a:gd name="T0" fmla="*/ 24 w 513"/>
                <a:gd name="T1" fmla="*/ 1053 h 1053"/>
                <a:gd name="T2" fmla="*/ 513 w 513"/>
                <a:gd name="T3" fmla="*/ 12 h 1053"/>
                <a:gd name="T4" fmla="*/ 489 w 513"/>
                <a:gd name="T5" fmla="*/ 0 h 1053"/>
                <a:gd name="T6" fmla="*/ 0 w 513"/>
                <a:gd name="T7" fmla="*/ 1041 h 1053"/>
                <a:gd name="T8" fmla="*/ 24 w 513"/>
                <a:gd name="T9" fmla="*/ 1053 h 1053"/>
              </a:gdLst>
              <a:ahLst/>
              <a:cxnLst>
                <a:cxn ang="0">
                  <a:pos x="T0" y="T1"/>
                </a:cxn>
                <a:cxn ang="0">
                  <a:pos x="T2" y="T3"/>
                </a:cxn>
                <a:cxn ang="0">
                  <a:pos x="T4" y="T5"/>
                </a:cxn>
                <a:cxn ang="0">
                  <a:pos x="T6" y="T7"/>
                </a:cxn>
                <a:cxn ang="0">
                  <a:pos x="T8" y="T9"/>
                </a:cxn>
              </a:cxnLst>
              <a:rect l="0" t="0" r="r" b="b"/>
              <a:pathLst>
                <a:path w="513" h="1053">
                  <a:moveTo>
                    <a:pt x="24" y="1053"/>
                  </a:moveTo>
                  <a:lnTo>
                    <a:pt x="513" y="12"/>
                  </a:lnTo>
                  <a:lnTo>
                    <a:pt x="489" y="0"/>
                  </a:lnTo>
                  <a:lnTo>
                    <a:pt x="0" y="1041"/>
                  </a:lnTo>
                  <a:lnTo>
                    <a:pt x="24" y="10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4" name="Freeform 40"/>
            <p:cNvSpPr>
              <a:spLocks/>
            </p:cNvSpPr>
            <p:nvPr/>
          </p:nvSpPr>
          <p:spPr bwMode="auto">
            <a:xfrm>
              <a:off x="3605213" y="1724025"/>
              <a:ext cx="633412" cy="1135063"/>
            </a:xfrm>
            <a:custGeom>
              <a:avLst/>
              <a:gdLst>
                <a:gd name="T0" fmla="*/ 0 w 798"/>
                <a:gd name="T1" fmla="*/ 13 h 1430"/>
                <a:gd name="T2" fmla="*/ 776 w 798"/>
                <a:gd name="T3" fmla="*/ 1430 h 1430"/>
                <a:gd name="T4" fmla="*/ 798 w 798"/>
                <a:gd name="T5" fmla="*/ 1416 h 1430"/>
                <a:gd name="T6" fmla="*/ 22 w 798"/>
                <a:gd name="T7" fmla="*/ 0 h 1430"/>
                <a:gd name="T8" fmla="*/ 0 w 798"/>
                <a:gd name="T9" fmla="*/ 13 h 1430"/>
              </a:gdLst>
              <a:ahLst/>
              <a:cxnLst>
                <a:cxn ang="0">
                  <a:pos x="T0" y="T1"/>
                </a:cxn>
                <a:cxn ang="0">
                  <a:pos x="T2" y="T3"/>
                </a:cxn>
                <a:cxn ang="0">
                  <a:pos x="T4" y="T5"/>
                </a:cxn>
                <a:cxn ang="0">
                  <a:pos x="T6" y="T7"/>
                </a:cxn>
                <a:cxn ang="0">
                  <a:pos x="T8" y="T9"/>
                </a:cxn>
              </a:cxnLst>
              <a:rect l="0" t="0" r="r" b="b"/>
              <a:pathLst>
                <a:path w="798" h="1430">
                  <a:moveTo>
                    <a:pt x="0" y="13"/>
                  </a:moveTo>
                  <a:lnTo>
                    <a:pt x="776" y="1430"/>
                  </a:lnTo>
                  <a:lnTo>
                    <a:pt x="798" y="1416"/>
                  </a:lnTo>
                  <a:lnTo>
                    <a:pt x="22"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5" name="Freeform 41"/>
            <p:cNvSpPr>
              <a:spLocks/>
            </p:cNvSpPr>
            <p:nvPr/>
          </p:nvSpPr>
          <p:spPr bwMode="auto">
            <a:xfrm>
              <a:off x="2047875" y="3689351"/>
              <a:ext cx="603250" cy="779463"/>
            </a:xfrm>
            <a:custGeom>
              <a:avLst/>
              <a:gdLst>
                <a:gd name="T0" fmla="*/ 0 w 760"/>
                <a:gd name="T1" fmla="*/ 17 h 982"/>
                <a:gd name="T2" fmla="*/ 740 w 760"/>
                <a:gd name="T3" fmla="*/ 982 h 982"/>
                <a:gd name="T4" fmla="*/ 760 w 760"/>
                <a:gd name="T5" fmla="*/ 965 h 982"/>
                <a:gd name="T6" fmla="*/ 21 w 760"/>
                <a:gd name="T7" fmla="*/ 0 h 982"/>
                <a:gd name="T8" fmla="*/ 0 w 760"/>
                <a:gd name="T9" fmla="*/ 17 h 982"/>
              </a:gdLst>
              <a:ahLst/>
              <a:cxnLst>
                <a:cxn ang="0">
                  <a:pos x="T0" y="T1"/>
                </a:cxn>
                <a:cxn ang="0">
                  <a:pos x="T2" y="T3"/>
                </a:cxn>
                <a:cxn ang="0">
                  <a:pos x="T4" y="T5"/>
                </a:cxn>
                <a:cxn ang="0">
                  <a:pos x="T6" y="T7"/>
                </a:cxn>
                <a:cxn ang="0">
                  <a:pos x="T8" y="T9"/>
                </a:cxn>
              </a:cxnLst>
              <a:rect l="0" t="0" r="r" b="b"/>
              <a:pathLst>
                <a:path w="760" h="982">
                  <a:moveTo>
                    <a:pt x="0" y="17"/>
                  </a:moveTo>
                  <a:lnTo>
                    <a:pt x="740" y="982"/>
                  </a:lnTo>
                  <a:lnTo>
                    <a:pt x="760" y="965"/>
                  </a:lnTo>
                  <a:lnTo>
                    <a:pt x="21"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6" name="Freeform 42"/>
            <p:cNvSpPr>
              <a:spLocks/>
            </p:cNvSpPr>
            <p:nvPr/>
          </p:nvSpPr>
          <p:spPr bwMode="auto">
            <a:xfrm>
              <a:off x="2160589" y="3570289"/>
              <a:ext cx="519112" cy="631825"/>
            </a:xfrm>
            <a:custGeom>
              <a:avLst/>
              <a:gdLst>
                <a:gd name="T0" fmla="*/ 21 w 653"/>
                <a:gd name="T1" fmla="*/ 796 h 796"/>
                <a:gd name="T2" fmla="*/ 653 w 653"/>
                <a:gd name="T3" fmla="*/ 16 h 796"/>
                <a:gd name="T4" fmla="*/ 633 w 653"/>
                <a:gd name="T5" fmla="*/ 0 h 796"/>
                <a:gd name="T6" fmla="*/ 0 w 653"/>
                <a:gd name="T7" fmla="*/ 778 h 796"/>
                <a:gd name="T8" fmla="*/ 21 w 653"/>
                <a:gd name="T9" fmla="*/ 796 h 796"/>
              </a:gdLst>
              <a:ahLst/>
              <a:cxnLst>
                <a:cxn ang="0">
                  <a:pos x="T0" y="T1"/>
                </a:cxn>
                <a:cxn ang="0">
                  <a:pos x="T2" y="T3"/>
                </a:cxn>
                <a:cxn ang="0">
                  <a:pos x="T4" y="T5"/>
                </a:cxn>
                <a:cxn ang="0">
                  <a:pos x="T6" y="T7"/>
                </a:cxn>
                <a:cxn ang="0">
                  <a:pos x="T8" y="T9"/>
                </a:cxn>
              </a:cxnLst>
              <a:rect l="0" t="0" r="r" b="b"/>
              <a:pathLst>
                <a:path w="653" h="796">
                  <a:moveTo>
                    <a:pt x="21" y="796"/>
                  </a:moveTo>
                  <a:lnTo>
                    <a:pt x="653" y="16"/>
                  </a:lnTo>
                  <a:lnTo>
                    <a:pt x="633" y="0"/>
                  </a:lnTo>
                  <a:lnTo>
                    <a:pt x="0" y="778"/>
                  </a:lnTo>
                  <a:lnTo>
                    <a:pt x="21"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7" name="Freeform 43"/>
            <p:cNvSpPr>
              <a:spLocks/>
            </p:cNvSpPr>
            <p:nvPr/>
          </p:nvSpPr>
          <p:spPr bwMode="auto">
            <a:xfrm>
              <a:off x="2220914" y="4402139"/>
              <a:ext cx="369887" cy="219075"/>
            </a:xfrm>
            <a:custGeom>
              <a:avLst/>
              <a:gdLst>
                <a:gd name="T0" fmla="*/ 0 w 466"/>
                <a:gd name="T1" fmla="*/ 23 h 277"/>
                <a:gd name="T2" fmla="*/ 453 w 466"/>
                <a:gd name="T3" fmla="*/ 277 h 277"/>
                <a:gd name="T4" fmla="*/ 466 w 466"/>
                <a:gd name="T5" fmla="*/ 253 h 277"/>
                <a:gd name="T6" fmla="*/ 12 w 466"/>
                <a:gd name="T7" fmla="*/ 0 h 277"/>
                <a:gd name="T8" fmla="*/ 0 w 466"/>
                <a:gd name="T9" fmla="*/ 23 h 277"/>
              </a:gdLst>
              <a:ahLst/>
              <a:cxnLst>
                <a:cxn ang="0">
                  <a:pos x="T0" y="T1"/>
                </a:cxn>
                <a:cxn ang="0">
                  <a:pos x="T2" y="T3"/>
                </a:cxn>
                <a:cxn ang="0">
                  <a:pos x="T4" y="T5"/>
                </a:cxn>
                <a:cxn ang="0">
                  <a:pos x="T6" y="T7"/>
                </a:cxn>
                <a:cxn ang="0">
                  <a:pos x="T8" y="T9"/>
                </a:cxn>
              </a:cxnLst>
              <a:rect l="0" t="0" r="r" b="b"/>
              <a:pathLst>
                <a:path w="466" h="277">
                  <a:moveTo>
                    <a:pt x="0" y="23"/>
                  </a:moveTo>
                  <a:lnTo>
                    <a:pt x="453" y="277"/>
                  </a:lnTo>
                  <a:lnTo>
                    <a:pt x="466" y="253"/>
                  </a:lnTo>
                  <a:lnTo>
                    <a:pt x="12"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8" name="Freeform 44"/>
            <p:cNvSpPr>
              <a:spLocks/>
            </p:cNvSpPr>
            <p:nvPr/>
          </p:nvSpPr>
          <p:spPr bwMode="auto">
            <a:xfrm>
              <a:off x="3721100" y="3508376"/>
              <a:ext cx="400050" cy="307975"/>
            </a:xfrm>
            <a:custGeom>
              <a:avLst/>
              <a:gdLst>
                <a:gd name="T0" fmla="*/ 0 w 503"/>
                <a:gd name="T1" fmla="*/ 22 h 387"/>
                <a:gd name="T2" fmla="*/ 489 w 503"/>
                <a:gd name="T3" fmla="*/ 387 h 387"/>
                <a:gd name="T4" fmla="*/ 503 w 503"/>
                <a:gd name="T5" fmla="*/ 366 h 387"/>
                <a:gd name="T6" fmla="*/ 14 w 503"/>
                <a:gd name="T7" fmla="*/ 0 h 387"/>
                <a:gd name="T8" fmla="*/ 0 w 503"/>
                <a:gd name="T9" fmla="*/ 22 h 387"/>
              </a:gdLst>
              <a:ahLst/>
              <a:cxnLst>
                <a:cxn ang="0">
                  <a:pos x="T0" y="T1"/>
                </a:cxn>
                <a:cxn ang="0">
                  <a:pos x="T2" y="T3"/>
                </a:cxn>
                <a:cxn ang="0">
                  <a:pos x="T4" y="T5"/>
                </a:cxn>
                <a:cxn ang="0">
                  <a:pos x="T6" y="T7"/>
                </a:cxn>
                <a:cxn ang="0">
                  <a:pos x="T8" y="T9"/>
                </a:cxn>
              </a:cxnLst>
              <a:rect l="0" t="0" r="r" b="b"/>
              <a:pathLst>
                <a:path w="503" h="387">
                  <a:moveTo>
                    <a:pt x="0" y="22"/>
                  </a:moveTo>
                  <a:lnTo>
                    <a:pt x="489" y="387"/>
                  </a:lnTo>
                  <a:lnTo>
                    <a:pt x="503" y="366"/>
                  </a:lnTo>
                  <a:lnTo>
                    <a:pt x="14"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09" name="Freeform 45"/>
            <p:cNvSpPr>
              <a:spLocks/>
            </p:cNvSpPr>
            <p:nvPr/>
          </p:nvSpPr>
          <p:spPr bwMode="auto">
            <a:xfrm>
              <a:off x="3751263" y="4668838"/>
              <a:ext cx="311150" cy="160337"/>
            </a:xfrm>
            <a:custGeom>
              <a:avLst/>
              <a:gdLst>
                <a:gd name="T0" fmla="*/ 0 w 394"/>
                <a:gd name="T1" fmla="*/ 23 h 202"/>
                <a:gd name="T2" fmla="*/ 383 w 394"/>
                <a:gd name="T3" fmla="*/ 202 h 202"/>
                <a:gd name="T4" fmla="*/ 394 w 394"/>
                <a:gd name="T5" fmla="*/ 179 h 202"/>
                <a:gd name="T6" fmla="*/ 11 w 394"/>
                <a:gd name="T7" fmla="*/ 0 h 202"/>
                <a:gd name="T8" fmla="*/ 0 w 394"/>
                <a:gd name="T9" fmla="*/ 23 h 202"/>
              </a:gdLst>
              <a:ahLst/>
              <a:cxnLst>
                <a:cxn ang="0">
                  <a:pos x="T0" y="T1"/>
                </a:cxn>
                <a:cxn ang="0">
                  <a:pos x="T2" y="T3"/>
                </a:cxn>
                <a:cxn ang="0">
                  <a:pos x="T4" y="T5"/>
                </a:cxn>
                <a:cxn ang="0">
                  <a:pos x="T6" y="T7"/>
                </a:cxn>
                <a:cxn ang="0">
                  <a:pos x="T8" y="T9"/>
                </a:cxn>
              </a:cxnLst>
              <a:rect l="0" t="0" r="r" b="b"/>
              <a:pathLst>
                <a:path w="394" h="202">
                  <a:moveTo>
                    <a:pt x="0" y="23"/>
                  </a:moveTo>
                  <a:lnTo>
                    <a:pt x="383" y="202"/>
                  </a:lnTo>
                  <a:lnTo>
                    <a:pt x="394" y="179"/>
                  </a:lnTo>
                  <a:lnTo>
                    <a:pt x="11"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11" name="Freeform 47"/>
            <p:cNvSpPr>
              <a:spLocks/>
            </p:cNvSpPr>
            <p:nvPr/>
          </p:nvSpPr>
          <p:spPr bwMode="auto">
            <a:xfrm>
              <a:off x="5253038" y="3089275"/>
              <a:ext cx="987425" cy="222250"/>
            </a:xfrm>
            <a:custGeom>
              <a:avLst/>
              <a:gdLst>
                <a:gd name="T0" fmla="*/ 0 w 1245"/>
                <a:gd name="T1" fmla="*/ 25 h 280"/>
                <a:gd name="T2" fmla="*/ 1240 w 1245"/>
                <a:gd name="T3" fmla="*/ 280 h 280"/>
                <a:gd name="T4" fmla="*/ 1245 w 1245"/>
                <a:gd name="T5" fmla="*/ 255 h 280"/>
                <a:gd name="T6" fmla="*/ 7 w 1245"/>
                <a:gd name="T7" fmla="*/ 0 h 280"/>
                <a:gd name="T8" fmla="*/ 0 w 1245"/>
                <a:gd name="T9" fmla="*/ 25 h 280"/>
              </a:gdLst>
              <a:ahLst/>
              <a:cxnLst>
                <a:cxn ang="0">
                  <a:pos x="T0" y="T1"/>
                </a:cxn>
                <a:cxn ang="0">
                  <a:pos x="T2" y="T3"/>
                </a:cxn>
                <a:cxn ang="0">
                  <a:pos x="T4" y="T5"/>
                </a:cxn>
                <a:cxn ang="0">
                  <a:pos x="T6" y="T7"/>
                </a:cxn>
                <a:cxn ang="0">
                  <a:pos x="T8" y="T9"/>
                </a:cxn>
              </a:cxnLst>
              <a:rect l="0" t="0" r="r" b="b"/>
              <a:pathLst>
                <a:path w="1245" h="280">
                  <a:moveTo>
                    <a:pt x="0" y="25"/>
                  </a:moveTo>
                  <a:lnTo>
                    <a:pt x="1240" y="280"/>
                  </a:lnTo>
                  <a:lnTo>
                    <a:pt x="1245" y="255"/>
                  </a:lnTo>
                  <a:lnTo>
                    <a:pt x="7"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12" name="Freeform 48"/>
            <p:cNvSpPr>
              <a:spLocks/>
            </p:cNvSpPr>
            <p:nvPr/>
          </p:nvSpPr>
          <p:spPr bwMode="auto">
            <a:xfrm>
              <a:off x="5257800" y="3417888"/>
              <a:ext cx="985839" cy="488950"/>
            </a:xfrm>
            <a:custGeom>
              <a:avLst/>
              <a:gdLst>
                <a:gd name="T0" fmla="*/ 11 w 1215"/>
                <a:gd name="T1" fmla="*/ 615 h 615"/>
                <a:gd name="T2" fmla="*/ 1215 w 1215"/>
                <a:gd name="T3" fmla="*/ 25 h 615"/>
                <a:gd name="T4" fmla="*/ 1204 w 1215"/>
                <a:gd name="T5" fmla="*/ 0 h 615"/>
                <a:gd name="T6" fmla="*/ 0 w 1215"/>
                <a:gd name="T7" fmla="*/ 591 h 615"/>
                <a:gd name="T8" fmla="*/ 11 w 1215"/>
                <a:gd name="T9" fmla="*/ 615 h 615"/>
              </a:gdLst>
              <a:ahLst/>
              <a:cxnLst>
                <a:cxn ang="0">
                  <a:pos x="T0" y="T1"/>
                </a:cxn>
                <a:cxn ang="0">
                  <a:pos x="T2" y="T3"/>
                </a:cxn>
                <a:cxn ang="0">
                  <a:pos x="T4" y="T5"/>
                </a:cxn>
                <a:cxn ang="0">
                  <a:pos x="T6" y="T7"/>
                </a:cxn>
                <a:cxn ang="0">
                  <a:pos x="T8" y="T9"/>
                </a:cxn>
              </a:cxnLst>
              <a:rect l="0" t="0" r="r" b="b"/>
              <a:pathLst>
                <a:path w="1215" h="615">
                  <a:moveTo>
                    <a:pt x="11" y="615"/>
                  </a:moveTo>
                  <a:lnTo>
                    <a:pt x="1215" y="25"/>
                  </a:lnTo>
                  <a:lnTo>
                    <a:pt x="1204" y="0"/>
                  </a:lnTo>
                  <a:lnTo>
                    <a:pt x="0" y="591"/>
                  </a:lnTo>
                  <a:lnTo>
                    <a:pt x="11"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13" name="Freeform 49"/>
            <p:cNvSpPr>
              <a:spLocks/>
            </p:cNvSpPr>
            <p:nvPr/>
          </p:nvSpPr>
          <p:spPr bwMode="auto">
            <a:xfrm>
              <a:off x="5192714" y="3179763"/>
              <a:ext cx="1081087" cy="785812"/>
            </a:xfrm>
            <a:custGeom>
              <a:avLst/>
              <a:gdLst>
                <a:gd name="T0" fmla="*/ 0 w 1361"/>
                <a:gd name="T1" fmla="*/ 24 h 990"/>
                <a:gd name="T2" fmla="*/ 1347 w 1361"/>
                <a:gd name="T3" fmla="*/ 990 h 990"/>
                <a:gd name="T4" fmla="*/ 1361 w 1361"/>
                <a:gd name="T5" fmla="*/ 967 h 990"/>
                <a:gd name="T6" fmla="*/ 16 w 1361"/>
                <a:gd name="T7" fmla="*/ 0 h 990"/>
                <a:gd name="T8" fmla="*/ 0 w 1361"/>
                <a:gd name="T9" fmla="*/ 24 h 990"/>
              </a:gdLst>
              <a:ahLst/>
              <a:cxnLst>
                <a:cxn ang="0">
                  <a:pos x="T0" y="T1"/>
                </a:cxn>
                <a:cxn ang="0">
                  <a:pos x="T2" y="T3"/>
                </a:cxn>
                <a:cxn ang="0">
                  <a:pos x="T4" y="T5"/>
                </a:cxn>
                <a:cxn ang="0">
                  <a:pos x="T6" y="T7"/>
                </a:cxn>
                <a:cxn ang="0">
                  <a:pos x="T8" y="T9"/>
                </a:cxn>
              </a:cxnLst>
              <a:rect l="0" t="0" r="r" b="b"/>
              <a:pathLst>
                <a:path w="1361" h="990">
                  <a:moveTo>
                    <a:pt x="0" y="24"/>
                  </a:moveTo>
                  <a:lnTo>
                    <a:pt x="1347" y="990"/>
                  </a:lnTo>
                  <a:lnTo>
                    <a:pt x="1361" y="967"/>
                  </a:lnTo>
                  <a:lnTo>
                    <a:pt x="16"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14" name="Freeform 50"/>
            <p:cNvSpPr>
              <a:spLocks/>
            </p:cNvSpPr>
            <p:nvPr/>
          </p:nvSpPr>
          <p:spPr bwMode="auto">
            <a:xfrm>
              <a:off x="5254625" y="3954464"/>
              <a:ext cx="985838" cy="130175"/>
            </a:xfrm>
            <a:custGeom>
              <a:avLst/>
              <a:gdLst>
                <a:gd name="T0" fmla="*/ 0 w 1243"/>
                <a:gd name="T1" fmla="*/ 25 h 165"/>
                <a:gd name="T2" fmla="*/ 1238 w 1243"/>
                <a:gd name="T3" fmla="*/ 165 h 165"/>
                <a:gd name="T4" fmla="*/ 1243 w 1243"/>
                <a:gd name="T5" fmla="*/ 141 h 165"/>
                <a:gd name="T6" fmla="*/ 3 w 1243"/>
                <a:gd name="T7" fmla="*/ 0 h 165"/>
                <a:gd name="T8" fmla="*/ 0 w 1243"/>
                <a:gd name="T9" fmla="*/ 25 h 165"/>
              </a:gdLst>
              <a:ahLst/>
              <a:cxnLst>
                <a:cxn ang="0">
                  <a:pos x="T0" y="T1"/>
                </a:cxn>
                <a:cxn ang="0">
                  <a:pos x="T2" y="T3"/>
                </a:cxn>
                <a:cxn ang="0">
                  <a:pos x="T4" y="T5"/>
                </a:cxn>
                <a:cxn ang="0">
                  <a:pos x="T6" y="T7"/>
                </a:cxn>
                <a:cxn ang="0">
                  <a:pos x="T8" y="T9"/>
                </a:cxn>
              </a:cxnLst>
              <a:rect l="0" t="0" r="r" b="b"/>
              <a:pathLst>
                <a:path w="1243" h="165">
                  <a:moveTo>
                    <a:pt x="0" y="25"/>
                  </a:moveTo>
                  <a:lnTo>
                    <a:pt x="1238" y="165"/>
                  </a:lnTo>
                  <a:lnTo>
                    <a:pt x="1243" y="141"/>
                  </a:lnTo>
                  <a:lnTo>
                    <a:pt x="3"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15" name="Freeform 51"/>
            <p:cNvSpPr>
              <a:spLocks/>
            </p:cNvSpPr>
            <p:nvPr/>
          </p:nvSpPr>
          <p:spPr bwMode="auto">
            <a:xfrm>
              <a:off x="3576638" y="3630614"/>
              <a:ext cx="660400" cy="985837"/>
            </a:xfrm>
            <a:custGeom>
              <a:avLst/>
              <a:gdLst>
                <a:gd name="T0" fmla="*/ 0 w 833"/>
                <a:gd name="T1" fmla="*/ 15 h 1243"/>
                <a:gd name="T2" fmla="*/ 812 w 833"/>
                <a:gd name="T3" fmla="*/ 1243 h 1243"/>
                <a:gd name="T4" fmla="*/ 833 w 833"/>
                <a:gd name="T5" fmla="*/ 1228 h 1243"/>
                <a:gd name="T6" fmla="*/ 21 w 833"/>
                <a:gd name="T7" fmla="*/ 0 h 1243"/>
                <a:gd name="T8" fmla="*/ 0 w 833"/>
                <a:gd name="T9" fmla="*/ 15 h 1243"/>
              </a:gdLst>
              <a:ahLst/>
              <a:cxnLst>
                <a:cxn ang="0">
                  <a:pos x="T0" y="T1"/>
                </a:cxn>
                <a:cxn ang="0">
                  <a:pos x="T2" y="T3"/>
                </a:cxn>
                <a:cxn ang="0">
                  <a:pos x="T4" y="T5"/>
                </a:cxn>
                <a:cxn ang="0">
                  <a:pos x="T6" y="T7"/>
                </a:cxn>
                <a:cxn ang="0">
                  <a:pos x="T8" y="T9"/>
                </a:cxn>
              </a:cxnLst>
              <a:rect l="0" t="0" r="r" b="b"/>
              <a:pathLst>
                <a:path w="833" h="1243">
                  <a:moveTo>
                    <a:pt x="0" y="15"/>
                  </a:moveTo>
                  <a:lnTo>
                    <a:pt x="812" y="1243"/>
                  </a:lnTo>
                  <a:lnTo>
                    <a:pt x="833" y="1228"/>
                  </a:lnTo>
                  <a:lnTo>
                    <a:pt x="21"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17" name="Freeform 53"/>
            <p:cNvSpPr>
              <a:spLocks/>
            </p:cNvSpPr>
            <p:nvPr/>
          </p:nvSpPr>
          <p:spPr bwMode="auto">
            <a:xfrm>
              <a:off x="5106988" y="3479800"/>
              <a:ext cx="1223962" cy="1168400"/>
            </a:xfrm>
            <a:custGeom>
              <a:avLst/>
              <a:gdLst>
                <a:gd name="T0" fmla="*/ 18 w 1542"/>
                <a:gd name="T1" fmla="*/ 1472 h 1472"/>
                <a:gd name="T2" fmla="*/ 1542 w 1542"/>
                <a:gd name="T3" fmla="*/ 19 h 1472"/>
                <a:gd name="T4" fmla="*/ 1525 w 1542"/>
                <a:gd name="T5" fmla="*/ 0 h 1472"/>
                <a:gd name="T6" fmla="*/ 0 w 1542"/>
                <a:gd name="T7" fmla="*/ 1453 h 1472"/>
                <a:gd name="T8" fmla="*/ 18 w 1542"/>
                <a:gd name="T9" fmla="*/ 1472 h 1472"/>
              </a:gdLst>
              <a:ahLst/>
              <a:cxnLst>
                <a:cxn ang="0">
                  <a:pos x="T0" y="T1"/>
                </a:cxn>
                <a:cxn ang="0">
                  <a:pos x="T2" y="T3"/>
                </a:cxn>
                <a:cxn ang="0">
                  <a:pos x="T4" y="T5"/>
                </a:cxn>
                <a:cxn ang="0">
                  <a:pos x="T6" y="T7"/>
                </a:cxn>
                <a:cxn ang="0">
                  <a:pos x="T8" y="T9"/>
                </a:cxn>
              </a:cxnLst>
              <a:rect l="0" t="0" r="r" b="b"/>
              <a:pathLst>
                <a:path w="1542" h="1472">
                  <a:moveTo>
                    <a:pt x="18" y="1472"/>
                  </a:moveTo>
                  <a:lnTo>
                    <a:pt x="1542" y="19"/>
                  </a:lnTo>
                  <a:lnTo>
                    <a:pt x="1525" y="0"/>
                  </a:lnTo>
                  <a:lnTo>
                    <a:pt x="0" y="1453"/>
                  </a:lnTo>
                  <a:lnTo>
                    <a:pt x="18" y="14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18" name="Freeform 54"/>
            <p:cNvSpPr>
              <a:spLocks/>
            </p:cNvSpPr>
            <p:nvPr/>
          </p:nvSpPr>
          <p:spPr bwMode="auto">
            <a:xfrm>
              <a:off x="6665913" y="5207001"/>
              <a:ext cx="342900" cy="276225"/>
            </a:xfrm>
            <a:custGeom>
              <a:avLst/>
              <a:gdLst>
                <a:gd name="T0" fmla="*/ 0 w 433"/>
                <a:gd name="T1" fmla="*/ 20 h 349"/>
                <a:gd name="T2" fmla="*/ 419 w 433"/>
                <a:gd name="T3" fmla="*/ 349 h 349"/>
                <a:gd name="T4" fmla="*/ 433 w 433"/>
                <a:gd name="T5" fmla="*/ 327 h 349"/>
                <a:gd name="T6" fmla="*/ 16 w 433"/>
                <a:gd name="T7" fmla="*/ 0 h 349"/>
                <a:gd name="T8" fmla="*/ 0 w 433"/>
                <a:gd name="T9" fmla="*/ 20 h 349"/>
              </a:gdLst>
              <a:ahLst/>
              <a:cxnLst>
                <a:cxn ang="0">
                  <a:pos x="T0" y="T1"/>
                </a:cxn>
                <a:cxn ang="0">
                  <a:pos x="T2" y="T3"/>
                </a:cxn>
                <a:cxn ang="0">
                  <a:pos x="T4" y="T5"/>
                </a:cxn>
                <a:cxn ang="0">
                  <a:pos x="T6" y="T7"/>
                </a:cxn>
                <a:cxn ang="0">
                  <a:pos x="T8" y="T9"/>
                </a:cxn>
              </a:cxnLst>
              <a:rect l="0" t="0" r="r" b="b"/>
              <a:pathLst>
                <a:path w="433" h="349">
                  <a:moveTo>
                    <a:pt x="0" y="20"/>
                  </a:moveTo>
                  <a:lnTo>
                    <a:pt x="419" y="349"/>
                  </a:lnTo>
                  <a:lnTo>
                    <a:pt x="433" y="327"/>
                  </a:lnTo>
                  <a:lnTo>
                    <a:pt x="16"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19" name="Freeform 55"/>
            <p:cNvSpPr>
              <a:spLocks/>
            </p:cNvSpPr>
            <p:nvPr/>
          </p:nvSpPr>
          <p:spPr bwMode="auto">
            <a:xfrm>
              <a:off x="6723064" y="4848225"/>
              <a:ext cx="257175" cy="130175"/>
            </a:xfrm>
            <a:custGeom>
              <a:avLst/>
              <a:gdLst>
                <a:gd name="T0" fmla="*/ 11 w 324"/>
                <a:gd name="T1" fmla="*/ 164 h 164"/>
                <a:gd name="T2" fmla="*/ 324 w 324"/>
                <a:gd name="T3" fmla="*/ 23 h 164"/>
                <a:gd name="T4" fmla="*/ 313 w 324"/>
                <a:gd name="T5" fmla="*/ 0 h 164"/>
                <a:gd name="T6" fmla="*/ 0 w 324"/>
                <a:gd name="T7" fmla="*/ 141 h 164"/>
                <a:gd name="T8" fmla="*/ 11 w 324"/>
                <a:gd name="T9" fmla="*/ 164 h 164"/>
              </a:gdLst>
              <a:ahLst/>
              <a:cxnLst>
                <a:cxn ang="0">
                  <a:pos x="T0" y="T1"/>
                </a:cxn>
                <a:cxn ang="0">
                  <a:pos x="T2" y="T3"/>
                </a:cxn>
                <a:cxn ang="0">
                  <a:pos x="T4" y="T5"/>
                </a:cxn>
                <a:cxn ang="0">
                  <a:pos x="T6" y="T7"/>
                </a:cxn>
                <a:cxn ang="0">
                  <a:pos x="T8" y="T9"/>
                </a:cxn>
              </a:cxnLst>
              <a:rect l="0" t="0" r="r" b="b"/>
              <a:pathLst>
                <a:path w="324" h="164">
                  <a:moveTo>
                    <a:pt x="11" y="164"/>
                  </a:moveTo>
                  <a:lnTo>
                    <a:pt x="324" y="23"/>
                  </a:lnTo>
                  <a:lnTo>
                    <a:pt x="313" y="0"/>
                  </a:lnTo>
                  <a:lnTo>
                    <a:pt x="0" y="141"/>
                  </a:lnTo>
                  <a:lnTo>
                    <a:pt x="11"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20" name="Rectangle 56"/>
            <p:cNvSpPr>
              <a:spLocks noChangeArrowheads="1"/>
            </p:cNvSpPr>
            <p:nvPr/>
          </p:nvSpPr>
          <p:spPr bwMode="auto">
            <a:xfrm>
              <a:off x="5227638" y="1541463"/>
              <a:ext cx="3048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21" name="Freeform 57"/>
            <p:cNvSpPr>
              <a:spLocks/>
            </p:cNvSpPr>
            <p:nvPr/>
          </p:nvSpPr>
          <p:spPr bwMode="auto">
            <a:xfrm>
              <a:off x="5227638" y="2314576"/>
              <a:ext cx="222250" cy="34925"/>
            </a:xfrm>
            <a:custGeom>
              <a:avLst/>
              <a:gdLst>
                <a:gd name="T0" fmla="*/ 0 w 280"/>
                <a:gd name="T1" fmla="*/ 18 h 45"/>
                <a:gd name="T2" fmla="*/ 279 w 280"/>
                <a:gd name="T3" fmla="*/ 45 h 45"/>
                <a:gd name="T4" fmla="*/ 280 w 280"/>
                <a:gd name="T5" fmla="*/ 26 h 45"/>
                <a:gd name="T6" fmla="*/ 2 w 280"/>
                <a:gd name="T7" fmla="*/ 0 h 45"/>
                <a:gd name="T8" fmla="*/ 0 w 280"/>
                <a:gd name="T9" fmla="*/ 18 h 45"/>
              </a:gdLst>
              <a:ahLst/>
              <a:cxnLst>
                <a:cxn ang="0">
                  <a:pos x="T0" y="T1"/>
                </a:cxn>
                <a:cxn ang="0">
                  <a:pos x="T2" y="T3"/>
                </a:cxn>
                <a:cxn ang="0">
                  <a:pos x="T4" y="T5"/>
                </a:cxn>
                <a:cxn ang="0">
                  <a:pos x="T6" y="T7"/>
                </a:cxn>
                <a:cxn ang="0">
                  <a:pos x="T8" y="T9"/>
                </a:cxn>
              </a:cxnLst>
              <a:rect l="0" t="0" r="r" b="b"/>
              <a:pathLst>
                <a:path w="280" h="45">
                  <a:moveTo>
                    <a:pt x="0" y="18"/>
                  </a:moveTo>
                  <a:lnTo>
                    <a:pt x="279" y="45"/>
                  </a:lnTo>
                  <a:lnTo>
                    <a:pt x="280" y="26"/>
                  </a:lnTo>
                  <a:lnTo>
                    <a:pt x="2"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22" name="Freeform 58"/>
            <p:cNvSpPr>
              <a:spLocks/>
            </p:cNvSpPr>
            <p:nvPr/>
          </p:nvSpPr>
          <p:spPr bwMode="auto">
            <a:xfrm>
              <a:off x="5164139" y="1633539"/>
              <a:ext cx="433387" cy="542925"/>
            </a:xfrm>
            <a:custGeom>
              <a:avLst/>
              <a:gdLst>
                <a:gd name="T0" fmla="*/ 19 w 546"/>
                <a:gd name="T1" fmla="*/ 683 h 683"/>
                <a:gd name="T2" fmla="*/ 546 w 546"/>
                <a:gd name="T3" fmla="*/ 16 h 683"/>
                <a:gd name="T4" fmla="*/ 526 w 546"/>
                <a:gd name="T5" fmla="*/ 0 h 683"/>
                <a:gd name="T6" fmla="*/ 0 w 546"/>
                <a:gd name="T7" fmla="*/ 665 h 683"/>
                <a:gd name="T8" fmla="*/ 19 w 546"/>
                <a:gd name="T9" fmla="*/ 683 h 683"/>
              </a:gdLst>
              <a:ahLst/>
              <a:cxnLst>
                <a:cxn ang="0">
                  <a:pos x="T0" y="T1"/>
                </a:cxn>
                <a:cxn ang="0">
                  <a:pos x="T2" y="T3"/>
                </a:cxn>
                <a:cxn ang="0">
                  <a:pos x="T4" y="T5"/>
                </a:cxn>
                <a:cxn ang="0">
                  <a:pos x="T6" y="T7"/>
                </a:cxn>
                <a:cxn ang="0">
                  <a:pos x="T8" y="T9"/>
                </a:cxn>
              </a:cxnLst>
              <a:rect l="0" t="0" r="r" b="b"/>
              <a:pathLst>
                <a:path w="546" h="683">
                  <a:moveTo>
                    <a:pt x="19" y="683"/>
                  </a:moveTo>
                  <a:lnTo>
                    <a:pt x="546" y="16"/>
                  </a:lnTo>
                  <a:lnTo>
                    <a:pt x="526" y="0"/>
                  </a:lnTo>
                  <a:lnTo>
                    <a:pt x="0" y="665"/>
                  </a:lnTo>
                  <a:lnTo>
                    <a:pt x="19" y="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23" name="Freeform 59"/>
            <p:cNvSpPr>
              <a:spLocks/>
            </p:cNvSpPr>
            <p:nvPr/>
          </p:nvSpPr>
          <p:spPr bwMode="auto">
            <a:xfrm>
              <a:off x="6723064" y="1304925"/>
              <a:ext cx="257175" cy="158750"/>
            </a:xfrm>
            <a:custGeom>
              <a:avLst/>
              <a:gdLst>
                <a:gd name="T0" fmla="*/ 13 w 324"/>
                <a:gd name="T1" fmla="*/ 201 h 201"/>
                <a:gd name="T2" fmla="*/ 324 w 324"/>
                <a:gd name="T3" fmla="*/ 20 h 201"/>
                <a:gd name="T4" fmla="*/ 312 w 324"/>
                <a:gd name="T5" fmla="*/ 0 h 201"/>
                <a:gd name="T6" fmla="*/ 0 w 324"/>
                <a:gd name="T7" fmla="*/ 179 h 201"/>
                <a:gd name="T8" fmla="*/ 13 w 324"/>
                <a:gd name="T9" fmla="*/ 201 h 201"/>
              </a:gdLst>
              <a:ahLst/>
              <a:cxnLst>
                <a:cxn ang="0">
                  <a:pos x="T0" y="T1"/>
                </a:cxn>
                <a:cxn ang="0">
                  <a:pos x="T2" y="T3"/>
                </a:cxn>
                <a:cxn ang="0">
                  <a:pos x="T4" y="T5"/>
                </a:cxn>
                <a:cxn ang="0">
                  <a:pos x="T6" y="T7"/>
                </a:cxn>
                <a:cxn ang="0">
                  <a:pos x="T8" y="T9"/>
                </a:cxn>
              </a:cxnLst>
              <a:rect l="0" t="0" r="r" b="b"/>
              <a:pathLst>
                <a:path w="324" h="201">
                  <a:moveTo>
                    <a:pt x="13" y="201"/>
                  </a:moveTo>
                  <a:lnTo>
                    <a:pt x="324" y="20"/>
                  </a:lnTo>
                  <a:lnTo>
                    <a:pt x="312" y="0"/>
                  </a:lnTo>
                  <a:lnTo>
                    <a:pt x="0" y="179"/>
                  </a:lnTo>
                  <a:lnTo>
                    <a:pt x="13"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24" name="Freeform 60"/>
            <p:cNvSpPr>
              <a:spLocks/>
            </p:cNvSpPr>
            <p:nvPr/>
          </p:nvSpPr>
          <p:spPr bwMode="auto">
            <a:xfrm>
              <a:off x="6694488" y="1633538"/>
              <a:ext cx="328612" cy="242887"/>
            </a:xfrm>
            <a:custGeom>
              <a:avLst/>
              <a:gdLst>
                <a:gd name="T0" fmla="*/ 0 w 414"/>
                <a:gd name="T1" fmla="*/ 22 h 308"/>
                <a:gd name="T2" fmla="*/ 398 w 414"/>
                <a:gd name="T3" fmla="*/ 308 h 308"/>
                <a:gd name="T4" fmla="*/ 414 w 414"/>
                <a:gd name="T5" fmla="*/ 286 h 308"/>
                <a:gd name="T6" fmla="*/ 16 w 414"/>
                <a:gd name="T7" fmla="*/ 0 h 308"/>
                <a:gd name="T8" fmla="*/ 0 w 414"/>
                <a:gd name="T9" fmla="*/ 22 h 308"/>
              </a:gdLst>
              <a:ahLst/>
              <a:cxnLst>
                <a:cxn ang="0">
                  <a:pos x="T0" y="T1"/>
                </a:cxn>
                <a:cxn ang="0">
                  <a:pos x="T2" y="T3"/>
                </a:cxn>
                <a:cxn ang="0">
                  <a:pos x="T4" y="T5"/>
                </a:cxn>
                <a:cxn ang="0">
                  <a:pos x="T6" y="T7"/>
                </a:cxn>
                <a:cxn ang="0">
                  <a:pos x="T8" y="T9"/>
                </a:cxn>
              </a:cxnLst>
              <a:rect l="0" t="0" r="r" b="b"/>
              <a:pathLst>
                <a:path w="414" h="308">
                  <a:moveTo>
                    <a:pt x="0" y="22"/>
                  </a:moveTo>
                  <a:lnTo>
                    <a:pt x="398" y="308"/>
                  </a:lnTo>
                  <a:lnTo>
                    <a:pt x="414" y="286"/>
                  </a:lnTo>
                  <a:lnTo>
                    <a:pt x="16"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25" name="Freeform 61"/>
            <p:cNvSpPr>
              <a:spLocks/>
            </p:cNvSpPr>
            <p:nvPr/>
          </p:nvSpPr>
          <p:spPr bwMode="auto">
            <a:xfrm>
              <a:off x="6618288" y="1397001"/>
              <a:ext cx="479425" cy="747713"/>
            </a:xfrm>
            <a:custGeom>
              <a:avLst/>
              <a:gdLst>
                <a:gd name="T0" fmla="*/ 21 w 604"/>
                <a:gd name="T1" fmla="*/ 943 h 943"/>
                <a:gd name="T2" fmla="*/ 604 w 604"/>
                <a:gd name="T3" fmla="*/ 15 h 943"/>
                <a:gd name="T4" fmla="*/ 584 w 604"/>
                <a:gd name="T5" fmla="*/ 0 h 943"/>
                <a:gd name="T6" fmla="*/ 0 w 604"/>
                <a:gd name="T7" fmla="*/ 929 h 943"/>
                <a:gd name="T8" fmla="*/ 21 w 604"/>
                <a:gd name="T9" fmla="*/ 943 h 943"/>
              </a:gdLst>
              <a:ahLst/>
              <a:cxnLst>
                <a:cxn ang="0">
                  <a:pos x="T0" y="T1"/>
                </a:cxn>
                <a:cxn ang="0">
                  <a:pos x="T2" y="T3"/>
                </a:cxn>
                <a:cxn ang="0">
                  <a:pos x="T4" y="T5"/>
                </a:cxn>
                <a:cxn ang="0">
                  <a:pos x="T6" y="T7"/>
                </a:cxn>
                <a:cxn ang="0">
                  <a:pos x="T8" y="T9"/>
                </a:cxn>
              </a:cxnLst>
              <a:rect l="0" t="0" r="r" b="b"/>
              <a:pathLst>
                <a:path w="604" h="943">
                  <a:moveTo>
                    <a:pt x="21" y="943"/>
                  </a:moveTo>
                  <a:lnTo>
                    <a:pt x="604" y="15"/>
                  </a:lnTo>
                  <a:lnTo>
                    <a:pt x="584" y="0"/>
                  </a:lnTo>
                  <a:lnTo>
                    <a:pt x="0" y="929"/>
                  </a:lnTo>
                  <a:lnTo>
                    <a:pt x="21" y="9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grpSp>
          <p:nvGrpSpPr>
            <p:cNvPr id="11328" name="Group 64"/>
            <p:cNvGrpSpPr>
              <a:grpSpLocks/>
            </p:cNvGrpSpPr>
            <p:nvPr/>
          </p:nvGrpSpPr>
          <p:grpSpPr bwMode="auto">
            <a:xfrm>
              <a:off x="6767514" y="2081214"/>
              <a:ext cx="225425" cy="174625"/>
              <a:chOff x="4263" y="1311"/>
              <a:chExt cx="142" cy="110"/>
            </a:xfrm>
          </p:grpSpPr>
          <p:sp>
            <p:nvSpPr>
              <p:cNvPr id="11326" name="Freeform 62"/>
              <p:cNvSpPr>
                <a:spLocks/>
              </p:cNvSpPr>
              <p:nvPr/>
            </p:nvSpPr>
            <p:spPr bwMode="auto">
              <a:xfrm>
                <a:off x="4263" y="1311"/>
                <a:ext cx="142" cy="110"/>
              </a:xfrm>
              <a:custGeom>
                <a:avLst/>
                <a:gdLst>
                  <a:gd name="T0" fmla="*/ 9 w 283"/>
                  <a:gd name="T1" fmla="*/ 218 h 218"/>
                  <a:gd name="T2" fmla="*/ 283 w 283"/>
                  <a:gd name="T3" fmla="*/ 13 h 218"/>
                  <a:gd name="T4" fmla="*/ 274 w 283"/>
                  <a:gd name="T5" fmla="*/ 0 h 218"/>
                  <a:gd name="T6" fmla="*/ 0 w 283"/>
                  <a:gd name="T7" fmla="*/ 204 h 218"/>
                  <a:gd name="T8" fmla="*/ 9 w 283"/>
                  <a:gd name="T9" fmla="*/ 218 h 218"/>
                </a:gdLst>
                <a:ahLst/>
                <a:cxnLst>
                  <a:cxn ang="0">
                    <a:pos x="T0" y="T1"/>
                  </a:cxn>
                  <a:cxn ang="0">
                    <a:pos x="T2" y="T3"/>
                  </a:cxn>
                  <a:cxn ang="0">
                    <a:pos x="T4" y="T5"/>
                  </a:cxn>
                  <a:cxn ang="0">
                    <a:pos x="T6" y="T7"/>
                  </a:cxn>
                  <a:cxn ang="0">
                    <a:pos x="T8" y="T9"/>
                  </a:cxn>
                </a:cxnLst>
                <a:rect l="0" t="0" r="r" b="b"/>
                <a:pathLst>
                  <a:path w="283" h="218">
                    <a:moveTo>
                      <a:pt x="9" y="218"/>
                    </a:moveTo>
                    <a:lnTo>
                      <a:pt x="283" y="13"/>
                    </a:lnTo>
                    <a:lnTo>
                      <a:pt x="274" y="0"/>
                    </a:lnTo>
                    <a:lnTo>
                      <a:pt x="0" y="204"/>
                    </a:lnTo>
                    <a:lnTo>
                      <a:pt x="9"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200">
                  <a:solidFill>
                    <a:srgbClr val="000000"/>
                  </a:solidFill>
                  <a:latin typeface="Arial" charset="0"/>
                </a:endParaRPr>
              </a:p>
            </p:txBody>
          </p:sp>
          <p:sp>
            <p:nvSpPr>
              <p:cNvPr id="11327" name="Freeform 63"/>
              <p:cNvSpPr>
                <a:spLocks/>
              </p:cNvSpPr>
              <p:nvPr/>
            </p:nvSpPr>
            <p:spPr bwMode="auto">
              <a:xfrm>
                <a:off x="4263" y="1311"/>
                <a:ext cx="142" cy="110"/>
              </a:xfrm>
              <a:custGeom>
                <a:avLst/>
                <a:gdLst>
                  <a:gd name="T0" fmla="*/ 9 w 283"/>
                  <a:gd name="T1" fmla="*/ 218 h 218"/>
                  <a:gd name="T2" fmla="*/ 283 w 283"/>
                  <a:gd name="T3" fmla="*/ 13 h 218"/>
                  <a:gd name="T4" fmla="*/ 274 w 283"/>
                  <a:gd name="T5" fmla="*/ 0 h 218"/>
                  <a:gd name="T6" fmla="*/ 0 w 283"/>
                  <a:gd name="T7" fmla="*/ 204 h 218"/>
                  <a:gd name="T8" fmla="*/ 9 w 283"/>
                  <a:gd name="T9" fmla="*/ 218 h 218"/>
                </a:gdLst>
                <a:ahLst/>
                <a:cxnLst>
                  <a:cxn ang="0">
                    <a:pos x="T0" y="T1"/>
                  </a:cxn>
                  <a:cxn ang="0">
                    <a:pos x="T2" y="T3"/>
                  </a:cxn>
                  <a:cxn ang="0">
                    <a:pos x="T4" y="T5"/>
                  </a:cxn>
                  <a:cxn ang="0">
                    <a:pos x="T6" y="T7"/>
                  </a:cxn>
                  <a:cxn ang="0">
                    <a:pos x="T8" y="T9"/>
                  </a:cxn>
                </a:cxnLst>
                <a:rect l="0" t="0" r="r" b="b"/>
                <a:pathLst>
                  <a:path w="283" h="218">
                    <a:moveTo>
                      <a:pt x="9" y="218"/>
                    </a:moveTo>
                    <a:lnTo>
                      <a:pt x="283" y="13"/>
                    </a:lnTo>
                    <a:lnTo>
                      <a:pt x="274" y="0"/>
                    </a:lnTo>
                    <a:lnTo>
                      <a:pt x="0" y="204"/>
                    </a:lnTo>
                    <a:lnTo>
                      <a:pt x="9" y="2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200">
                  <a:solidFill>
                    <a:srgbClr val="000000"/>
                  </a:solidFill>
                  <a:latin typeface="Arial" charset="0"/>
                </a:endParaRPr>
              </a:p>
            </p:txBody>
          </p:sp>
        </p:grpSp>
        <p:sp>
          <p:nvSpPr>
            <p:cNvPr id="11329" name="Freeform 65"/>
            <p:cNvSpPr>
              <a:spLocks/>
            </p:cNvSpPr>
            <p:nvPr/>
          </p:nvSpPr>
          <p:spPr bwMode="auto">
            <a:xfrm>
              <a:off x="6753226" y="2460626"/>
              <a:ext cx="227013" cy="163513"/>
            </a:xfrm>
            <a:custGeom>
              <a:avLst/>
              <a:gdLst>
                <a:gd name="T0" fmla="*/ 0 w 286"/>
                <a:gd name="T1" fmla="*/ 19 h 206"/>
                <a:gd name="T2" fmla="*/ 277 w 286"/>
                <a:gd name="T3" fmla="*/ 206 h 206"/>
                <a:gd name="T4" fmla="*/ 286 w 286"/>
                <a:gd name="T5" fmla="*/ 187 h 206"/>
                <a:gd name="T6" fmla="*/ 10 w 286"/>
                <a:gd name="T7" fmla="*/ 0 h 206"/>
                <a:gd name="T8" fmla="*/ 0 w 286"/>
                <a:gd name="T9" fmla="*/ 19 h 206"/>
              </a:gdLst>
              <a:ahLst/>
              <a:cxnLst>
                <a:cxn ang="0">
                  <a:pos x="T0" y="T1"/>
                </a:cxn>
                <a:cxn ang="0">
                  <a:pos x="T2" y="T3"/>
                </a:cxn>
                <a:cxn ang="0">
                  <a:pos x="T4" y="T5"/>
                </a:cxn>
                <a:cxn ang="0">
                  <a:pos x="T6" y="T7"/>
                </a:cxn>
                <a:cxn ang="0">
                  <a:pos x="T8" y="T9"/>
                </a:cxn>
              </a:cxnLst>
              <a:rect l="0" t="0" r="r" b="b"/>
              <a:pathLst>
                <a:path w="286" h="206">
                  <a:moveTo>
                    <a:pt x="0" y="19"/>
                  </a:moveTo>
                  <a:lnTo>
                    <a:pt x="277" y="206"/>
                  </a:lnTo>
                  <a:lnTo>
                    <a:pt x="286" y="187"/>
                  </a:lnTo>
                  <a:lnTo>
                    <a:pt x="1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30" name="Rectangle 66"/>
            <p:cNvSpPr>
              <a:spLocks noChangeArrowheads="1"/>
            </p:cNvSpPr>
            <p:nvPr/>
          </p:nvSpPr>
          <p:spPr bwMode="auto">
            <a:xfrm>
              <a:off x="1225550" y="1404938"/>
              <a:ext cx="7921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31" name="Rectangle 67"/>
            <p:cNvSpPr>
              <a:spLocks noChangeArrowheads="1"/>
            </p:cNvSpPr>
            <p:nvPr/>
          </p:nvSpPr>
          <p:spPr bwMode="auto">
            <a:xfrm>
              <a:off x="1312691" y="1447800"/>
              <a:ext cx="6492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ENERGY</a:t>
              </a:r>
              <a:endParaRPr lang="en-GB" altLang="sv-SE" sz="2400">
                <a:solidFill>
                  <a:srgbClr val="000000"/>
                </a:solidFill>
              </a:endParaRPr>
            </a:p>
          </p:txBody>
        </p:sp>
        <p:sp>
          <p:nvSpPr>
            <p:cNvPr id="11332" name="Rectangle 68"/>
            <p:cNvSpPr>
              <a:spLocks noChangeArrowheads="1"/>
            </p:cNvSpPr>
            <p:nvPr/>
          </p:nvSpPr>
          <p:spPr bwMode="auto">
            <a:xfrm>
              <a:off x="1090614" y="2325689"/>
              <a:ext cx="11620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33" name="Rectangle 69"/>
            <p:cNvSpPr>
              <a:spLocks noChangeArrowheads="1"/>
            </p:cNvSpPr>
            <p:nvPr/>
          </p:nvSpPr>
          <p:spPr bwMode="auto">
            <a:xfrm>
              <a:off x="1168853" y="2368550"/>
              <a:ext cx="11074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dirty="0">
                  <a:solidFill>
                    <a:srgbClr val="FFFFFF"/>
                  </a:solidFill>
                  <a:latin typeface="Arial" charset="0"/>
                </a:rPr>
                <a:t>AGRICULTURE</a:t>
              </a:r>
              <a:endParaRPr lang="en-GB" altLang="sv-SE" sz="2400" dirty="0">
                <a:solidFill>
                  <a:srgbClr val="000000"/>
                </a:solidFill>
              </a:endParaRPr>
            </a:p>
          </p:txBody>
        </p:sp>
        <p:sp>
          <p:nvSpPr>
            <p:cNvPr id="11334" name="Rectangle 70"/>
            <p:cNvSpPr>
              <a:spLocks noChangeArrowheads="1"/>
            </p:cNvSpPr>
            <p:nvPr/>
          </p:nvSpPr>
          <p:spPr bwMode="auto">
            <a:xfrm>
              <a:off x="1165225" y="3365500"/>
              <a:ext cx="8588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35" name="Rectangle 71"/>
            <p:cNvSpPr>
              <a:spLocks noChangeArrowheads="1"/>
            </p:cNvSpPr>
            <p:nvPr/>
          </p:nvSpPr>
          <p:spPr bwMode="auto">
            <a:xfrm>
              <a:off x="1250874" y="3406775"/>
              <a:ext cx="7797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INDUSTRY</a:t>
              </a:r>
              <a:endParaRPr lang="en-GB" altLang="sv-SE" sz="2400">
                <a:solidFill>
                  <a:srgbClr val="000000"/>
                </a:solidFill>
              </a:endParaRPr>
            </a:p>
          </p:txBody>
        </p:sp>
        <p:sp>
          <p:nvSpPr>
            <p:cNvPr id="11336" name="Rectangle 72"/>
            <p:cNvSpPr>
              <a:spLocks noChangeArrowheads="1"/>
            </p:cNvSpPr>
            <p:nvPr/>
          </p:nvSpPr>
          <p:spPr bwMode="auto">
            <a:xfrm>
              <a:off x="1263650" y="4219575"/>
              <a:ext cx="741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37" name="Rectangle 73"/>
            <p:cNvSpPr>
              <a:spLocks noChangeArrowheads="1"/>
            </p:cNvSpPr>
            <p:nvPr/>
          </p:nvSpPr>
          <p:spPr bwMode="auto">
            <a:xfrm>
              <a:off x="1349636" y="4262438"/>
              <a:ext cx="6588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TRAFFIC</a:t>
              </a:r>
              <a:endParaRPr lang="en-GB" altLang="sv-SE" sz="2400">
                <a:solidFill>
                  <a:srgbClr val="000000"/>
                </a:solidFill>
              </a:endParaRPr>
            </a:p>
          </p:txBody>
        </p:sp>
        <p:sp>
          <p:nvSpPr>
            <p:cNvPr id="11338" name="Rectangle 74"/>
            <p:cNvSpPr>
              <a:spLocks noChangeArrowheads="1"/>
            </p:cNvSpPr>
            <p:nvPr/>
          </p:nvSpPr>
          <p:spPr bwMode="auto">
            <a:xfrm>
              <a:off x="2741614" y="1328738"/>
              <a:ext cx="8524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39" name="Rectangle 75"/>
            <p:cNvSpPr>
              <a:spLocks noChangeArrowheads="1"/>
            </p:cNvSpPr>
            <p:nvPr/>
          </p:nvSpPr>
          <p:spPr bwMode="auto">
            <a:xfrm>
              <a:off x="2822966" y="1374775"/>
              <a:ext cx="7758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SULPHUR </a:t>
              </a:r>
              <a:endParaRPr lang="en-GB" altLang="sv-SE" sz="2400">
                <a:solidFill>
                  <a:srgbClr val="000000"/>
                </a:solidFill>
              </a:endParaRPr>
            </a:p>
          </p:txBody>
        </p:sp>
        <p:sp>
          <p:nvSpPr>
            <p:cNvPr id="11340" name="Rectangle 76"/>
            <p:cNvSpPr>
              <a:spLocks noChangeArrowheads="1"/>
            </p:cNvSpPr>
            <p:nvPr/>
          </p:nvSpPr>
          <p:spPr bwMode="auto">
            <a:xfrm>
              <a:off x="2792413" y="1516063"/>
              <a:ext cx="7191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41" name="Rectangle 77"/>
            <p:cNvSpPr>
              <a:spLocks noChangeArrowheads="1"/>
            </p:cNvSpPr>
            <p:nvPr/>
          </p:nvSpPr>
          <p:spPr bwMode="auto">
            <a:xfrm>
              <a:off x="2877348" y="1562100"/>
              <a:ext cx="633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DIOXIDE</a:t>
              </a:r>
              <a:endParaRPr lang="en-GB" altLang="sv-SE" sz="2400">
                <a:solidFill>
                  <a:srgbClr val="000000"/>
                </a:solidFill>
              </a:endParaRPr>
            </a:p>
          </p:txBody>
        </p:sp>
        <p:sp>
          <p:nvSpPr>
            <p:cNvPr id="11342" name="Rectangle 78"/>
            <p:cNvSpPr>
              <a:spLocks noChangeArrowheads="1"/>
            </p:cNvSpPr>
            <p:nvPr/>
          </p:nvSpPr>
          <p:spPr bwMode="auto">
            <a:xfrm>
              <a:off x="2740025" y="2220913"/>
              <a:ext cx="812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43" name="Rectangle 79"/>
            <p:cNvSpPr>
              <a:spLocks noChangeArrowheads="1"/>
            </p:cNvSpPr>
            <p:nvPr/>
          </p:nvSpPr>
          <p:spPr bwMode="auto">
            <a:xfrm>
              <a:off x="2820289" y="2268539"/>
              <a:ext cx="7357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AMMONIA</a:t>
              </a:r>
              <a:endParaRPr lang="en-GB" altLang="sv-SE" sz="2400">
                <a:solidFill>
                  <a:srgbClr val="000000"/>
                </a:solidFill>
              </a:endParaRPr>
            </a:p>
          </p:txBody>
        </p:sp>
        <p:sp>
          <p:nvSpPr>
            <p:cNvPr id="11344" name="Rectangle 80"/>
            <p:cNvSpPr>
              <a:spLocks noChangeArrowheads="1"/>
            </p:cNvSpPr>
            <p:nvPr/>
          </p:nvSpPr>
          <p:spPr bwMode="auto">
            <a:xfrm>
              <a:off x="2713038" y="3222626"/>
              <a:ext cx="8810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45" name="Rectangle 81"/>
            <p:cNvSpPr>
              <a:spLocks noChangeArrowheads="1"/>
            </p:cNvSpPr>
            <p:nvPr/>
          </p:nvSpPr>
          <p:spPr bwMode="auto">
            <a:xfrm>
              <a:off x="2793819" y="3270250"/>
              <a:ext cx="8127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NITROGEN</a:t>
              </a:r>
              <a:endParaRPr lang="en-GB" altLang="sv-SE" sz="2400">
                <a:solidFill>
                  <a:srgbClr val="000000"/>
                </a:solidFill>
              </a:endParaRPr>
            </a:p>
          </p:txBody>
        </p:sp>
        <p:sp>
          <p:nvSpPr>
            <p:cNvPr id="11346" name="Rectangle 82"/>
            <p:cNvSpPr>
              <a:spLocks noChangeArrowheads="1"/>
            </p:cNvSpPr>
            <p:nvPr/>
          </p:nvSpPr>
          <p:spPr bwMode="auto">
            <a:xfrm>
              <a:off x="2825750" y="3413125"/>
              <a:ext cx="6731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47" name="Rectangle 83"/>
            <p:cNvSpPr>
              <a:spLocks noChangeArrowheads="1"/>
            </p:cNvSpPr>
            <p:nvPr/>
          </p:nvSpPr>
          <p:spPr bwMode="auto">
            <a:xfrm>
              <a:off x="2911435" y="3459163"/>
              <a:ext cx="5818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dirty="0">
                  <a:solidFill>
                    <a:srgbClr val="000000"/>
                  </a:solidFill>
                  <a:latin typeface="Arial" charset="0"/>
                </a:rPr>
                <a:t>OXIDES</a:t>
              </a:r>
              <a:endParaRPr lang="en-GB" altLang="sv-SE" sz="2400" dirty="0">
                <a:solidFill>
                  <a:srgbClr val="000000"/>
                </a:solidFill>
              </a:endParaRPr>
            </a:p>
          </p:txBody>
        </p:sp>
        <p:sp>
          <p:nvSpPr>
            <p:cNvPr id="11348" name="Rectangle 84"/>
            <p:cNvSpPr>
              <a:spLocks noChangeArrowheads="1"/>
            </p:cNvSpPr>
            <p:nvPr/>
          </p:nvSpPr>
          <p:spPr bwMode="auto">
            <a:xfrm>
              <a:off x="2935289" y="4527550"/>
              <a:ext cx="4476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49" name="Rectangle 85"/>
            <p:cNvSpPr>
              <a:spLocks noChangeArrowheads="1"/>
            </p:cNvSpPr>
            <p:nvPr/>
          </p:nvSpPr>
          <p:spPr bwMode="auto">
            <a:xfrm>
              <a:off x="3029119" y="4575175"/>
              <a:ext cx="3334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VOC</a:t>
              </a:r>
              <a:endParaRPr lang="en-GB" altLang="sv-SE" sz="2400">
                <a:solidFill>
                  <a:srgbClr val="000000"/>
                </a:solidFill>
              </a:endParaRPr>
            </a:p>
          </p:txBody>
        </p:sp>
        <p:sp>
          <p:nvSpPr>
            <p:cNvPr id="11350" name="Rectangle 86"/>
            <p:cNvSpPr>
              <a:spLocks noChangeArrowheads="1"/>
            </p:cNvSpPr>
            <p:nvPr/>
          </p:nvSpPr>
          <p:spPr bwMode="auto">
            <a:xfrm>
              <a:off x="4048125" y="1473201"/>
              <a:ext cx="1138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51" name="Rectangle 87"/>
            <p:cNvSpPr>
              <a:spLocks noChangeArrowheads="1"/>
            </p:cNvSpPr>
            <p:nvPr/>
          </p:nvSpPr>
          <p:spPr bwMode="auto">
            <a:xfrm>
              <a:off x="4119505" y="1519238"/>
              <a:ext cx="10964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S DEPOSITION</a:t>
              </a:r>
              <a:endParaRPr lang="en-GB" altLang="sv-SE" sz="2400">
                <a:solidFill>
                  <a:srgbClr val="000000"/>
                </a:solidFill>
              </a:endParaRPr>
            </a:p>
          </p:txBody>
        </p:sp>
        <p:sp>
          <p:nvSpPr>
            <p:cNvPr id="11352" name="Rectangle 88"/>
            <p:cNvSpPr>
              <a:spLocks noChangeArrowheads="1"/>
            </p:cNvSpPr>
            <p:nvPr/>
          </p:nvSpPr>
          <p:spPr bwMode="auto">
            <a:xfrm>
              <a:off x="4051301" y="2241550"/>
              <a:ext cx="11858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53" name="Rectangle 89"/>
            <p:cNvSpPr>
              <a:spLocks noChangeArrowheads="1"/>
            </p:cNvSpPr>
            <p:nvPr/>
          </p:nvSpPr>
          <p:spPr bwMode="auto">
            <a:xfrm>
              <a:off x="4121138" y="2289175"/>
              <a:ext cx="1147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 N DEPOSITION</a:t>
              </a:r>
              <a:endParaRPr lang="en-GB" altLang="sv-SE" sz="2400">
                <a:solidFill>
                  <a:srgbClr val="000000"/>
                </a:solidFill>
              </a:endParaRPr>
            </a:p>
          </p:txBody>
        </p:sp>
        <p:sp>
          <p:nvSpPr>
            <p:cNvPr id="11354" name="Rectangle 90"/>
            <p:cNvSpPr>
              <a:spLocks noChangeArrowheads="1"/>
            </p:cNvSpPr>
            <p:nvPr/>
          </p:nvSpPr>
          <p:spPr bwMode="auto">
            <a:xfrm>
              <a:off x="1428751" y="782638"/>
              <a:ext cx="1825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55" name="Rectangle 91"/>
            <p:cNvSpPr>
              <a:spLocks noChangeArrowheads="1"/>
            </p:cNvSpPr>
            <p:nvPr/>
          </p:nvSpPr>
          <p:spPr bwMode="auto">
            <a:xfrm>
              <a:off x="1530538" y="830263"/>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 </a:t>
              </a:r>
              <a:endParaRPr lang="en-GB" altLang="sv-SE" sz="2400">
                <a:solidFill>
                  <a:srgbClr val="000000"/>
                </a:solidFill>
              </a:endParaRPr>
            </a:p>
          </p:txBody>
        </p:sp>
        <p:sp>
          <p:nvSpPr>
            <p:cNvPr id="11356" name="Rectangle 92"/>
            <p:cNvSpPr>
              <a:spLocks noChangeArrowheads="1"/>
            </p:cNvSpPr>
            <p:nvPr/>
          </p:nvSpPr>
          <p:spPr bwMode="auto">
            <a:xfrm>
              <a:off x="4203700" y="2892426"/>
              <a:ext cx="8509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57" name="Rectangle 93"/>
            <p:cNvSpPr>
              <a:spLocks noChangeArrowheads="1"/>
            </p:cNvSpPr>
            <p:nvPr/>
          </p:nvSpPr>
          <p:spPr bwMode="auto">
            <a:xfrm>
              <a:off x="4283466" y="2940050"/>
              <a:ext cx="7758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dirty="0">
                  <a:solidFill>
                    <a:srgbClr val="000000"/>
                  </a:solidFill>
                  <a:latin typeface="Arial" charset="0"/>
                </a:rPr>
                <a:t>SULPHUR </a:t>
              </a:r>
              <a:endParaRPr lang="en-GB" altLang="sv-SE" sz="2400" dirty="0">
                <a:solidFill>
                  <a:srgbClr val="000000"/>
                </a:solidFill>
              </a:endParaRPr>
            </a:p>
          </p:txBody>
        </p:sp>
        <p:sp>
          <p:nvSpPr>
            <p:cNvPr id="11358" name="Rectangle 94"/>
            <p:cNvSpPr>
              <a:spLocks noChangeArrowheads="1"/>
            </p:cNvSpPr>
            <p:nvPr/>
          </p:nvSpPr>
          <p:spPr bwMode="auto">
            <a:xfrm>
              <a:off x="4251326" y="3081339"/>
              <a:ext cx="719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59" name="Rectangle 95"/>
            <p:cNvSpPr>
              <a:spLocks noChangeArrowheads="1"/>
            </p:cNvSpPr>
            <p:nvPr/>
          </p:nvSpPr>
          <p:spPr bwMode="auto">
            <a:xfrm>
              <a:off x="4336260" y="3128963"/>
              <a:ext cx="633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dirty="0">
                  <a:solidFill>
                    <a:srgbClr val="000000"/>
                  </a:solidFill>
                  <a:latin typeface="Arial" charset="0"/>
                </a:rPr>
                <a:t>DIOXIDE</a:t>
              </a:r>
              <a:endParaRPr lang="en-GB" altLang="sv-SE" sz="2400" dirty="0">
                <a:solidFill>
                  <a:srgbClr val="000000"/>
                </a:solidFill>
              </a:endParaRPr>
            </a:p>
          </p:txBody>
        </p:sp>
        <p:sp>
          <p:nvSpPr>
            <p:cNvPr id="11360" name="Rectangle 96"/>
            <p:cNvSpPr>
              <a:spLocks noChangeArrowheads="1"/>
            </p:cNvSpPr>
            <p:nvPr/>
          </p:nvSpPr>
          <p:spPr bwMode="auto">
            <a:xfrm>
              <a:off x="4183063" y="3725864"/>
              <a:ext cx="920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61" name="Rectangle 97"/>
            <p:cNvSpPr>
              <a:spLocks noChangeArrowheads="1"/>
            </p:cNvSpPr>
            <p:nvPr/>
          </p:nvSpPr>
          <p:spPr bwMode="auto">
            <a:xfrm>
              <a:off x="4262445" y="3771899"/>
              <a:ext cx="8560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NITROGEN </a:t>
              </a:r>
              <a:endParaRPr lang="en-GB" altLang="sv-SE" sz="2400">
                <a:solidFill>
                  <a:srgbClr val="000000"/>
                </a:solidFill>
              </a:endParaRPr>
            </a:p>
          </p:txBody>
        </p:sp>
        <p:sp>
          <p:nvSpPr>
            <p:cNvPr id="11362" name="Rectangle 98"/>
            <p:cNvSpPr>
              <a:spLocks noChangeArrowheads="1"/>
            </p:cNvSpPr>
            <p:nvPr/>
          </p:nvSpPr>
          <p:spPr bwMode="auto">
            <a:xfrm>
              <a:off x="4270376" y="3913188"/>
              <a:ext cx="719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63" name="Rectangle 99"/>
            <p:cNvSpPr>
              <a:spLocks noChangeArrowheads="1"/>
            </p:cNvSpPr>
            <p:nvPr/>
          </p:nvSpPr>
          <p:spPr bwMode="auto">
            <a:xfrm>
              <a:off x="4355310" y="3959225"/>
              <a:ext cx="633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DIOXIDE</a:t>
              </a:r>
              <a:endParaRPr lang="en-GB" altLang="sv-SE" sz="2400">
                <a:solidFill>
                  <a:srgbClr val="000000"/>
                </a:solidFill>
              </a:endParaRPr>
            </a:p>
          </p:txBody>
        </p:sp>
        <p:sp>
          <p:nvSpPr>
            <p:cNvPr id="11364" name="Rectangle 100"/>
            <p:cNvSpPr>
              <a:spLocks noChangeArrowheads="1"/>
            </p:cNvSpPr>
            <p:nvPr/>
          </p:nvSpPr>
          <p:spPr bwMode="auto">
            <a:xfrm>
              <a:off x="4337050" y="4745038"/>
              <a:ext cx="6397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65" name="Rectangle 101"/>
            <p:cNvSpPr>
              <a:spLocks noChangeArrowheads="1"/>
            </p:cNvSpPr>
            <p:nvPr/>
          </p:nvSpPr>
          <p:spPr bwMode="auto">
            <a:xfrm>
              <a:off x="4342127" y="5638801"/>
              <a:ext cx="5482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OZONE</a:t>
              </a:r>
              <a:endParaRPr lang="en-GB" altLang="sv-SE" sz="2400">
                <a:solidFill>
                  <a:srgbClr val="000000"/>
                </a:solidFill>
              </a:endParaRPr>
            </a:p>
          </p:txBody>
        </p:sp>
        <p:sp>
          <p:nvSpPr>
            <p:cNvPr id="11366" name="Rectangle 102"/>
            <p:cNvSpPr>
              <a:spLocks noChangeArrowheads="1"/>
            </p:cNvSpPr>
            <p:nvPr/>
          </p:nvSpPr>
          <p:spPr bwMode="auto">
            <a:xfrm>
              <a:off x="5886451" y="4884738"/>
              <a:ext cx="5556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67" name="Rectangle 103"/>
            <p:cNvSpPr>
              <a:spLocks noChangeArrowheads="1"/>
            </p:cNvSpPr>
            <p:nvPr/>
          </p:nvSpPr>
          <p:spPr bwMode="auto">
            <a:xfrm>
              <a:off x="5979400" y="4927600"/>
              <a:ext cx="4536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YIELD</a:t>
              </a:r>
              <a:endParaRPr lang="en-GB" altLang="sv-SE" sz="2400">
                <a:solidFill>
                  <a:srgbClr val="000000"/>
                </a:solidFill>
              </a:endParaRPr>
            </a:p>
          </p:txBody>
        </p:sp>
        <p:sp>
          <p:nvSpPr>
            <p:cNvPr id="11368" name="Rectangle 104"/>
            <p:cNvSpPr>
              <a:spLocks noChangeArrowheads="1"/>
            </p:cNvSpPr>
            <p:nvPr/>
          </p:nvSpPr>
          <p:spPr bwMode="auto">
            <a:xfrm>
              <a:off x="5803900" y="5073650"/>
              <a:ext cx="7127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69" name="Rectangle 105"/>
            <p:cNvSpPr>
              <a:spLocks noChangeArrowheads="1"/>
            </p:cNvSpPr>
            <p:nvPr/>
          </p:nvSpPr>
          <p:spPr bwMode="auto">
            <a:xfrm>
              <a:off x="5891360" y="5116513"/>
              <a:ext cx="625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LOSSES</a:t>
              </a:r>
              <a:endParaRPr lang="en-GB" altLang="sv-SE" sz="2400">
                <a:solidFill>
                  <a:srgbClr val="000000"/>
                </a:solidFill>
              </a:endParaRPr>
            </a:p>
          </p:txBody>
        </p:sp>
        <p:sp>
          <p:nvSpPr>
            <p:cNvPr id="11370" name="Rectangle 106"/>
            <p:cNvSpPr>
              <a:spLocks noChangeArrowheads="1"/>
            </p:cNvSpPr>
            <p:nvPr/>
          </p:nvSpPr>
          <p:spPr bwMode="auto">
            <a:xfrm>
              <a:off x="5541964" y="1430339"/>
              <a:ext cx="11842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71" name="Rectangle 107"/>
            <p:cNvSpPr>
              <a:spLocks noChangeArrowheads="1"/>
            </p:cNvSpPr>
            <p:nvPr/>
          </p:nvSpPr>
          <p:spPr bwMode="auto">
            <a:xfrm>
              <a:off x="5618187" y="1473200"/>
              <a:ext cx="11347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ACIDIFICATION</a:t>
              </a:r>
              <a:endParaRPr lang="en-GB" altLang="sv-SE" sz="2400">
                <a:solidFill>
                  <a:srgbClr val="000000"/>
                </a:solidFill>
              </a:endParaRPr>
            </a:p>
          </p:txBody>
        </p:sp>
        <p:sp>
          <p:nvSpPr>
            <p:cNvPr id="11372" name="Rectangle 108"/>
            <p:cNvSpPr>
              <a:spLocks noChangeArrowheads="1"/>
            </p:cNvSpPr>
            <p:nvPr/>
          </p:nvSpPr>
          <p:spPr bwMode="auto">
            <a:xfrm>
              <a:off x="5400675" y="2236789"/>
              <a:ext cx="14033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73" name="Rectangle 109"/>
            <p:cNvSpPr>
              <a:spLocks noChangeArrowheads="1"/>
            </p:cNvSpPr>
            <p:nvPr/>
          </p:nvSpPr>
          <p:spPr bwMode="auto">
            <a:xfrm>
              <a:off x="5469690" y="2279650"/>
              <a:ext cx="13735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EUTROPHICATION</a:t>
              </a:r>
              <a:endParaRPr lang="en-GB" altLang="sv-SE" sz="2400">
                <a:solidFill>
                  <a:srgbClr val="000000"/>
                </a:solidFill>
              </a:endParaRPr>
            </a:p>
          </p:txBody>
        </p:sp>
        <p:sp>
          <p:nvSpPr>
            <p:cNvPr id="11374" name="Rectangle 110"/>
            <p:cNvSpPr>
              <a:spLocks noChangeArrowheads="1"/>
            </p:cNvSpPr>
            <p:nvPr/>
          </p:nvSpPr>
          <p:spPr bwMode="auto">
            <a:xfrm>
              <a:off x="6491289" y="3157538"/>
              <a:ext cx="6635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75" name="Rectangle 111"/>
            <p:cNvSpPr>
              <a:spLocks noChangeArrowheads="1"/>
            </p:cNvSpPr>
            <p:nvPr/>
          </p:nvSpPr>
          <p:spPr bwMode="auto">
            <a:xfrm>
              <a:off x="6580181" y="3200400"/>
              <a:ext cx="5706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HUMAN</a:t>
              </a:r>
              <a:endParaRPr lang="en-GB" altLang="sv-SE" sz="2400">
                <a:solidFill>
                  <a:srgbClr val="000000"/>
                </a:solidFill>
              </a:endParaRPr>
            </a:p>
          </p:txBody>
        </p:sp>
        <p:sp>
          <p:nvSpPr>
            <p:cNvPr id="11376" name="Rectangle 112"/>
            <p:cNvSpPr>
              <a:spLocks noChangeArrowheads="1"/>
            </p:cNvSpPr>
            <p:nvPr/>
          </p:nvSpPr>
          <p:spPr bwMode="auto">
            <a:xfrm>
              <a:off x="6470650" y="3344863"/>
              <a:ext cx="7112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77" name="Rectangle 113"/>
            <p:cNvSpPr>
              <a:spLocks noChangeArrowheads="1"/>
            </p:cNvSpPr>
            <p:nvPr/>
          </p:nvSpPr>
          <p:spPr bwMode="auto">
            <a:xfrm>
              <a:off x="6562909" y="3387725"/>
              <a:ext cx="6121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HEALTH</a:t>
              </a:r>
              <a:endParaRPr lang="en-GB" altLang="sv-SE" sz="2400">
                <a:solidFill>
                  <a:srgbClr val="000000"/>
                </a:solidFill>
              </a:endParaRPr>
            </a:p>
          </p:txBody>
        </p:sp>
        <p:sp>
          <p:nvSpPr>
            <p:cNvPr id="11378" name="Rectangle 114"/>
            <p:cNvSpPr>
              <a:spLocks noChangeArrowheads="1"/>
            </p:cNvSpPr>
            <p:nvPr/>
          </p:nvSpPr>
          <p:spPr bwMode="auto">
            <a:xfrm>
              <a:off x="6345238" y="3994151"/>
              <a:ext cx="958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79" name="Rectangle 115"/>
            <p:cNvSpPr>
              <a:spLocks noChangeArrowheads="1"/>
            </p:cNvSpPr>
            <p:nvPr/>
          </p:nvSpPr>
          <p:spPr bwMode="auto">
            <a:xfrm>
              <a:off x="6427335" y="4037013"/>
              <a:ext cx="8862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b="1">
                  <a:solidFill>
                    <a:srgbClr val="FFFFFF"/>
                  </a:solidFill>
                  <a:latin typeface="Arial" charset="0"/>
                </a:rPr>
                <a:t>MATERIALS</a:t>
              </a:r>
              <a:endParaRPr lang="en-GB" altLang="sv-SE" sz="2400">
                <a:solidFill>
                  <a:srgbClr val="000000"/>
                </a:solidFill>
              </a:endParaRPr>
            </a:p>
          </p:txBody>
        </p:sp>
        <p:sp>
          <p:nvSpPr>
            <p:cNvPr id="11380" name="Rectangle 116"/>
            <p:cNvSpPr>
              <a:spLocks noChangeArrowheads="1"/>
            </p:cNvSpPr>
            <p:nvPr/>
          </p:nvSpPr>
          <p:spPr bwMode="auto">
            <a:xfrm>
              <a:off x="7199314" y="4706938"/>
              <a:ext cx="6413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81" name="Rectangle 117"/>
            <p:cNvSpPr>
              <a:spLocks noChangeArrowheads="1"/>
            </p:cNvSpPr>
            <p:nvPr/>
          </p:nvSpPr>
          <p:spPr bwMode="auto">
            <a:xfrm>
              <a:off x="7286254" y="4754563"/>
              <a:ext cx="5466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CROPS</a:t>
              </a:r>
              <a:endParaRPr lang="en-GB" altLang="sv-SE" sz="2400">
                <a:solidFill>
                  <a:srgbClr val="000000"/>
                </a:solidFill>
              </a:endParaRPr>
            </a:p>
          </p:txBody>
        </p:sp>
        <p:sp>
          <p:nvSpPr>
            <p:cNvPr id="11382" name="Rectangle 118"/>
            <p:cNvSpPr>
              <a:spLocks noChangeArrowheads="1"/>
            </p:cNvSpPr>
            <p:nvPr/>
          </p:nvSpPr>
          <p:spPr bwMode="auto">
            <a:xfrm>
              <a:off x="7158038" y="5491163"/>
              <a:ext cx="8048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83" name="Rectangle 119"/>
            <p:cNvSpPr>
              <a:spLocks noChangeArrowheads="1"/>
            </p:cNvSpPr>
            <p:nvPr/>
          </p:nvSpPr>
          <p:spPr bwMode="auto">
            <a:xfrm>
              <a:off x="7240032" y="5537200"/>
              <a:ext cx="7277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FORESTS</a:t>
              </a:r>
              <a:endParaRPr lang="en-GB" altLang="sv-SE" sz="2400">
                <a:solidFill>
                  <a:srgbClr val="000000"/>
                </a:solidFill>
              </a:endParaRPr>
            </a:p>
          </p:txBody>
        </p:sp>
        <p:sp>
          <p:nvSpPr>
            <p:cNvPr id="11384" name="Rectangle 120"/>
            <p:cNvSpPr>
              <a:spLocks noChangeArrowheads="1"/>
            </p:cNvSpPr>
            <p:nvPr/>
          </p:nvSpPr>
          <p:spPr bwMode="auto">
            <a:xfrm>
              <a:off x="7180263" y="1773238"/>
              <a:ext cx="812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85" name="Rectangle 121"/>
            <p:cNvSpPr>
              <a:spLocks noChangeArrowheads="1"/>
            </p:cNvSpPr>
            <p:nvPr/>
          </p:nvSpPr>
          <p:spPr bwMode="auto">
            <a:xfrm>
              <a:off x="7266443" y="1820864"/>
              <a:ext cx="7257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SURFACE</a:t>
              </a:r>
              <a:endParaRPr lang="en-GB" altLang="sv-SE" sz="2400">
                <a:solidFill>
                  <a:srgbClr val="000000"/>
                </a:solidFill>
              </a:endParaRPr>
            </a:p>
          </p:txBody>
        </p:sp>
        <p:sp>
          <p:nvSpPr>
            <p:cNvPr id="11386" name="Rectangle 122"/>
            <p:cNvSpPr>
              <a:spLocks noChangeArrowheads="1"/>
            </p:cNvSpPr>
            <p:nvPr/>
          </p:nvSpPr>
          <p:spPr bwMode="auto">
            <a:xfrm>
              <a:off x="7172325" y="1962150"/>
              <a:ext cx="7445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87" name="Rectangle 123"/>
            <p:cNvSpPr>
              <a:spLocks noChangeArrowheads="1"/>
            </p:cNvSpPr>
            <p:nvPr/>
          </p:nvSpPr>
          <p:spPr bwMode="auto">
            <a:xfrm>
              <a:off x="7266286" y="2009775"/>
              <a:ext cx="6417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WATERS</a:t>
              </a:r>
              <a:endParaRPr lang="en-GB" altLang="sv-SE" sz="2400">
                <a:solidFill>
                  <a:srgbClr val="000000"/>
                </a:solidFill>
              </a:endParaRPr>
            </a:p>
          </p:txBody>
        </p:sp>
        <p:sp>
          <p:nvSpPr>
            <p:cNvPr id="11388" name="Rectangle 124"/>
            <p:cNvSpPr>
              <a:spLocks noChangeArrowheads="1"/>
            </p:cNvSpPr>
            <p:nvPr/>
          </p:nvSpPr>
          <p:spPr bwMode="auto">
            <a:xfrm>
              <a:off x="7008814" y="1046164"/>
              <a:ext cx="11064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89" name="Rectangle 125"/>
            <p:cNvSpPr>
              <a:spLocks noChangeArrowheads="1"/>
            </p:cNvSpPr>
            <p:nvPr/>
          </p:nvSpPr>
          <p:spPr bwMode="auto">
            <a:xfrm>
              <a:off x="7080656" y="1092200"/>
              <a:ext cx="1059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TERRESTRIAL</a:t>
              </a:r>
              <a:endParaRPr lang="en-GB" altLang="sv-SE" sz="2400">
                <a:solidFill>
                  <a:srgbClr val="000000"/>
                </a:solidFill>
              </a:endParaRPr>
            </a:p>
          </p:txBody>
        </p:sp>
        <p:sp>
          <p:nvSpPr>
            <p:cNvPr id="11390" name="Rectangle 126"/>
            <p:cNvSpPr>
              <a:spLocks noChangeArrowheads="1"/>
            </p:cNvSpPr>
            <p:nvPr/>
          </p:nvSpPr>
          <p:spPr bwMode="auto">
            <a:xfrm>
              <a:off x="7008813" y="1185863"/>
              <a:ext cx="11160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91" name="Rectangle 127"/>
            <p:cNvSpPr>
              <a:spLocks noChangeArrowheads="1"/>
            </p:cNvSpPr>
            <p:nvPr/>
          </p:nvSpPr>
          <p:spPr bwMode="auto">
            <a:xfrm>
              <a:off x="7076652" y="1233488"/>
              <a:ext cx="10692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ECOSYSTEMS</a:t>
              </a:r>
              <a:endParaRPr lang="en-GB" altLang="sv-SE" sz="2400">
                <a:solidFill>
                  <a:srgbClr val="000000"/>
                </a:solidFill>
              </a:endParaRPr>
            </a:p>
          </p:txBody>
        </p:sp>
        <p:sp>
          <p:nvSpPr>
            <p:cNvPr id="11392" name="Rectangle 128"/>
            <p:cNvSpPr>
              <a:spLocks noChangeArrowheads="1"/>
            </p:cNvSpPr>
            <p:nvPr/>
          </p:nvSpPr>
          <p:spPr bwMode="auto">
            <a:xfrm>
              <a:off x="7189789" y="2481263"/>
              <a:ext cx="6873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93" name="Rectangle 129"/>
            <p:cNvSpPr>
              <a:spLocks noChangeArrowheads="1"/>
            </p:cNvSpPr>
            <p:nvPr/>
          </p:nvSpPr>
          <p:spPr bwMode="auto">
            <a:xfrm>
              <a:off x="7272805" y="2528888"/>
              <a:ext cx="5979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MARINE</a:t>
              </a:r>
              <a:endParaRPr lang="en-GB" altLang="sv-SE" sz="2400">
                <a:solidFill>
                  <a:srgbClr val="000000"/>
                </a:solidFill>
              </a:endParaRPr>
            </a:p>
          </p:txBody>
        </p:sp>
        <p:sp>
          <p:nvSpPr>
            <p:cNvPr id="11394" name="Rectangle 130"/>
            <p:cNvSpPr>
              <a:spLocks noChangeArrowheads="1"/>
            </p:cNvSpPr>
            <p:nvPr/>
          </p:nvSpPr>
          <p:spPr bwMode="auto">
            <a:xfrm>
              <a:off x="6977063" y="2670175"/>
              <a:ext cx="11160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95" name="Rectangle 131"/>
            <p:cNvSpPr>
              <a:spLocks noChangeArrowheads="1"/>
            </p:cNvSpPr>
            <p:nvPr/>
          </p:nvSpPr>
          <p:spPr bwMode="auto">
            <a:xfrm>
              <a:off x="7046490" y="2717800"/>
              <a:ext cx="10692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ECOSYSTEMS</a:t>
              </a:r>
              <a:endParaRPr lang="en-GB" altLang="sv-SE" sz="2400">
                <a:solidFill>
                  <a:srgbClr val="000000"/>
                </a:solidFill>
              </a:endParaRPr>
            </a:p>
          </p:txBody>
        </p:sp>
        <p:sp>
          <p:nvSpPr>
            <p:cNvPr id="11396" name="Rectangle 132"/>
            <p:cNvSpPr>
              <a:spLocks noChangeArrowheads="1"/>
            </p:cNvSpPr>
            <p:nvPr/>
          </p:nvSpPr>
          <p:spPr bwMode="auto">
            <a:xfrm>
              <a:off x="1017588" y="615951"/>
              <a:ext cx="8366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97" name="Rectangle 133"/>
            <p:cNvSpPr>
              <a:spLocks noChangeArrowheads="1"/>
            </p:cNvSpPr>
            <p:nvPr/>
          </p:nvSpPr>
          <p:spPr bwMode="auto">
            <a:xfrm>
              <a:off x="1098434" y="663575"/>
              <a:ext cx="7598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SOURCES</a:t>
              </a:r>
              <a:endParaRPr lang="en-GB" altLang="sv-SE" sz="2400">
                <a:solidFill>
                  <a:srgbClr val="000000"/>
                </a:solidFill>
              </a:endParaRPr>
            </a:p>
          </p:txBody>
        </p:sp>
        <p:sp>
          <p:nvSpPr>
            <p:cNvPr id="11398" name="Rectangle 134"/>
            <p:cNvSpPr>
              <a:spLocks noChangeArrowheads="1"/>
            </p:cNvSpPr>
            <p:nvPr/>
          </p:nvSpPr>
          <p:spPr bwMode="auto">
            <a:xfrm>
              <a:off x="2724150" y="560388"/>
              <a:ext cx="757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399" name="Rectangle 135"/>
            <p:cNvSpPr>
              <a:spLocks noChangeArrowheads="1"/>
            </p:cNvSpPr>
            <p:nvPr/>
          </p:nvSpPr>
          <p:spPr bwMode="auto">
            <a:xfrm>
              <a:off x="2807577" y="608014"/>
              <a:ext cx="6764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EMITTED</a:t>
              </a:r>
              <a:endParaRPr lang="en-GB" altLang="sv-SE" sz="2400">
                <a:solidFill>
                  <a:srgbClr val="000000"/>
                </a:solidFill>
              </a:endParaRPr>
            </a:p>
          </p:txBody>
        </p:sp>
        <p:sp>
          <p:nvSpPr>
            <p:cNvPr id="11400" name="Rectangle 136"/>
            <p:cNvSpPr>
              <a:spLocks noChangeArrowheads="1"/>
            </p:cNvSpPr>
            <p:nvPr/>
          </p:nvSpPr>
          <p:spPr bwMode="auto">
            <a:xfrm>
              <a:off x="2546351" y="763589"/>
              <a:ext cx="10699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401" name="Rectangle 137"/>
            <p:cNvSpPr>
              <a:spLocks noChangeArrowheads="1"/>
            </p:cNvSpPr>
            <p:nvPr/>
          </p:nvSpPr>
          <p:spPr bwMode="auto">
            <a:xfrm>
              <a:off x="2619593" y="809625"/>
              <a:ext cx="10163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COMPOUNDS</a:t>
              </a:r>
              <a:endParaRPr lang="en-GB" altLang="sv-SE" sz="2400">
                <a:solidFill>
                  <a:srgbClr val="000000"/>
                </a:solidFill>
              </a:endParaRPr>
            </a:p>
          </p:txBody>
        </p:sp>
        <p:sp>
          <p:nvSpPr>
            <p:cNvPr id="11402" name="Rectangle 138"/>
            <p:cNvSpPr>
              <a:spLocks noChangeArrowheads="1"/>
            </p:cNvSpPr>
            <p:nvPr/>
          </p:nvSpPr>
          <p:spPr bwMode="auto">
            <a:xfrm>
              <a:off x="3914775" y="536576"/>
              <a:ext cx="13716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403" name="Rectangle 139"/>
            <p:cNvSpPr>
              <a:spLocks noChangeArrowheads="1"/>
            </p:cNvSpPr>
            <p:nvPr/>
          </p:nvSpPr>
          <p:spPr bwMode="auto">
            <a:xfrm>
              <a:off x="3984361" y="582613"/>
              <a:ext cx="13428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EFFECT-CAUSING</a:t>
              </a:r>
              <a:endParaRPr lang="en-GB" altLang="sv-SE" sz="2400">
                <a:solidFill>
                  <a:srgbClr val="000000"/>
                </a:solidFill>
              </a:endParaRPr>
            </a:p>
          </p:txBody>
        </p:sp>
        <p:sp>
          <p:nvSpPr>
            <p:cNvPr id="11404" name="Rectangle 140"/>
            <p:cNvSpPr>
              <a:spLocks noChangeArrowheads="1"/>
            </p:cNvSpPr>
            <p:nvPr/>
          </p:nvSpPr>
          <p:spPr bwMode="auto">
            <a:xfrm>
              <a:off x="4090988" y="736601"/>
              <a:ext cx="1060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405" name="Rectangle 141"/>
            <p:cNvSpPr>
              <a:spLocks noChangeArrowheads="1"/>
            </p:cNvSpPr>
            <p:nvPr/>
          </p:nvSpPr>
          <p:spPr bwMode="auto">
            <a:xfrm>
              <a:off x="4172347" y="784225"/>
              <a:ext cx="9968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POLLUTANTS</a:t>
              </a:r>
              <a:endParaRPr lang="en-GB" altLang="sv-SE" sz="2400">
                <a:solidFill>
                  <a:srgbClr val="000000"/>
                </a:solidFill>
              </a:endParaRPr>
            </a:p>
          </p:txBody>
        </p:sp>
        <p:sp>
          <p:nvSpPr>
            <p:cNvPr id="11406" name="Rectangle 142"/>
            <p:cNvSpPr>
              <a:spLocks noChangeArrowheads="1"/>
            </p:cNvSpPr>
            <p:nvPr/>
          </p:nvSpPr>
          <p:spPr bwMode="auto">
            <a:xfrm>
              <a:off x="5975351" y="584200"/>
              <a:ext cx="16906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407" name="Rectangle 143"/>
            <p:cNvSpPr>
              <a:spLocks noChangeArrowheads="1"/>
            </p:cNvSpPr>
            <p:nvPr/>
          </p:nvSpPr>
          <p:spPr bwMode="auto">
            <a:xfrm>
              <a:off x="6030989" y="631824"/>
              <a:ext cx="16996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1200">
                  <a:solidFill>
                    <a:srgbClr val="000000"/>
                  </a:solidFill>
                  <a:latin typeface="Arial" charset="0"/>
                </a:rPr>
                <a:t>EFFECTS/RECEPTORS</a:t>
              </a:r>
              <a:endParaRPr lang="en-GB" altLang="sv-SE" sz="2400">
                <a:solidFill>
                  <a:srgbClr val="000000"/>
                </a:solidFill>
              </a:endParaRPr>
            </a:p>
          </p:txBody>
        </p:sp>
        <p:sp>
          <p:nvSpPr>
            <p:cNvPr id="11412" name="Rectangle 148"/>
            <p:cNvSpPr>
              <a:spLocks noChangeArrowheads="1"/>
            </p:cNvSpPr>
            <p:nvPr/>
          </p:nvSpPr>
          <p:spPr bwMode="auto">
            <a:xfrm>
              <a:off x="1285876" y="5497514"/>
              <a:ext cx="609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413" name="Rectangle 149"/>
            <p:cNvSpPr>
              <a:spLocks noChangeArrowheads="1"/>
            </p:cNvSpPr>
            <p:nvPr/>
          </p:nvSpPr>
          <p:spPr bwMode="auto">
            <a:xfrm>
              <a:off x="1353732" y="5541964"/>
              <a:ext cx="4760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sv-SE" sz="800">
                  <a:solidFill>
                    <a:srgbClr val="618FFD"/>
                  </a:solidFill>
                </a:rPr>
                <a:t>P Grennfelt</a:t>
              </a:r>
              <a:endParaRPr lang="en-GB" altLang="sv-SE" sz="2400">
                <a:solidFill>
                  <a:srgbClr val="000000"/>
                </a:solidFill>
              </a:endParaRPr>
            </a:p>
          </p:txBody>
        </p:sp>
        <p:sp>
          <p:nvSpPr>
            <p:cNvPr id="11414" name="Rectangle 150"/>
            <p:cNvSpPr>
              <a:spLocks noChangeArrowheads="1"/>
            </p:cNvSpPr>
            <p:nvPr/>
          </p:nvSpPr>
          <p:spPr bwMode="auto">
            <a:xfrm>
              <a:off x="4297364" y="5476875"/>
              <a:ext cx="452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0" fontAlgn="base" hangingPunct="0">
                <a:spcBef>
                  <a:spcPct val="0"/>
                </a:spcBef>
                <a:spcAft>
                  <a:spcPct val="0"/>
                </a:spcAft>
              </a:pPr>
              <a:endParaRPr lang="en-US" sz="1200">
                <a:solidFill>
                  <a:srgbClr val="000000"/>
                </a:solidFill>
                <a:latin typeface="Arial" charset="0"/>
              </a:endParaRPr>
            </a:p>
          </p:txBody>
        </p:sp>
        <p:sp>
          <p:nvSpPr>
            <p:cNvPr id="11415" name="Oval 151"/>
            <p:cNvSpPr>
              <a:spLocks noChangeArrowheads="1"/>
            </p:cNvSpPr>
            <p:nvPr/>
          </p:nvSpPr>
          <p:spPr bwMode="auto">
            <a:xfrm>
              <a:off x="4114801" y="5410201"/>
              <a:ext cx="1173163" cy="579438"/>
            </a:xfrm>
            <a:prstGeom prst="ellipse">
              <a:avLst/>
            </a:prstGeom>
            <a:solidFill>
              <a:schemeClr val="accent3">
                <a:lumMod val="40000"/>
                <a:lumOff val="60000"/>
              </a:schemeClr>
            </a:solidFill>
            <a:ln w="9525">
              <a:solidFill>
                <a:srgbClr val="000000"/>
              </a:solidFill>
              <a:round/>
              <a:headEnd/>
              <a:tailEnd/>
            </a:ln>
          </p:spPr>
          <p:txBody>
            <a:bodyPr lIns="91430" tIns="45715" rIns="91430" bIns="45715"/>
            <a:lstStyle/>
            <a:p>
              <a:pPr eaLnBrk="0" fontAlgn="base" hangingPunct="0">
                <a:spcBef>
                  <a:spcPct val="0"/>
                </a:spcBef>
                <a:spcAft>
                  <a:spcPct val="0"/>
                </a:spcAft>
              </a:pPr>
              <a:endParaRPr lang="en-GB" altLang="sv-SE" sz="1200">
                <a:solidFill>
                  <a:srgbClr val="000000"/>
                </a:solidFill>
                <a:latin typeface="Arial" charset="0"/>
              </a:endParaRPr>
            </a:p>
          </p:txBody>
        </p:sp>
        <p:sp>
          <p:nvSpPr>
            <p:cNvPr id="11419" name="Line 155"/>
            <p:cNvSpPr>
              <a:spLocks noChangeShapeType="1"/>
            </p:cNvSpPr>
            <p:nvPr/>
          </p:nvSpPr>
          <p:spPr bwMode="auto">
            <a:xfrm>
              <a:off x="3505201" y="3581400"/>
              <a:ext cx="60960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eaLnBrk="0" fontAlgn="base" hangingPunct="0">
                <a:spcBef>
                  <a:spcPct val="0"/>
                </a:spcBef>
                <a:spcAft>
                  <a:spcPct val="0"/>
                </a:spcAft>
              </a:pPr>
              <a:endParaRPr lang="en-US" sz="1200">
                <a:solidFill>
                  <a:srgbClr val="000000"/>
                </a:solidFill>
                <a:latin typeface="Arial" charset="0"/>
              </a:endParaRPr>
            </a:p>
          </p:txBody>
        </p:sp>
        <p:sp>
          <p:nvSpPr>
            <p:cNvPr id="11420" name="Line 156"/>
            <p:cNvSpPr>
              <a:spLocks noChangeShapeType="1"/>
            </p:cNvSpPr>
            <p:nvPr/>
          </p:nvSpPr>
          <p:spPr bwMode="auto">
            <a:xfrm>
              <a:off x="3505201" y="4800600"/>
              <a:ext cx="609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eaLnBrk="0" fontAlgn="base" hangingPunct="0">
                <a:spcBef>
                  <a:spcPct val="0"/>
                </a:spcBef>
                <a:spcAft>
                  <a:spcPct val="0"/>
                </a:spcAft>
              </a:pPr>
              <a:endParaRPr lang="en-US" sz="1200">
                <a:solidFill>
                  <a:srgbClr val="000000"/>
                </a:solidFill>
                <a:latin typeface="Arial" charset="0"/>
              </a:endParaRPr>
            </a:p>
          </p:txBody>
        </p:sp>
        <p:sp>
          <p:nvSpPr>
            <p:cNvPr id="11425" name="Text Box 161"/>
            <p:cNvSpPr txBox="1">
              <a:spLocks noChangeArrowheads="1"/>
            </p:cNvSpPr>
            <p:nvPr/>
          </p:nvSpPr>
          <p:spPr bwMode="auto">
            <a:xfrm>
              <a:off x="4120056" y="4648200"/>
              <a:ext cx="1024876" cy="2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eaLnBrk="0" fontAlgn="base" hangingPunct="0">
                <a:spcBef>
                  <a:spcPct val="0"/>
                </a:spcBef>
                <a:spcAft>
                  <a:spcPct val="0"/>
                </a:spcAft>
              </a:pPr>
              <a:r>
                <a:rPr lang="en-GB" altLang="sv-SE" sz="1200" dirty="0">
                  <a:solidFill>
                    <a:srgbClr val="000000"/>
                  </a:solidFill>
                  <a:latin typeface="Arial" charset="0"/>
                </a:rPr>
                <a:t>PARTICLES</a:t>
              </a:r>
            </a:p>
          </p:txBody>
        </p:sp>
        <p:sp>
          <p:nvSpPr>
            <p:cNvPr id="11426" name="Line 162"/>
            <p:cNvSpPr>
              <a:spLocks noChangeShapeType="1"/>
            </p:cNvSpPr>
            <p:nvPr/>
          </p:nvSpPr>
          <p:spPr bwMode="auto">
            <a:xfrm>
              <a:off x="3581401" y="2514601"/>
              <a:ext cx="741363" cy="2085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eaLnBrk="0" fontAlgn="base" hangingPunct="0">
                <a:spcBef>
                  <a:spcPct val="0"/>
                </a:spcBef>
                <a:spcAft>
                  <a:spcPct val="0"/>
                </a:spcAft>
              </a:pPr>
              <a:endParaRPr lang="en-US" sz="1200">
                <a:solidFill>
                  <a:srgbClr val="000000"/>
                </a:solidFill>
                <a:latin typeface="Arial" charset="0"/>
              </a:endParaRPr>
            </a:p>
          </p:txBody>
        </p:sp>
        <p:sp>
          <p:nvSpPr>
            <p:cNvPr id="11427" name="Line 163"/>
            <p:cNvSpPr>
              <a:spLocks noChangeShapeType="1"/>
            </p:cNvSpPr>
            <p:nvPr/>
          </p:nvSpPr>
          <p:spPr bwMode="auto">
            <a:xfrm>
              <a:off x="3505200" y="1752600"/>
              <a:ext cx="91440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eaLnBrk="0" fontAlgn="base" hangingPunct="0">
                <a:spcBef>
                  <a:spcPct val="0"/>
                </a:spcBef>
                <a:spcAft>
                  <a:spcPct val="0"/>
                </a:spcAft>
              </a:pPr>
              <a:endParaRPr lang="en-US" sz="1200">
                <a:solidFill>
                  <a:srgbClr val="000000"/>
                </a:solidFill>
                <a:latin typeface="Arial" charset="0"/>
              </a:endParaRPr>
            </a:p>
          </p:txBody>
        </p:sp>
        <p:sp>
          <p:nvSpPr>
            <p:cNvPr id="11428" name="Text Box 164"/>
            <p:cNvSpPr txBox="1">
              <a:spLocks noChangeArrowheads="1"/>
            </p:cNvSpPr>
            <p:nvPr/>
          </p:nvSpPr>
          <p:spPr bwMode="auto">
            <a:xfrm>
              <a:off x="4267935" y="5562600"/>
              <a:ext cx="732873" cy="2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pPr eaLnBrk="0" fontAlgn="base" hangingPunct="0">
                <a:spcBef>
                  <a:spcPct val="0"/>
                </a:spcBef>
                <a:spcAft>
                  <a:spcPct val="0"/>
                </a:spcAft>
              </a:pPr>
              <a:r>
                <a:rPr lang="en-GB" altLang="sv-SE" sz="1200" dirty="0">
                  <a:solidFill>
                    <a:srgbClr val="000000"/>
                  </a:solidFill>
                  <a:latin typeface="Arial" charset="0"/>
                </a:rPr>
                <a:t>OZONE</a:t>
              </a:r>
            </a:p>
          </p:txBody>
        </p:sp>
        <p:sp>
          <p:nvSpPr>
            <p:cNvPr id="11430" name="Line 166"/>
            <p:cNvSpPr>
              <a:spLocks noChangeShapeType="1"/>
            </p:cNvSpPr>
            <p:nvPr/>
          </p:nvSpPr>
          <p:spPr bwMode="auto">
            <a:xfrm flipV="1">
              <a:off x="5029200" y="3505201"/>
              <a:ext cx="13716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eaLnBrk="0" fontAlgn="base" hangingPunct="0">
                <a:spcBef>
                  <a:spcPct val="0"/>
                </a:spcBef>
                <a:spcAft>
                  <a:spcPct val="0"/>
                </a:spcAft>
              </a:pPr>
              <a:endParaRPr lang="en-US" sz="1200">
                <a:solidFill>
                  <a:srgbClr val="000000"/>
                </a:solidFill>
                <a:latin typeface="Arial" charset="0"/>
              </a:endParaRPr>
            </a:p>
          </p:txBody>
        </p:sp>
        <p:sp>
          <p:nvSpPr>
            <p:cNvPr id="11431" name="Line 167"/>
            <p:cNvSpPr>
              <a:spLocks noChangeShapeType="1"/>
            </p:cNvSpPr>
            <p:nvPr/>
          </p:nvSpPr>
          <p:spPr bwMode="auto">
            <a:xfrm flipV="1">
              <a:off x="5181600" y="4191000"/>
              <a:ext cx="1219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eaLnBrk="0" fontAlgn="base" hangingPunct="0">
                <a:spcBef>
                  <a:spcPct val="0"/>
                </a:spcBef>
                <a:spcAft>
                  <a:spcPct val="0"/>
                </a:spcAft>
              </a:pPr>
              <a:endParaRPr lang="en-US" sz="1200">
                <a:solidFill>
                  <a:srgbClr val="000000"/>
                </a:solidFill>
                <a:latin typeface="Arial" charset="0"/>
              </a:endParaRPr>
            </a:p>
          </p:txBody>
        </p:sp>
        <p:sp>
          <p:nvSpPr>
            <p:cNvPr id="11432" name="Line 168"/>
            <p:cNvSpPr>
              <a:spLocks noChangeShapeType="1"/>
            </p:cNvSpPr>
            <p:nvPr/>
          </p:nvSpPr>
          <p:spPr bwMode="auto">
            <a:xfrm flipV="1">
              <a:off x="5257800" y="5257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eaLnBrk="0" fontAlgn="base" hangingPunct="0">
                <a:spcBef>
                  <a:spcPct val="0"/>
                </a:spcBef>
                <a:spcAft>
                  <a:spcPct val="0"/>
                </a:spcAft>
              </a:pPr>
              <a:endParaRPr lang="en-US" sz="1200">
                <a:solidFill>
                  <a:srgbClr val="000000"/>
                </a:solidFill>
                <a:latin typeface="Arial" charset="0"/>
              </a:endParaRPr>
            </a:p>
          </p:txBody>
        </p:sp>
        <p:sp>
          <p:nvSpPr>
            <p:cNvPr id="2" name="Rectangle 1"/>
            <p:cNvSpPr/>
            <p:nvPr/>
          </p:nvSpPr>
          <p:spPr>
            <a:xfrm>
              <a:off x="389891" y="5985390"/>
              <a:ext cx="3952236" cy="369332"/>
            </a:xfrm>
            <a:prstGeom prst="rect">
              <a:avLst/>
            </a:prstGeom>
          </p:spPr>
          <p:txBody>
            <a:bodyPr wrap="none">
              <a:spAutoFit/>
            </a:bodyPr>
            <a:lstStyle/>
            <a:p>
              <a:r>
                <a:rPr lang="en-US" dirty="0"/>
                <a:t>Multi-pollutant – multi-effects approach</a:t>
              </a:r>
            </a:p>
          </p:txBody>
        </p:sp>
      </p:grpSp>
    </p:spTree>
    <p:extLst>
      <p:ext uri="{BB962C8B-B14F-4D97-AF65-F5344CB8AC3E}">
        <p14:creationId xmlns:p14="http://schemas.microsoft.com/office/powerpoint/2010/main" val="352458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50577" y="750313"/>
            <a:ext cx="3893423" cy="304231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51" name="Text Box 3"/>
          <p:cNvSpPr txBox="1">
            <a:spLocks noChangeArrowheads="1"/>
          </p:cNvSpPr>
          <p:nvPr/>
        </p:nvSpPr>
        <p:spPr bwMode="auto">
          <a:xfrm>
            <a:off x="1790482" y="474280"/>
            <a:ext cx="764933"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latin typeface="Arial" pitchFamily="34" charset="0"/>
                <a:cs typeface="Arial" pitchFamily="34" charset="0"/>
              </a:rPr>
              <a:t>Science</a:t>
            </a:r>
            <a:endParaRPr lang="sv-SE" sz="1200" dirty="0">
              <a:latin typeface="Arial" pitchFamily="34" charset="0"/>
              <a:cs typeface="Arial" pitchFamily="34" charset="0"/>
            </a:endParaRPr>
          </a:p>
        </p:txBody>
      </p:sp>
      <p:sp>
        <p:nvSpPr>
          <p:cNvPr id="2052" name="Text Box 4"/>
          <p:cNvSpPr txBox="1">
            <a:spLocks noChangeArrowheads="1"/>
          </p:cNvSpPr>
          <p:nvPr/>
        </p:nvSpPr>
        <p:spPr bwMode="auto">
          <a:xfrm>
            <a:off x="3861696" y="474279"/>
            <a:ext cx="638296"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latin typeface="Arial" pitchFamily="34" charset="0"/>
                <a:cs typeface="Arial" pitchFamily="34" charset="0"/>
              </a:rPr>
              <a:t>Policy</a:t>
            </a:r>
            <a:endParaRPr lang="sv-SE" sz="1200" dirty="0">
              <a:latin typeface="Arial" pitchFamily="34" charset="0"/>
              <a:cs typeface="Arial" pitchFamily="34" charset="0"/>
            </a:endParaRPr>
          </a:p>
        </p:txBody>
      </p:sp>
      <p:sp>
        <p:nvSpPr>
          <p:cNvPr id="2065" name="Text Box 17"/>
          <p:cNvSpPr txBox="1">
            <a:spLocks noChangeArrowheads="1"/>
          </p:cNvSpPr>
          <p:nvPr/>
        </p:nvSpPr>
        <p:spPr bwMode="auto">
          <a:xfrm>
            <a:off x="1300981" y="1047110"/>
            <a:ext cx="1223739"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The </a:t>
            </a:r>
            <a:r>
              <a:rPr lang="sv-SE" sz="1200" dirty="0" err="1">
                <a:latin typeface="Arial" pitchFamily="34" charset="0"/>
                <a:cs typeface="Arial" pitchFamily="34" charset="0"/>
              </a:rPr>
              <a:t>first</a:t>
            </a:r>
            <a:r>
              <a:rPr lang="sv-SE" sz="1200" dirty="0">
                <a:latin typeface="Arial" pitchFamily="34" charset="0"/>
                <a:cs typeface="Arial" pitchFamily="34" charset="0"/>
              </a:rPr>
              <a:t> alarm, Odén 1967</a:t>
            </a:r>
          </a:p>
        </p:txBody>
      </p:sp>
      <p:sp>
        <p:nvSpPr>
          <p:cNvPr id="2066" name="Line 18"/>
          <p:cNvSpPr>
            <a:spLocks noChangeShapeType="1"/>
          </p:cNvSpPr>
          <p:nvPr/>
        </p:nvSpPr>
        <p:spPr bwMode="auto">
          <a:xfrm flipV="1">
            <a:off x="2524721" y="1047108"/>
            <a:ext cx="808532" cy="1859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67" name="Text Box 19"/>
          <p:cNvSpPr txBox="1">
            <a:spLocks noChangeArrowheads="1"/>
          </p:cNvSpPr>
          <p:nvPr/>
        </p:nvSpPr>
        <p:spPr bwMode="auto">
          <a:xfrm>
            <a:off x="3521647" y="1065520"/>
            <a:ext cx="1422187" cy="646321"/>
          </a:xfrm>
          <a:prstGeom prst="rect">
            <a:avLst/>
          </a:prstGeom>
          <a:solidFill>
            <a:srgbClr val="FFFFCC"/>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Sweden’s</a:t>
            </a:r>
            <a:r>
              <a:rPr lang="sv-SE" sz="1200" dirty="0">
                <a:latin typeface="Arial" pitchFamily="34" charset="0"/>
                <a:cs typeface="Arial" pitchFamily="34" charset="0"/>
              </a:rPr>
              <a:t> </a:t>
            </a:r>
            <a:r>
              <a:rPr lang="sv-SE" sz="1200" dirty="0" err="1">
                <a:latin typeface="Arial" pitchFamily="34" charset="0"/>
                <a:cs typeface="Arial" pitchFamily="34" charset="0"/>
              </a:rPr>
              <a:t>case</a:t>
            </a:r>
            <a:r>
              <a:rPr lang="sv-SE" sz="1200" dirty="0">
                <a:latin typeface="Arial" pitchFamily="34" charset="0"/>
                <a:cs typeface="Arial" pitchFamily="34" charset="0"/>
              </a:rPr>
              <a:t> </a:t>
            </a:r>
            <a:r>
              <a:rPr lang="sv-SE" sz="1200" dirty="0" err="1">
                <a:latin typeface="Arial" pitchFamily="34" charset="0"/>
                <a:cs typeface="Arial" pitchFamily="34" charset="0"/>
              </a:rPr>
              <a:t>study</a:t>
            </a:r>
            <a:r>
              <a:rPr lang="sv-SE" sz="1200" dirty="0">
                <a:latin typeface="Arial" pitchFamily="34" charset="0"/>
                <a:cs typeface="Arial" pitchFamily="34" charset="0"/>
              </a:rPr>
              <a:t> UN Conference 1972 </a:t>
            </a:r>
          </a:p>
        </p:txBody>
      </p:sp>
      <p:sp>
        <p:nvSpPr>
          <p:cNvPr id="2068" name="Line 20"/>
          <p:cNvSpPr>
            <a:spLocks noChangeShapeType="1"/>
          </p:cNvSpPr>
          <p:nvPr/>
        </p:nvSpPr>
        <p:spPr bwMode="auto">
          <a:xfrm flipH="1">
            <a:off x="3333253" y="1284288"/>
            <a:ext cx="210859" cy="191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69" name="Text Box 21"/>
          <p:cNvSpPr txBox="1">
            <a:spLocks noChangeArrowheads="1"/>
          </p:cNvSpPr>
          <p:nvPr/>
        </p:nvSpPr>
        <p:spPr bwMode="auto">
          <a:xfrm>
            <a:off x="1124441" y="1719571"/>
            <a:ext cx="1933653"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OECD projekt: “</a:t>
            </a:r>
            <a:r>
              <a:rPr lang="sv-SE" sz="1200" dirty="0" err="1">
                <a:latin typeface="Arial" pitchFamily="34" charset="0"/>
                <a:cs typeface="Arial" pitchFamily="34" charset="0"/>
              </a:rPr>
              <a:t>Acid</a:t>
            </a:r>
            <a:r>
              <a:rPr lang="sv-SE" sz="1200" dirty="0">
                <a:latin typeface="Arial" pitchFamily="34" charset="0"/>
                <a:cs typeface="Arial" pitchFamily="34" charset="0"/>
              </a:rPr>
              <a:t> </a:t>
            </a:r>
            <a:r>
              <a:rPr lang="sv-SE" sz="1200" dirty="0" err="1">
                <a:latin typeface="Arial" pitchFamily="34" charset="0"/>
                <a:cs typeface="Arial" pitchFamily="34" charset="0"/>
              </a:rPr>
              <a:t>rain</a:t>
            </a:r>
            <a:r>
              <a:rPr lang="sv-SE" sz="1200" dirty="0">
                <a:latin typeface="Arial" pitchFamily="34" charset="0"/>
                <a:cs typeface="Arial" pitchFamily="34" charset="0"/>
              </a:rPr>
              <a:t> a </a:t>
            </a:r>
            <a:r>
              <a:rPr lang="sv-SE" sz="1200" dirty="0" err="1">
                <a:latin typeface="Arial" pitchFamily="34" charset="0"/>
                <a:cs typeface="Arial" pitchFamily="34" charset="0"/>
              </a:rPr>
              <a:t>transboundary</a:t>
            </a:r>
            <a:r>
              <a:rPr lang="sv-SE" sz="1200" dirty="0">
                <a:latin typeface="Arial" pitchFamily="34" charset="0"/>
                <a:cs typeface="Arial" pitchFamily="34" charset="0"/>
              </a:rPr>
              <a:t> problem”</a:t>
            </a:r>
          </a:p>
        </p:txBody>
      </p:sp>
      <p:sp>
        <p:nvSpPr>
          <p:cNvPr id="2070" name="Line 22"/>
          <p:cNvSpPr>
            <a:spLocks noChangeShapeType="1"/>
          </p:cNvSpPr>
          <p:nvPr/>
        </p:nvSpPr>
        <p:spPr bwMode="auto">
          <a:xfrm>
            <a:off x="3058093" y="1950397"/>
            <a:ext cx="298881" cy="54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1" name="Text Box 23"/>
          <p:cNvSpPr txBox="1">
            <a:spLocks noChangeArrowheads="1"/>
          </p:cNvSpPr>
          <p:nvPr/>
        </p:nvSpPr>
        <p:spPr bwMode="auto">
          <a:xfrm>
            <a:off x="3512095" y="2113304"/>
            <a:ext cx="987897" cy="461655"/>
          </a:xfrm>
          <a:prstGeom prst="rect">
            <a:avLst/>
          </a:prstGeom>
          <a:solidFill>
            <a:srgbClr val="FFFFCC"/>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CLRTAP Convention</a:t>
            </a:r>
          </a:p>
        </p:txBody>
      </p:sp>
      <p:sp>
        <p:nvSpPr>
          <p:cNvPr id="2072" name="Line 24"/>
          <p:cNvSpPr>
            <a:spLocks noChangeShapeType="1"/>
          </p:cNvSpPr>
          <p:nvPr/>
        </p:nvSpPr>
        <p:spPr bwMode="auto">
          <a:xfrm flipH="1">
            <a:off x="3348809" y="2251797"/>
            <a:ext cx="163286" cy="1163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3" name="Text Box 25"/>
          <p:cNvSpPr txBox="1">
            <a:spLocks noChangeArrowheads="1"/>
          </p:cNvSpPr>
          <p:nvPr/>
        </p:nvSpPr>
        <p:spPr bwMode="auto">
          <a:xfrm>
            <a:off x="3496865" y="2755241"/>
            <a:ext cx="1558536" cy="461655"/>
          </a:xfrm>
          <a:prstGeom prst="rect">
            <a:avLst/>
          </a:prstGeom>
          <a:solidFill>
            <a:srgbClr val="FFFFCC"/>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First</a:t>
            </a:r>
            <a:r>
              <a:rPr lang="sv-SE" sz="1200" dirty="0">
                <a:latin typeface="Arial" pitchFamily="34" charset="0"/>
                <a:cs typeface="Arial" pitchFamily="34" charset="0"/>
              </a:rPr>
              <a:t> S </a:t>
            </a:r>
            <a:r>
              <a:rPr lang="sv-SE" sz="1200" dirty="0" err="1">
                <a:latin typeface="Arial" pitchFamily="34" charset="0"/>
                <a:cs typeface="Arial" pitchFamily="34" charset="0"/>
              </a:rPr>
              <a:t>Protocol</a:t>
            </a:r>
            <a:r>
              <a:rPr lang="sv-SE" sz="1200" dirty="0">
                <a:latin typeface="Arial" pitchFamily="34" charset="0"/>
                <a:cs typeface="Arial" pitchFamily="34" charset="0"/>
              </a:rPr>
              <a:t> 1985</a:t>
            </a:r>
          </a:p>
        </p:txBody>
      </p:sp>
      <p:sp>
        <p:nvSpPr>
          <p:cNvPr id="2074" name="Line 26"/>
          <p:cNvSpPr>
            <a:spLocks noChangeShapeType="1"/>
          </p:cNvSpPr>
          <p:nvPr/>
        </p:nvSpPr>
        <p:spPr bwMode="auto">
          <a:xfrm flipH="1">
            <a:off x="3368880" y="3445666"/>
            <a:ext cx="175232" cy="758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5" name="Text Box 27"/>
          <p:cNvSpPr txBox="1">
            <a:spLocks noChangeArrowheads="1"/>
          </p:cNvSpPr>
          <p:nvPr/>
        </p:nvSpPr>
        <p:spPr bwMode="auto">
          <a:xfrm>
            <a:off x="3625865" y="3763878"/>
            <a:ext cx="1317969" cy="461655"/>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Second </a:t>
            </a:r>
            <a:r>
              <a:rPr lang="sv-SE" sz="1200" dirty="0" err="1">
                <a:latin typeface="Arial" pitchFamily="34" charset="0"/>
                <a:cs typeface="Arial" pitchFamily="34" charset="0"/>
              </a:rPr>
              <a:t>Sulphur</a:t>
            </a:r>
            <a:r>
              <a:rPr lang="sv-SE" sz="1200" dirty="0">
                <a:latin typeface="Arial" pitchFamily="34" charset="0"/>
                <a:cs typeface="Arial" pitchFamily="34" charset="0"/>
              </a:rPr>
              <a:t> </a:t>
            </a:r>
          </a:p>
          <a:p>
            <a:r>
              <a:rPr lang="sv-SE" sz="1200" dirty="0" err="1">
                <a:latin typeface="Arial" pitchFamily="34" charset="0"/>
                <a:cs typeface="Arial" pitchFamily="34" charset="0"/>
              </a:rPr>
              <a:t>Protocol</a:t>
            </a:r>
            <a:r>
              <a:rPr lang="sv-SE" sz="1200" dirty="0">
                <a:latin typeface="Arial" pitchFamily="34" charset="0"/>
                <a:cs typeface="Arial" pitchFamily="34" charset="0"/>
              </a:rPr>
              <a:t> 1994</a:t>
            </a:r>
          </a:p>
        </p:txBody>
      </p:sp>
      <p:sp>
        <p:nvSpPr>
          <p:cNvPr id="2076" name="Line 28"/>
          <p:cNvSpPr>
            <a:spLocks noChangeShapeType="1"/>
          </p:cNvSpPr>
          <p:nvPr/>
        </p:nvSpPr>
        <p:spPr bwMode="auto">
          <a:xfrm flipH="1">
            <a:off x="3375999" y="4683126"/>
            <a:ext cx="249866" cy="1012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7" name="Text Box 29"/>
          <p:cNvSpPr txBox="1">
            <a:spLocks noChangeArrowheads="1"/>
          </p:cNvSpPr>
          <p:nvPr/>
        </p:nvSpPr>
        <p:spPr bwMode="auto">
          <a:xfrm>
            <a:off x="3625865" y="4431267"/>
            <a:ext cx="1130417" cy="461655"/>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Gothenburg </a:t>
            </a:r>
          </a:p>
          <a:p>
            <a:r>
              <a:rPr lang="sv-SE" sz="1200" dirty="0" err="1">
                <a:latin typeface="Arial" pitchFamily="34" charset="0"/>
                <a:cs typeface="Arial" pitchFamily="34" charset="0"/>
              </a:rPr>
              <a:t>Protocol</a:t>
            </a:r>
            <a:r>
              <a:rPr lang="sv-SE" sz="1200" dirty="0">
                <a:latin typeface="Arial" pitchFamily="34" charset="0"/>
                <a:cs typeface="Arial" pitchFamily="34" charset="0"/>
              </a:rPr>
              <a:t> 1999</a:t>
            </a:r>
          </a:p>
        </p:txBody>
      </p:sp>
      <p:sp>
        <p:nvSpPr>
          <p:cNvPr id="2078" name="Line 30"/>
          <p:cNvSpPr>
            <a:spLocks noChangeShapeType="1"/>
          </p:cNvSpPr>
          <p:nvPr/>
        </p:nvSpPr>
        <p:spPr bwMode="auto">
          <a:xfrm flipH="1" flipV="1">
            <a:off x="3368880" y="4941820"/>
            <a:ext cx="405478" cy="176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9" name="Text Box 31"/>
          <p:cNvSpPr txBox="1">
            <a:spLocks noChangeArrowheads="1"/>
          </p:cNvSpPr>
          <p:nvPr/>
        </p:nvSpPr>
        <p:spPr bwMode="auto">
          <a:xfrm>
            <a:off x="3598829" y="5350587"/>
            <a:ext cx="1499108"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EU CAFE </a:t>
            </a:r>
            <a:r>
              <a:rPr lang="sv-SE" sz="1200" dirty="0" err="1">
                <a:latin typeface="Arial" pitchFamily="34" charset="0"/>
                <a:cs typeface="Arial" pitchFamily="34" charset="0"/>
              </a:rPr>
              <a:t>Proposal</a:t>
            </a:r>
            <a:endParaRPr lang="sv-SE" sz="1200" dirty="0">
              <a:latin typeface="Arial" pitchFamily="34" charset="0"/>
              <a:cs typeface="Arial" pitchFamily="34" charset="0"/>
            </a:endParaRPr>
          </a:p>
        </p:txBody>
      </p:sp>
      <p:sp>
        <p:nvSpPr>
          <p:cNvPr id="2080" name="Text Box 32"/>
          <p:cNvSpPr txBox="1">
            <a:spLocks noChangeArrowheads="1"/>
          </p:cNvSpPr>
          <p:nvPr/>
        </p:nvSpPr>
        <p:spPr bwMode="auto">
          <a:xfrm>
            <a:off x="1300981" y="3307172"/>
            <a:ext cx="1474766"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Critical</a:t>
            </a:r>
            <a:r>
              <a:rPr lang="sv-SE" sz="1200" dirty="0">
                <a:latin typeface="Arial" pitchFamily="34" charset="0"/>
                <a:cs typeface="Arial" pitchFamily="34" charset="0"/>
              </a:rPr>
              <a:t> </a:t>
            </a:r>
            <a:r>
              <a:rPr lang="sv-SE" sz="1200" dirty="0" err="1">
                <a:latin typeface="Arial" pitchFamily="34" charset="0"/>
                <a:cs typeface="Arial" pitchFamily="34" charset="0"/>
              </a:rPr>
              <a:t>loads</a:t>
            </a:r>
            <a:r>
              <a:rPr lang="sv-SE" sz="1200" dirty="0">
                <a:latin typeface="Arial" pitchFamily="34" charset="0"/>
                <a:cs typeface="Arial" pitchFamily="34" charset="0"/>
              </a:rPr>
              <a:t> and </a:t>
            </a:r>
            <a:r>
              <a:rPr lang="sv-SE" sz="1200" dirty="0" err="1">
                <a:latin typeface="Arial" pitchFamily="34" charset="0"/>
                <a:cs typeface="Arial" pitchFamily="34" charset="0"/>
              </a:rPr>
              <a:t>levels</a:t>
            </a:r>
            <a:endParaRPr lang="sv-SE" sz="1200" dirty="0">
              <a:latin typeface="Arial" pitchFamily="34" charset="0"/>
              <a:cs typeface="Arial" pitchFamily="34" charset="0"/>
            </a:endParaRPr>
          </a:p>
        </p:txBody>
      </p:sp>
      <p:sp>
        <p:nvSpPr>
          <p:cNvPr id="2081" name="Line 33"/>
          <p:cNvSpPr>
            <a:spLocks noChangeShapeType="1"/>
          </p:cNvSpPr>
          <p:nvPr/>
        </p:nvSpPr>
        <p:spPr bwMode="auto">
          <a:xfrm flipV="1">
            <a:off x="2775747" y="3469097"/>
            <a:ext cx="594721" cy="689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2" name="Text Box 34"/>
          <p:cNvSpPr txBox="1">
            <a:spLocks noChangeArrowheads="1"/>
          </p:cNvSpPr>
          <p:nvPr/>
        </p:nvSpPr>
        <p:spPr bwMode="auto">
          <a:xfrm>
            <a:off x="1173018" y="2605626"/>
            <a:ext cx="1819709" cy="276989"/>
          </a:xfrm>
          <a:prstGeom prst="rect">
            <a:avLst/>
          </a:prstGeom>
          <a:solidFill>
            <a:srgbClr val="CCECFF"/>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Soil</a:t>
            </a:r>
            <a:r>
              <a:rPr lang="sv-SE" sz="1200" dirty="0">
                <a:latin typeface="Arial" pitchFamily="34" charset="0"/>
                <a:cs typeface="Arial" pitchFamily="34" charset="0"/>
              </a:rPr>
              <a:t> </a:t>
            </a:r>
            <a:r>
              <a:rPr lang="sv-SE" sz="1200" dirty="0" err="1">
                <a:latin typeface="Arial" pitchFamily="34" charset="0"/>
                <a:cs typeface="Arial" pitchFamily="34" charset="0"/>
              </a:rPr>
              <a:t>acidification</a:t>
            </a:r>
            <a:r>
              <a:rPr lang="sv-SE" sz="1200" dirty="0">
                <a:latin typeface="Arial" pitchFamily="34" charset="0"/>
                <a:cs typeface="Arial" pitchFamily="34" charset="0"/>
              </a:rPr>
              <a:t> </a:t>
            </a:r>
            <a:r>
              <a:rPr lang="sv-SE" sz="1200" dirty="0" err="1">
                <a:latin typeface="Arial" pitchFamily="34" charset="0"/>
                <a:cs typeface="Arial" pitchFamily="34" charset="0"/>
              </a:rPr>
              <a:t>verified</a:t>
            </a:r>
            <a:endParaRPr lang="sv-SE" sz="1200" dirty="0">
              <a:latin typeface="Arial" pitchFamily="34" charset="0"/>
              <a:cs typeface="Arial" pitchFamily="34" charset="0"/>
            </a:endParaRPr>
          </a:p>
        </p:txBody>
      </p:sp>
      <p:sp>
        <p:nvSpPr>
          <p:cNvPr id="2083" name="Line 35"/>
          <p:cNvSpPr>
            <a:spLocks noChangeShapeType="1"/>
          </p:cNvSpPr>
          <p:nvPr/>
        </p:nvSpPr>
        <p:spPr bwMode="auto">
          <a:xfrm>
            <a:off x="2979472" y="2767109"/>
            <a:ext cx="390996" cy="2614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4" name="Text Box 36"/>
          <p:cNvSpPr txBox="1">
            <a:spLocks noChangeArrowheads="1"/>
          </p:cNvSpPr>
          <p:nvPr/>
        </p:nvSpPr>
        <p:spPr bwMode="auto">
          <a:xfrm>
            <a:off x="1123856" y="3794988"/>
            <a:ext cx="1804797"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Multipollutant</a:t>
            </a:r>
            <a:r>
              <a:rPr lang="sv-SE" sz="1200" dirty="0">
                <a:latin typeface="Arial" pitchFamily="34" charset="0"/>
                <a:cs typeface="Arial" pitchFamily="34" charset="0"/>
              </a:rPr>
              <a:t> </a:t>
            </a:r>
            <a:r>
              <a:rPr lang="sv-SE" sz="1200" dirty="0" err="1">
                <a:latin typeface="Arial" pitchFamily="34" charset="0"/>
                <a:cs typeface="Arial" pitchFamily="34" charset="0"/>
              </a:rPr>
              <a:t>integrated</a:t>
            </a:r>
            <a:r>
              <a:rPr lang="sv-SE" sz="1200" dirty="0">
                <a:latin typeface="Arial" pitchFamily="34" charset="0"/>
                <a:cs typeface="Arial" pitchFamily="34" charset="0"/>
              </a:rPr>
              <a:t> </a:t>
            </a:r>
            <a:r>
              <a:rPr lang="sv-SE" sz="1200" dirty="0" err="1">
                <a:latin typeface="Arial" pitchFamily="34" charset="0"/>
                <a:cs typeface="Arial" pitchFamily="34" charset="0"/>
              </a:rPr>
              <a:t>assessment</a:t>
            </a:r>
            <a:r>
              <a:rPr lang="sv-SE" sz="1200" dirty="0">
                <a:latin typeface="Arial" pitchFamily="34" charset="0"/>
                <a:cs typeface="Arial" pitchFamily="34" charset="0"/>
              </a:rPr>
              <a:t> </a:t>
            </a:r>
            <a:r>
              <a:rPr lang="sv-SE" sz="1200" dirty="0" err="1">
                <a:latin typeface="Arial" pitchFamily="34" charset="0"/>
                <a:cs typeface="Arial" pitchFamily="34" charset="0"/>
              </a:rPr>
              <a:t>model</a:t>
            </a:r>
            <a:endParaRPr lang="sv-SE" sz="1200" dirty="0">
              <a:latin typeface="Arial" pitchFamily="34" charset="0"/>
              <a:cs typeface="Arial" pitchFamily="34" charset="0"/>
            </a:endParaRPr>
          </a:p>
        </p:txBody>
      </p:sp>
      <p:sp>
        <p:nvSpPr>
          <p:cNvPr id="2085" name="Line 37"/>
          <p:cNvSpPr>
            <a:spLocks noChangeShapeType="1"/>
          </p:cNvSpPr>
          <p:nvPr/>
        </p:nvSpPr>
        <p:spPr bwMode="auto">
          <a:xfrm flipV="1">
            <a:off x="2928987" y="3763875"/>
            <a:ext cx="445599" cy="2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6" name="Text Box 38"/>
          <p:cNvSpPr txBox="1">
            <a:spLocks noChangeArrowheads="1"/>
          </p:cNvSpPr>
          <p:nvPr/>
        </p:nvSpPr>
        <p:spPr bwMode="auto">
          <a:xfrm>
            <a:off x="1059793" y="4800589"/>
            <a:ext cx="1638086"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Dynamic</a:t>
            </a:r>
            <a:r>
              <a:rPr lang="sv-SE" sz="1200" dirty="0">
                <a:latin typeface="Arial" pitchFamily="34" charset="0"/>
                <a:cs typeface="Arial" pitchFamily="34" charset="0"/>
              </a:rPr>
              <a:t> </a:t>
            </a:r>
            <a:r>
              <a:rPr lang="sv-SE" sz="1200" dirty="0" err="1">
                <a:latin typeface="Arial" pitchFamily="34" charset="0"/>
                <a:cs typeface="Arial" pitchFamily="34" charset="0"/>
              </a:rPr>
              <a:t>modelling</a:t>
            </a:r>
            <a:r>
              <a:rPr lang="sv-SE" sz="1200" dirty="0">
                <a:latin typeface="Arial" pitchFamily="34" charset="0"/>
                <a:cs typeface="Arial" pitchFamily="34" charset="0"/>
              </a:rPr>
              <a:t> </a:t>
            </a:r>
            <a:r>
              <a:rPr lang="sv-SE" sz="1200" dirty="0" err="1">
                <a:latin typeface="Arial" pitchFamily="34" charset="0"/>
                <a:cs typeface="Arial" pitchFamily="34" charset="0"/>
              </a:rPr>
              <a:t>Recovery</a:t>
            </a:r>
            <a:endParaRPr lang="sv-SE" sz="1200" dirty="0">
              <a:latin typeface="Arial" pitchFamily="34" charset="0"/>
              <a:cs typeface="Arial" pitchFamily="34" charset="0"/>
            </a:endParaRPr>
          </a:p>
        </p:txBody>
      </p:sp>
      <p:sp>
        <p:nvSpPr>
          <p:cNvPr id="2087" name="Line 39"/>
          <p:cNvSpPr>
            <a:spLocks noChangeShapeType="1"/>
          </p:cNvSpPr>
          <p:nvPr/>
        </p:nvSpPr>
        <p:spPr bwMode="auto">
          <a:xfrm>
            <a:off x="2697880" y="5019233"/>
            <a:ext cx="690846" cy="988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8" name="Line 40"/>
          <p:cNvSpPr>
            <a:spLocks noChangeShapeType="1"/>
          </p:cNvSpPr>
          <p:nvPr/>
        </p:nvSpPr>
        <p:spPr bwMode="auto">
          <a:xfrm flipH="1">
            <a:off x="833140" y="858470"/>
            <a:ext cx="16669" cy="134467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9" name="Line 41"/>
          <p:cNvSpPr>
            <a:spLocks noChangeShapeType="1"/>
          </p:cNvSpPr>
          <p:nvPr/>
        </p:nvSpPr>
        <p:spPr bwMode="auto">
          <a:xfrm flipH="1">
            <a:off x="827584" y="2176191"/>
            <a:ext cx="11112" cy="1295719"/>
          </a:xfrm>
          <a:prstGeom prst="line">
            <a:avLst/>
          </a:prstGeom>
          <a:noFill/>
          <a:ln w="57150">
            <a:solidFill>
              <a:srgbClr val="0070C0"/>
            </a:solidFill>
            <a:round/>
            <a:headEnd/>
            <a:tailEnd/>
          </a:ln>
          <a:extLst>
            <a:ext uri="{909E8E84-426E-40DD-AFC4-6F175D3DCCD1}">
              <a14:hiddenFill xmlns:a14="http://schemas.microsoft.com/office/drawing/2010/main">
                <a:noFill/>
              </a14:hiddenFill>
            </a:ext>
          </a:extLst>
        </p:spPr>
        <p:txBody>
          <a:bodyPr wrap="none" anchor="ctr"/>
          <a:lstStyle/>
          <a:p>
            <a:endParaRPr lang="en-GB" sz="1200">
              <a:solidFill>
                <a:srgbClr val="0070C0"/>
              </a:solidFill>
              <a:latin typeface="Arial" pitchFamily="34" charset="0"/>
              <a:cs typeface="Arial" pitchFamily="34" charset="0"/>
            </a:endParaRPr>
          </a:p>
        </p:txBody>
      </p:sp>
      <p:sp>
        <p:nvSpPr>
          <p:cNvPr id="2090" name="Line 42"/>
          <p:cNvSpPr>
            <a:spLocks noChangeShapeType="1"/>
          </p:cNvSpPr>
          <p:nvPr/>
        </p:nvSpPr>
        <p:spPr bwMode="auto">
          <a:xfrm flipH="1">
            <a:off x="827584" y="3471910"/>
            <a:ext cx="5556" cy="1801402"/>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91" name="Text Box 43"/>
          <p:cNvSpPr txBox="1">
            <a:spLocks noChangeArrowheads="1"/>
          </p:cNvSpPr>
          <p:nvPr/>
        </p:nvSpPr>
        <p:spPr bwMode="auto">
          <a:xfrm rot="16200000">
            <a:off x="-108015" y="1324009"/>
            <a:ext cx="1173163"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solidFill>
                  <a:srgbClr val="FF3300"/>
                </a:solidFill>
                <a:latin typeface="Arial" pitchFamily="34" charset="0"/>
                <a:cs typeface="Arial" pitchFamily="34" charset="0"/>
              </a:rPr>
              <a:t>Discovery</a:t>
            </a:r>
            <a:endParaRPr lang="sv-SE" sz="1200" dirty="0">
              <a:latin typeface="Arial" pitchFamily="34" charset="0"/>
              <a:cs typeface="Arial" pitchFamily="34" charset="0"/>
            </a:endParaRPr>
          </a:p>
        </p:txBody>
      </p:sp>
      <p:sp>
        <p:nvSpPr>
          <p:cNvPr id="2092" name="Text Box 44"/>
          <p:cNvSpPr txBox="1">
            <a:spLocks noChangeArrowheads="1"/>
          </p:cNvSpPr>
          <p:nvPr/>
        </p:nvSpPr>
        <p:spPr bwMode="auto">
          <a:xfrm rot="16200000">
            <a:off x="-28133" y="2561848"/>
            <a:ext cx="1013399"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solidFill>
                  <a:srgbClr val="0070C0"/>
                </a:solidFill>
                <a:latin typeface="Arial" pitchFamily="34" charset="0"/>
                <a:cs typeface="Arial" pitchFamily="34" charset="0"/>
              </a:rPr>
              <a:t>Consensus</a:t>
            </a:r>
            <a:endParaRPr lang="sv-SE" sz="1200" dirty="0">
              <a:solidFill>
                <a:srgbClr val="0070C0"/>
              </a:solidFill>
              <a:latin typeface="Arial" pitchFamily="34" charset="0"/>
              <a:cs typeface="Arial" pitchFamily="34" charset="0"/>
            </a:endParaRPr>
          </a:p>
        </p:txBody>
      </p:sp>
      <p:sp>
        <p:nvSpPr>
          <p:cNvPr id="2093" name="Text Box 45"/>
          <p:cNvSpPr txBox="1">
            <a:spLocks noChangeArrowheads="1"/>
          </p:cNvSpPr>
          <p:nvPr/>
        </p:nvSpPr>
        <p:spPr bwMode="auto">
          <a:xfrm rot="16200000">
            <a:off x="-369417" y="3733993"/>
            <a:ext cx="151130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sv-SE" sz="1200" b="1" dirty="0">
                <a:solidFill>
                  <a:srgbClr val="009900"/>
                </a:solidFill>
                <a:latin typeface="Arial" pitchFamily="34" charset="0"/>
                <a:cs typeface="Arial" pitchFamily="34" charset="0"/>
              </a:rPr>
              <a:t>Innovative </a:t>
            </a:r>
            <a:r>
              <a:rPr lang="sv-SE" sz="1200" b="1" dirty="0" err="1">
                <a:solidFill>
                  <a:srgbClr val="009900"/>
                </a:solidFill>
                <a:latin typeface="Arial" pitchFamily="34" charset="0"/>
                <a:cs typeface="Arial" pitchFamily="34" charset="0"/>
              </a:rPr>
              <a:t>strategies</a:t>
            </a:r>
            <a:endParaRPr lang="sv-SE" sz="1200" dirty="0">
              <a:solidFill>
                <a:srgbClr val="33CC33"/>
              </a:solidFill>
              <a:latin typeface="Arial" pitchFamily="34" charset="0"/>
              <a:cs typeface="Arial" pitchFamily="34" charset="0"/>
            </a:endParaRPr>
          </a:p>
        </p:txBody>
      </p:sp>
      <p:sp>
        <p:nvSpPr>
          <p:cNvPr id="2094" name="Line 46"/>
          <p:cNvSpPr>
            <a:spLocks noChangeShapeType="1"/>
          </p:cNvSpPr>
          <p:nvPr/>
        </p:nvSpPr>
        <p:spPr bwMode="auto">
          <a:xfrm>
            <a:off x="827584" y="5273313"/>
            <a:ext cx="22225" cy="1279812"/>
          </a:xfrm>
          <a:prstGeom prst="line">
            <a:avLst/>
          </a:prstGeom>
          <a:noFill/>
          <a:ln w="57150">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95" name="Text Box 47"/>
          <p:cNvSpPr txBox="1">
            <a:spLocks noChangeArrowheads="1"/>
          </p:cNvSpPr>
          <p:nvPr/>
        </p:nvSpPr>
        <p:spPr bwMode="auto">
          <a:xfrm rot="16200000">
            <a:off x="-441648" y="5323875"/>
            <a:ext cx="1655762"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err="1">
                <a:solidFill>
                  <a:srgbClr val="993366"/>
                </a:solidFill>
                <a:latin typeface="Arial" pitchFamily="34" charset="0"/>
                <a:cs typeface="Arial" pitchFamily="34" charset="0"/>
              </a:rPr>
              <a:t>Linkages</a:t>
            </a:r>
            <a:r>
              <a:rPr lang="sv-SE" sz="1200" b="1" dirty="0">
                <a:solidFill>
                  <a:srgbClr val="993366"/>
                </a:solidFill>
                <a:latin typeface="Arial" pitchFamily="34" charset="0"/>
                <a:cs typeface="Arial" pitchFamily="34" charset="0"/>
              </a:rPr>
              <a:t> </a:t>
            </a:r>
            <a:r>
              <a:rPr lang="sv-SE" sz="1200" b="1" dirty="0" err="1">
                <a:solidFill>
                  <a:srgbClr val="993366"/>
                </a:solidFill>
                <a:latin typeface="Arial" pitchFamily="34" charset="0"/>
                <a:cs typeface="Arial" pitchFamily="34" charset="0"/>
              </a:rPr>
              <a:t>with</a:t>
            </a:r>
            <a:r>
              <a:rPr lang="sv-SE" sz="1200" b="1" dirty="0">
                <a:solidFill>
                  <a:srgbClr val="993366"/>
                </a:solidFill>
                <a:latin typeface="Arial" pitchFamily="34" charset="0"/>
                <a:cs typeface="Arial" pitchFamily="34" charset="0"/>
              </a:rPr>
              <a:t> </a:t>
            </a:r>
          </a:p>
          <a:p>
            <a:r>
              <a:rPr lang="sv-SE" sz="1200" b="1" dirty="0" err="1">
                <a:solidFill>
                  <a:srgbClr val="993366"/>
                </a:solidFill>
                <a:latin typeface="Arial" pitchFamily="34" charset="0"/>
                <a:cs typeface="Arial" pitchFamily="34" charset="0"/>
              </a:rPr>
              <a:t>emerging</a:t>
            </a:r>
            <a:r>
              <a:rPr lang="sv-SE" sz="1200" b="1" dirty="0">
                <a:solidFill>
                  <a:srgbClr val="993366"/>
                </a:solidFill>
                <a:latin typeface="Arial" pitchFamily="34" charset="0"/>
                <a:cs typeface="Arial" pitchFamily="34" charset="0"/>
              </a:rPr>
              <a:t> </a:t>
            </a:r>
            <a:r>
              <a:rPr lang="sv-SE" sz="1200" b="1" dirty="0" err="1">
                <a:solidFill>
                  <a:srgbClr val="993366"/>
                </a:solidFill>
                <a:latin typeface="Arial" pitchFamily="34" charset="0"/>
                <a:cs typeface="Arial" pitchFamily="34" charset="0"/>
              </a:rPr>
              <a:t>issues</a:t>
            </a:r>
            <a:endParaRPr lang="sv-SE" sz="1200" b="1" dirty="0">
              <a:solidFill>
                <a:srgbClr val="993366"/>
              </a:solidFill>
              <a:latin typeface="Arial" pitchFamily="34" charset="0"/>
              <a:cs typeface="Arial" pitchFamily="34" charset="0"/>
            </a:endParaRPr>
          </a:p>
        </p:txBody>
      </p:sp>
      <p:sp>
        <p:nvSpPr>
          <p:cNvPr id="2096" name="Text Box 48"/>
          <p:cNvSpPr txBox="1">
            <a:spLocks noChangeArrowheads="1"/>
          </p:cNvSpPr>
          <p:nvPr/>
        </p:nvSpPr>
        <p:spPr bwMode="auto">
          <a:xfrm>
            <a:off x="3774358" y="4970080"/>
            <a:ext cx="1148051"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NEC </a:t>
            </a:r>
            <a:r>
              <a:rPr lang="sv-SE" sz="1200" dirty="0" err="1">
                <a:latin typeface="Arial" pitchFamily="34" charset="0"/>
                <a:cs typeface="Arial" pitchFamily="34" charset="0"/>
              </a:rPr>
              <a:t>Directive</a:t>
            </a:r>
            <a:endParaRPr lang="sv-SE" sz="1200" dirty="0">
              <a:latin typeface="Arial" pitchFamily="34" charset="0"/>
              <a:cs typeface="Arial" pitchFamily="34" charset="0"/>
            </a:endParaRPr>
          </a:p>
        </p:txBody>
      </p:sp>
      <p:sp>
        <p:nvSpPr>
          <p:cNvPr id="2097" name="Text Box 49"/>
          <p:cNvSpPr txBox="1">
            <a:spLocks noChangeArrowheads="1"/>
          </p:cNvSpPr>
          <p:nvPr/>
        </p:nvSpPr>
        <p:spPr bwMode="auto">
          <a:xfrm>
            <a:off x="3676153" y="5784210"/>
            <a:ext cx="1124005" cy="461655"/>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Gothenburg  </a:t>
            </a:r>
          </a:p>
          <a:p>
            <a:r>
              <a:rPr lang="sv-SE" sz="1200" dirty="0">
                <a:latin typeface="Arial" pitchFamily="34" charset="0"/>
                <a:cs typeface="Arial" pitchFamily="34" charset="0"/>
              </a:rPr>
              <a:t>Prot. revisons</a:t>
            </a:r>
          </a:p>
        </p:txBody>
      </p:sp>
      <p:sp>
        <p:nvSpPr>
          <p:cNvPr id="2098" name="Line 50"/>
          <p:cNvSpPr>
            <a:spLocks noChangeShapeType="1"/>
          </p:cNvSpPr>
          <p:nvPr/>
        </p:nvSpPr>
        <p:spPr bwMode="auto">
          <a:xfrm flipH="1" flipV="1">
            <a:off x="3367219" y="5457451"/>
            <a:ext cx="241855" cy="316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0" name="Line 52"/>
          <p:cNvSpPr>
            <a:spLocks noChangeShapeType="1"/>
          </p:cNvSpPr>
          <p:nvPr/>
        </p:nvSpPr>
        <p:spPr bwMode="auto">
          <a:xfrm flipH="1">
            <a:off x="3388723" y="6015037"/>
            <a:ext cx="287429" cy="1552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4" name="Text Box 62"/>
          <p:cNvSpPr txBox="1">
            <a:spLocks noChangeArrowheads="1"/>
          </p:cNvSpPr>
          <p:nvPr/>
        </p:nvSpPr>
        <p:spPr bwMode="auto">
          <a:xfrm>
            <a:off x="1059793" y="5489081"/>
            <a:ext cx="1715953" cy="646321"/>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Climate</a:t>
            </a:r>
            <a:r>
              <a:rPr lang="sv-SE" sz="1200" dirty="0">
                <a:latin typeface="Arial" pitchFamily="34" charset="0"/>
                <a:cs typeface="Arial" pitchFamily="34" charset="0"/>
              </a:rPr>
              <a:t>, human </a:t>
            </a:r>
            <a:r>
              <a:rPr lang="sv-SE" sz="1200" dirty="0" err="1">
                <a:latin typeface="Arial" pitchFamily="34" charset="0"/>
                <a:cs typeface="Arial" pitchFamily="34" charset="0"/>
              </a:rPr>
              <a:t>health,intercontinental</a:t>
            </a:r>
            <a:endParaRPr lang="sv-SE" sz="1200" dirty="0">
              <a:latin typeface="Arial" pitchFamily="34" charset="0"/>
              <a:cs typeface="Arial" pitchFamily="34" charset="0"/>
            </a:endParaRPr>
          </a:p>
          <a:p>
            <a:r>
              <a:rPr lang="sv-SE" sz="1200" dirty="0">
                <a:latin typeface="Arial" pitchFamily="34" charset="0"/>
                <a:cs typeface="Arial" pitchFamily="34" charset="0"/>
              </a:rPr>
              <a:t>transport, nitrogen</a:t>
            </a:r>
          </a:p>
        </p:txBody>
      </p:sp>
      <p:sp>
        <p:nvSpPr>
          <p:cNvPr id="2105" name="Line 63"/>
          <p:cNvSpPr>
            <a:spLocks noChangeShapeType="1"/>
          </p:cNvSpPr>
          <p:nvPr/>
        </p:nvSpPr>
        <p:spPr bwMode="auto">
          <a:xfrm flipV="1">
            <a:off x="2775746" y="5653088"/>
            <a:ext cx="612979" cy="172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6" name="Text Box 64"/>
          <p:cNvSpPr txBox="1">
            <a:spLocks noChangeArrowheads="1"/>
          </p:cNvSpPr>
          <p:nvPr/>
        </p:nvSpPr>
        <p:spPr bwMode="auto">
          <a:xfrm>
            <a:off x="3544112" y="3330605"/>
            <a:ext cx="1481476"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NOx</a:t>
            </a:r>
            <a:r>
              <a:rPr lang="sv-SE" sz="1200" dirty="0">
                <a:latin typeface="Arial" pitchFamily="34" charset="0"/>
                <a:cs typeface="Arial" pitchFamily="34" charset="0"/>
              </a:rPr>
              <a:t> </a:t>
            </a:r>
            <a:r>
              <a:rPr lang="sv-SE" sz="1200" dirty="0" err="1">
                <a:latin typeface="Arial" pitchFamily="34" charset="0"/>
                <a:cs typeface="Arial" pitchFamily="34" charset="0"/>
              </a:rPr>
              <a:t>Protocol</a:t>
            </a:r>
            <a:r>
              <a:rPr lang="sv-SE" sz="1200" dirty="0">
                <a:latin typeface="Arial" pitchFamily="34" charset="0"/>
                <a:cs typeface="Arial" pitchFamily="34" charset="0"/>
              </a:rPr>
              <a:t> 1988</a:t>
            </a:r>
          </a:p>
        </p:txBody>
      </p:sp>
      <p:sp>
        <p:nvSpPr>
          <p:cNvPr id="2107" name="Line 65"/>
          <p:cNvSpPr>
            <a:spLocks noChangeShapeType="1"/>
          </p:cNvSpPr>
          <p:nvPr/>
        </p:nvSpPr>
        <p:spPr bwMode="auto">
          <a:xfrm flipH="1">
            <a:off x="3374586" y="3994705"/>
            <a:ext cx="251619" cy="140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8" name="Text Box 66"/>
          <p:cNvSpPr txBox="1">
            <a:spLocks noChangeArrowheads="1"/>
          </p:cNvSpPr>
          <p:nvPr/>
        </p:nvSpPr>
        <p:spPr bwMode="auto">
          <a:xfrm>
            <a:off x="1124441" y="2971830"/>
            <a:ext cx="1762898" cy="276989"/>
          </a:xfrm>
          <a:prstGeom prst="rect">
            <a:avLst/>
          </a:prstGeom>
          <a:solidFill>
            <a:srgbClr val="CCECFF"/>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Start ICP </a:t>
            </a:r>
            <a:r>
              <a:rPr lang="sv-SE" sz="1200" dirty="0" err="1">
                <a:latin typeface="Arial" pitchFamily="34" charset="0"/>
                <a:cs typeface="Arial" pitchFamily="34" charset="0"/>
              </a:rPr>
              <a:t>effects</a:t>
            </a:r>
            <a:r>
              <a:rPr lang="sv-SE" sz="1200" dirty="0">
                <a:latin typeface="Arial" pitchFamily="34" charset="0"/>
                <a:cs typeface="Arial" pitchFamily="34" charset="0"/>
              </a:rPr>
              <a:t> </a:t>
            </a:r>
            <a:r>
              <a:rPr lang="sv-SE" sz="1200" dirty="0" err="1">
                <a:latin typeface="Arial" pitchFamily="34" charset="0"/>
                <a:cs typeface="Arial" pitchFamily="34" charset="0"/>
              </a:rPr>
              <a:t>monit</a:t>
            </a:r>
            <a:r>
              <a:rPr lang="sv-SE" sz="1200" dirty="0">
                <a:latin typeface="Arial" pitchFamily="34" charset="0"/>
                <a:cs typeface="Arial" pitchFamily="34" charset="0"/>
              </a:rPr>
              <a:t>.</a:t>
            </a:r>
          </a:p>
        </p:txBody>
      </p:sp>
      <p:sp>
        <p:nvSpPr>
          <p:cNvPr id="2109" name="Line 67"/>
          <p:cNvSpPr>
            <a:spLocks noChangeShapeType="1"/>
          </p:cNvSpPr>
          <p:nvPr/>
        </p:nvSpPr>
        <p:spPr bwMode="auto">
          <a:xfrm>
            <a:off x="2888188" y="3110324"/>
            <a:ext cx="4822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10" name="Text Box 68"/>
          <p:cNvSpPr txBox="1">
            <a:spLocks noChangeArrowheads="1"/>
          </p:cNvSpPr>
          <p:nvPr/>
        </p:nvSpPr>
        <p:spPr bwMode="auto">
          <a:xfrm>
            <a:off x="1210045" y="2282443"/>
            <a:ext cx="1160875" cy="276989"/>
          </a:xfrm>
          <a:prstGeom prst="rect">
            <a:avLst/>
          </a:prstGeom>
          <a:solidFill>
            <a:srgbClr val="CCECFF"/>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Start </a:t>
            </a:r>
            <a:r>
              <a:rPr lang="sv-SE" sz="1200" dirty="0" err="1">
                <a:latin typeface="Arial" pitchFamily="34" charset="0"/>
                <a:cs typeface="Arial" pitchFamily="34" charset="0"/>
              </a:rPr>
              <a:t>of</a:t>
            </a:r>
            <a:r>
              <a:rPr lang="sv-SE" sz="1200" dirty="0">
                <a:latin typeface="Arial" pitchFamily="34" charset="0"/>
                <a:cs typeface="Arial" pitchFamily="34" charset="0"/>
              </a:rPr>
              <a:t> EMEP</a:t>
            </a:r>
          </a:p>
        </p:txBody>
      </p:sp>
      <p:sp>
        <p:nvSpPr>
          <p:cNvPr id="2111" name="Line 69"/>
          <p:cNvSpPr>
            <a:spLocks noChangeShapeType="1"/>
          </p:cNvSpPr>
          <p:nvPr/>
        </p:nvSpPr>
        <p:spPr bwMode="auto">
          <a:xfrm flipV="1">
            <a:off x="2370920" y="2176903"/>
            <a:ext cx="1003666" cy="2440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grpSp>
        <p:nvGrpSpPr>
          <p:cNvPr id="3" name="Group 2"/>
          <p:cNvGrpSpPr/>
          <p:nvPr/>
        </p:nvGrpSpPr>
        <p:grpSpPr>
          <a:xfrm>
            <a:off x="2666412" y="971465"/>
            <a:ext cx="804862" cy="5584825"/>
            <a:chOff x="2666412" y="971465"/>
            <a:chExt cx="804862" cy="5584825"/>
          </a:xfrm>
        </p:grpSpPr>
        <p:sp>
          <p:nvSpPr>
            <p:cNvPr id="68" name="Line 7"/>
            <p:cNvSpPr>
              <a:spLocks noChangeShapeType="1"/>
            </p:cNvSpPr>
            <p:nvPr/>
          </p:nvSpPr>
          <p:spPr bwMode="auto">
            <a:xfrm>
              <a:off x="3237912" y="302855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9" name="Text Box 55"/>
            <p:cNvSpPr txBox="1">
              <a:spLocks noChangeArrowheads="1"/>
            </p:cNvSpPr>
            <p:nvPr/>
          </p:nvSpPr>
          <p:spPr bwMode="auto">
            <a:xfrm>
              <a:off x="2689754" y="5825350"/>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2010</a:t>
              </a:r>
            </a:p>
          </p:txBody>
        </p:sp>
        <p:sp>
          <p:nvSpPr>
            <p:cNvPr id="65" name="Line 2"/>
            <p:cNvSpPr>
              <a:spLocks noChangeShapeType="1"/>
            </p:cNvSpPr>
            <p:nvPr/>
          </p:nvSpPr>
          <p:spPr bwMode="auto">
            <a:xfrm>
              <a:off x="3352212" y="971465"/>
              <a:ext cx="36512" cy="558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66" name="Line 5"/>
            <p:cNvSpPr>
              <a:spLocks noChangeShapeType="1"/>
            </p:cNvSpPr>
            <p:nvPr/>
          </p:nvSpPr>
          <p:spPr bwMode="auto">
            <a:xfrm>
              <a:off x="3237912" y="123309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67" name="Line 6"/>
            <p:cNvSpPr>
              <a:spLocks noChangeShapeType="1"/>
            </p:cNvSpPr>
            <p:nvPr/>
          </p:nvSpPr>
          <p:spPr bwMode="auto">
            <a:xfrm>
              <a:off x="3237912" y="243007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69" name="Line 8"/>
            <p:cNvSpPr>
              <a:spLocks noChangeShapeType="1"/>
            </p:cNvSpPr>
            <p:nvPr/>
          </p:nvSpPr>
          <p:spPr bwMode="auto">
            <a:xfrm>
              <a:off x="3237912" y="482402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0" name="Line 9"/>
            <p:cNvSpPr>
              <a:spLocks noChangeShapeType="1"/>
            </p:cNvSpPr>
            <p:nvPr/>
          </p:nvSpPr>
          <p:spPr bwMode="auto">
            <a:xfrm>
              <a:off x="3237912" y="542409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1" name="Line 10"/>
            <p:cNvSpPr>
              <a:spLocks noChangeShapeType="1"/>
            </p:cNvSpPr>
            <p:nvPr/>
          </p:nvSpPr>
          <p:spPr bwMode="auto">
            <a:xfrm>
              <a:off x="3237912" y="183158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2" name="Line 11"/>
            <p:cNvSpPr>
              <a:spLocks noChangeShapeType="1"/>
            </p:cNvSpPr>
            <p:nvPr/>
          </p:nvSpPr>
          <p:spPr bwMode="auto">
            <a:xfrm>
              <a:off x="3237912" y="422553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3" name="Line 12"/>
            <p:cNvSpPr>
              <a:spLocks noChangeShapeType="1"/>
            </p:cNvSpPr>
            <p:nvPr/>
          </p:nvSpPr>
          <p:spPr bwMode="auto">
            <a:xfrm>
              <a:off x="3237912" y="362704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4" name="Text Box 13"/>
            <p:cNvSpPr txBox="1">
              <a:spLocks noChangeArrowheads="1"/>
            </p:cNvSpPr>
            <p:nvPr/>
          </p:nvSpPr>
          <p:spPr bwMode="auto">
            <a:xfrm>
              <a:off x="2666412" y="1094600"/>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1970</a:t>
              </a:r>
            </a:p>
          </p:txBody>
        </p:sp>
        <p:sp>
          <p:nvSpPr>
            <p:cNvPr id="75" name="Text Box 14"/>
            <p:cNvSpPr txBox="1">
              <a:spLocks noChangeArrowheads="1"/>
            </p:cNvSpPr>
            <p:nvPr/>
          </p:nvSpPr>
          <p:spPr bwMode="auto">
            <a:xfrm>
              <a:off x="2697163" y="2291402"/>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1980</a:t>
              </a:r>
            </a:p>
          </p:txBody>
        </p:sp>
        <p:sp>
          <p:nvSpPr>
            <p:cNvPr id="76" name="Text Box 15"/>
            <p:cNvSpPr txBox="1">
              <a:spLocks noChangeArrowheads="1"/>
            </p:cNvSpPr>
            <p:nvPr/>
          </p:nvSpPr>
          <p:spPr bwMode="auto">
            <a:xfrm>
              <a:off x="2697878" y="3500438"/>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1990</a:t>
              </a:r>
            </a:p>
          </p:txBody>
        </p:sp>
        <p:sp>
          <p:nvSpPr>
            <p:cNvPr id="77" name="Text Box 16"/>
            <p:cNvSpPr txBox="1">
              <a:spLocks noChangeArrowheads="1"/>
            </p:cNvSpPr>
            <p:nvPr/>
          </p:nvSpPr>
          <p:spPr bwMode="auto">
            <a:xfrm>
              <a:off x="2666412" y="4662095"/>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a:latin typeface="Arial" pitchFamily="34" charset="0"/>
                  <a:cs typeface="Arial" pitchFamily="34" charset="0"/>
                </a:rPr>
                <a:t>2000</a:t>
              </a:r>
            </a:p>
          </p:txBody>
        </p:sp>
        <p:sp>
          <p:nvSpPr>
            <p:cNvPr id="78" name="Line 54"/>
            <p:cNvSpPr>
              <a:spLocks noChangeShapeType="1"/>
            </p:cNvSpPr>
            <p:nvPr/>
          </p:nvSpPr>
          <p:spPr bwMode="auto">
            <a:xfrm>
              <a:off x="3242674" y="596384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grpSp>
      <p:sp>
        <p:nvSpPr>
          <p:cNvPr id="82" name="Line 63"/>
          <p:cNvSpPr>
            <a:spLocks noChangeShapeType="1"/>
          </p:cNvSpPr>
          <p:nvPr/>
        </p:nvSpPr>
        <p:spPr bwMode="auto">
          <a:xfrm>
            <a:off x="2775746" y="5893315"/>
            <a:ext cx="612979" cy="1993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9" name="TextBox 8"/>
          <p:cNvSpPr txBox="1"/>
          <p:nvPr/>
        </p:nvSpPr>
        <p:spPr>
          <a:xfrm>
            <a:off x="2835360" y="104947"/>
            <a:ext cx="995785" cy="369332"/>
          </a:xfrm>
          <a:prstGeom prst="rect">
            <a:avLst/>
          </a:prstGeom>
          <a:noFill/>
        </p:spPr>
        <p:txBody>
          <a:bodyPr wrap="none" rtlCol="0">
            <a:spAutoFit/>
          </a:bodyPr>
          <a:lstStyle/>
          <a:p>
            <a:r>
              <a:rPr lang="en-GB" dirty="0"/>
              <a:t>Europe</a:t>
            </a:r>
          </a:p>
        </p:txBody>
      </p:sp>
      <p:sp>
        <p:nvSpPr>
          <p:cNvPr id="103" name="Line 26"/>
          <p:cNvSpPr>
            <a:spLocks noChangeShapeType="1"/>
          </p:cNvSpPr>
          <p:nvPr/>
        </p:nvSpPr>
        <p:spPr bwMode="auto">
          <a:xfrm flipH="1" flipV="1">
            <a:off x="3410813" y="6352240"/>
            <a:ext cx="354254" cy="1807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122" name="Text Box 36"/>
          <p:cNvSpPr txBox="1">
            <a:spLocks noChangeArrowheads="1"/>
          </p:cNvSpPr>
          <p:nvPr/>
        </p:nvSpPr>
        <p:spPr bwMode="auto">
          <a:xfrm>
            <a:off x="1154607" y="4303699"/>
            <a:ext cx="1804797"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Catchment </a:t>
            </a:r>
            <a:r>
              <a:rPr lang="sv-SE" sz="1200" dirty="0" err="1">
                <a:latin typeface="Arial" pitchFamily="34" charset="0"/>
                <a:cs typeface="Arial" pitchFamily="34" charset="0"/>
              </a:rPr>
              <a:t>recovery</a:t>
            </a:r>
            <a:r>
              <a:rPr lang="sv-SE" sz="1200" dirty="0">
                <a:latin typeface="Arial" pitchFamily="34" charset="0"/>
                <a:cs typeface="Arial" pitchFamily="34" charset="0"/>
              </a:rPr>
              <a:t> experiments (</a:t>
            </a:r>
            <a:r>
              <a:rPr lang="sv-SE" sz="1200" dirty="0" err="1">
                <a:latin typeface="Arial" pitchFamily="34" charset="0"/>
                <a:cs typeface="Arial" pitchFamily="34" charset="0"/>
              </a:rPr>
              <a:t>Gårdsjön</a:t>
            </a:r>
            <a:r>
              <a:rPr lang="sv-SE" sz="1200" dirty="0">
                <a:latin typeface="Arial" pitchFamily="34" charset="0"/>
                <a:cs typeface="Arial" pitchFamily="34" charset="0"/>
              </a:rPr>
              <a:t>)</a:t>
            </a:r>
          </a:p>
        </p:txBody>
      </p:sp>
      <p:sp>
        <p:nvSpPr>
          <p:cNvPr id="123" name="Line 37"/>
          <p:cNvSpPr>
            <a:spLocks noChangeShapeType="1"/>
          </p:cNvSpPr>
          <p:nvPr/>
        </p:nvSpPr>
        <p:spPr bwMode="auto">
          <a:xfrm flipV="1">
            <a:off x="2927230" y="3894843"/>
            <a:ext cx="461496" cy="6433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cxnSp>
        <p:nvCxnSpPr>
          <p:cNvPr id="7" name="Straight Connector 6"/>
          <p:cNvCxnSpPr/>
          <p:nvPr/>
        </p:nvCxnSpPr>
        <p:spPr>
          <a:xfrm>
            <a:off x="3222360" y="6553125"/>
            <a:ext cx="2657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Text Box 49"/>
          <p:cNvSpPr txBox="1">
            <a:spLocks noChangeArrowheads="1"/>
          </p:cNvSpPr>
          <p:nvPr/>
        </p:nvSpPr>
        <p:spPr bwMode="auto">
          <a:xfrm>
            <a:off x="3759031" y="6339249"/>
            <a:ext cx="1377280"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New EU </a:t>
            </a:r>
            <a:r>
              <a:rPr lang="sv-SE" sz="1200" dirty="0" err="1">
                <a:latin typeface="Arial" pitchFamily="34" charset="0"/>
                <a:cs typeface="Arial" pitchFamily="34" charset="0"/>
              </a:rPr>
              <a:t>proposal</a:t>
            </a:r>
            <a:endParaRPr lang="sv-SE" sz="1200" dirty="0">
              <a:latin typeface="Arial" pitchFamily="34" charset="0"/>
              <a:cs typeface="Arial" pitchFamily="34" charset="0"/>
            </a:endParaRPr>
          </a:p>
        </p:txBody>
      </p:sp>
      <p:sp>
        <p:nvSpPr>
          <p:cNvPr id="2" name="TextBox 1"/>
          <p:cNvSpPr txBox="1"/>
          <p:nvPr/>
        </p:nvSpPr>
        <p:spPr>
          <a:xfrm>
            <a:off x="5220072" y="3738765"/>
            <a:ext cx="1597617" cy="923330"/>
          </a:xfrm>
          <a:prstGeom prst="rect">
            <a:avLst/>
          </a:prstGeom>
          <a:noFill/>
        </p:spPr>
        <p:txBody>
          <a:bodyPr wrap="none" rtlCol="0">
            <a:spAutoFit/>
          </a:bodyPr>
          <a:lstStyle/>
          <a:p>
            <a:r>
              <a:rPr lang="sv-SE" dirty="0" err="1"/>
              <a:t>Critical</a:t>
            </a:r>
            <a:r>
              <a:rPr lang="sv-SE" dirty="0"/>
              <a:t> </a:t>
            </a:r>
            <a:r>
              <a:rPr lang="sv-SE" dirty="0" err="1"/>
              <a:t>loads</a:t>
            </a:r>
            <a:endParaRPr lang="sv-SE" dirty="0"/>
          </a:p>
          <a:p>
            <a:r>
              <a:rPr lang="sv-SE" dirty="0"/>
              <a:t>IAM</a:t>
            </a:r>
          </a:p>
          <a:p>
            <a:r>
              <a:rPr lang="sv-SE" dirty="0"/>
              <a:t>Multi-protokoll</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808080"/>
            <a:ext cx="3817433" cy="286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81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a:xfrm>
            <a:off x="1835696" y="1340768"/>
            <a:ext cx="6606000" cy="1143000"/>
          </a:xfrm>
          <a:noFill/>
          <a:ln/>
        </p:spPr>
        <p:txBody>
          <a:bodyPr>
            <a:normAutofit/>
          </a:bodyPr>
          <a:lstStyle/>
          <a:p>
            <a:r>
              <a:rPr lang="sv-SE" altLang="sv-SE" dirty="0">
                <a:solidFill>
                  <a:schemeClr val="accent2"/>
                </a:solidFill>
              </a:rPr>
              <a:t>Emissionsbegränsningar enligt  Göteborgsprotokollet 1990-2010</a:t>
            </a:r>
          </a:p>
        </p:txBody>
      </p:sp>
      <p:graphicFrame>
        <p:nvGraphicFramePr>
          <p:cNvPr id="14342" name="Object 6"/>
          <p:cNvGraphicFramePr>
            <a:graphicFrameLocks noChangeAspect="1"/>
          </p:cNvGraphicFramePr>
          <p:nvPr>
            <p:extLst>
              <p:ext uri="{D42A27DB-BD31-4B8C-83A1-F6EECF244321}">
                <p14:modId xmlns:p14="http://schemas.microsoft.com/office/powerpoint/2010/main" val="1301331916"/>
              </p:ext>
            </p:extLst>
          </p:nvPr>
        </p:nvGraphicFramePr>
        <p:xfrm>
          <a:off x="914400" y="2743200"/>
          <a:ext cx="7874000" cy="2032000"/>
        </p:xfrm>
        <a:graphic>
          <a:graphicData uri="http://schemas.openxmlformats.org/presentationml/2006/ole">
            <mc:AlternateContent xmlns:mc="http://schemas.openxmlformats.org/markup-compatibility/2006">
              <mc:Choice xmlns:v="urn:schemas-microsoft-com:vml" Requires="v">
                <p:oleObj spid="_x0000_s1038" name="Document" r:id="rId3" imgW="7883140" imgH="2547231" progId="Word.Document.8">
                  <p:embed/>
                </p:oleObj>
              </mc:Choice>
              <mc:Fallback>
                <p:oleObj name="Document" r:id="rId3" imgW="7883140" imgH="2547231" progId="Word.Document.8">
                  <p:embed/>
                  <p:pic>
                    <p:nvPicPr>
                      <p:cNvPr id="0" name=""/>
                      <p:cNvPicPr>
                        <a:picLocks noChangeAspect="1" noChangeArrowheads="1"/>
                      </p:cNvPicPr>
                      <p:nvPr/>
                    </p:nvPicPr>
                    <p:blipFill>
                      <a:blip r:embed="rId4"/>
                      <a:srcRect/>
                      <a:stretch>
                        <a:fillRect/>
                      </a:stretch>
                    </p:blipFill>
                    <p:spPr bwMode="auto">
                      <a:xfrm>
                        <a:off x="914400" y="2743200"/>
                        <a:ext cx="7874000" cy="2032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835696" y="548680"/>
            <a:ext cx="5109284" cy="584775"/>
          </a:xfrm>
          <a:prstGeom prst="rect">
            <a:avLst/>
          </a:prstGeom>
          <a:noFill/>
        </p:spPr>
        <p:txBody>
          <a:bodyPr wrap="none" rtlCol="0">
            <a:spAutoFit/>
          </a:bodyPr>
          <a:lstStyle/>
          <a:p>
            <a:r>
              <a:rPr lang="sv-SE" sz="3200" b="1" dirty="0"/>
              <a:t>Protokollet blev en framgång</a:t>
            </a:r>
          </a:p>
        </p:txBody>
      </p:sp>
      <p:sp>
        <p:nvSpPr>
          <p:cNvPr id="3" name="TextBox 2"/>
          <p:cNvSpPr txBox="1"/>
          <p:nvPr/>
        </p:nvSpPr>
        <p:spPr>
          <a:xfrm>
            <a:off x="1043608" y="5445224"/>
            <a:ext cx="7819898" cy="923330"/>
          </a:xfrm>
          <a:prstGeom prst="rect">
            <a:avLst/>
          </a:prstGeom>
          <a:noFill/>
        </p:spPr>
        <p:txBody>
          <a:bodyPr wrap="none" rtlCol="0">
            <a:spAutoFit/>
          </a:bodyPr>
          <a:lstStyle/>
          <a:p>
            <a:r>
              <a:rPr lang="sv-SE" dirty="0"/>
              <a:t>Undertecknat och/eller ratificerat av mer än 30 stater.  För svavel klarades kraven </a:t>
            </a:r>
          </a:p>
          <a:p>
            <a:r>
              <a:rPr lang="sv-SE" dirty="0"/>
              <a:t>redan 2004, för övriga ämnen klarades kraven för nästan alla </a:t>
            </a:r>
            <a:br>
              <a:rPr lang="sv-SE" dirty="0"/>
            </a:br>
            <a:r>
              <a:rPr lang="sv-SE" dirty="0"/>
              <a:t>länder till 2010</a:t>
            </a:r>
          </a:p>
        </p:txBody>
      </p:sp>
    </p:spTree>
    <p:extLst>
      <p:ext uri="{BB962C8B-B14F-4D97-AF65-F5344CB8AC3E}">
        <p14:creationId xmlns:p14="http://schemas.microsoft.com/office/powerpoint/2010/main" val="396445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6829"/>
            <a:ext cx="7416824" cy="1143000"/>
          </a:xfrm>
        </p:spPr>
        <p:txBody>
          <a:bodyPr>
            <a:normAutofit/>
          </a:bodyPr>
          <a:lstStyle/>
          <a:p>
            <a:pPr lvl="0" algn="ctr"/>
            <a:r>
              <a:rPr lang="nb-NO" b="0" dirty="0">
                <a:solidFill>
                  <a:srgbClr val="558ED5"/>
                </a:solidFill>
                <a:latin typeface="Verdana"/>
                <a:ea typeface="Geneva" pitchFamily="-107" charset="-128"/>
              </a:rPr>
              <a:t> För svavel klarades de uppsatta målen för 2010. </a:t>
            </a:r>
            <a:r>
              <a:rPr lang="nb-NO" b="0">
                <a:solidFill>
                  <a:srgbClr val="558ED5"/>
                </a:solidFill>
                <a:latin typeface="Verdana"/>
                <a:ea typeface="Geneva" pitchFamily="-107" charset="-128"/>
              </a:rPr>
              <a:t>För kväve </a:t>
            </a:r>
            <a:r>
              <a:rPr lang="nb-NO" b="0" dirty="0">
                <a:solidFill>
                  <a:srgbClr val="558ED5"/>
                </a:solidFill>
                <a:latin typeface="Verdana"/>
                <a:ea typeface="Geneva" pitchFamily="-107" charset="-128"/>
              </a:rPr>
              <a:t>betydligt svårare</a:t>
            </a:r>
            <a:endParaRPr lang="en-US" dirty="0"/>
          </a:p>
        </p:txBody>
      </p:sp>
      <p:sp>
        <p:nvSpPr>
          <p:cNvPr id="6" name="Slide Number Placeholder 6"/>
          <p:cNvSpPr txBox="1">
            <a:spLocks/>
          </p:cNvSpPr>
          <p:nvPr/>
        </p:nvSpPr>
        <p:spPr>
          <a:xfrm>
            <a:off x="7740650" y="6400800"/>
            <a:ext cx="946150" cy="365125"/>
          </a:xfrm>
          <a:prstGeom prst="rect">
            <a:avLst/>
          </a:prstGeom>
        </p:spPr>
        <p:txBody>
          <a:bodyPr vert="horz" wrap="square" lIns="91440" tIns="45720" rIns="91440" bIns="45720" numCol="1" anchor="ctr" anchorCtr="0" compatLnSpc="1">
            <a:prstTxWarp prst="textNoShape">
              <a:avLst/>
            </a:prstTxWarp>
          </a:bodyPr>
          <a:lstStyle>
            <a:defPPr>
              <a:defRPr lang="nn-NO"/>
            </a:defPPr>
            <a:lvl1pPr algn="r" defTabSz="457200" rtl="0" fontAlgn="base">
              <a:spcBef>
                <a:spcPct val="0"/>
              </a:spcBef>
              <a:spcAft>
                <a:spcPct val="0"/>
              </a:spcAft>
              <a:defRPr sz="1200" kern="1200">
                <a:solidFill>
                  <a:srgbClr val="898989"/>
                </a:solidFill>
                <a:latin typeface="Verdana" pitchFamily="34" charset="0"/>
                <a:ea typeface="+mn-ea"/>
                <a:cs typeface="+mn-cs"/>
              </a:defRPr>
            </a:lvl1pPr>
            <a:lvl2pPr marL="457200" algn="l" defTabSz="457200" rtl="0" fontAlgn="base">
              <a:spcBef>
                <a:spcPct val="0"/>
              </a:spcBef>
              <a:spcAft>
                <a:spcPct val="0"/>
              </a:spcAft>
              <a:defRPr kern="1200">
                <a:solidFill>
                  <a:schemeClr val="tx1"/>
                </a:solidFill>
                <a:latin typeface="Lucida Grande" pitchFamily="-107" charset="0"/>
                <a:ea typeface="+mn-ea"/>
                <a:cs typeface="+mn-cs"/>
              </a:defRPr>
            </a:lvl2pPr>
            <a:lvl3pPr marL="914400" algn="l" defTabSz="457200" rtl="0" fontAlgn="base">
              <a:spcBef>
                <a:spcPct val="0"/>
              </a:spcBef>
              <a:spcAft>
                <a:spcPct val="0"/>
              </a:spcAft>
              <a:defRPr kern="1200">
                <a:solidFill>
                  <a:schemeClr val="tx1"/>
                </a:solidFill>
                <a:latin typeface="Lucida Grande" pitchFamily="-107" charset="0"/>
                <a:ea typeface="+mn-ea"/>
                <a:cs typeface="+mn-cs"/>
              </a:defRPr>
            </a:lvl3pPr>
            <a:lvl4pPr marL="1371600" algn="l" defTabSz="457200" rtl="0" fontAlgn="base">
              <a:spcBef>
                <a:spcPct val="0"/>
              </a:spcBef>
              <a:spcAft>
                <a:spcPct val="0"/>
              </a:spcAft>
              <a:defRPr kern="1200">
                <a:solidFill>
                  <a:schemeClr val="tx1"/>
                </a:solidFill>
                <a:latin typeface="Lucida Grande" pitchFamily="-107" charset="0"/>
                <a:ea typeface="+mn-ea"/>
                <a:cs typeface="+mn-cs"/>
              </a:defRPr>
            </a:lvl4pPr>
            <a:lvl5pPr marL="1828800" algn="l" defTabSz="457200" rtl="0" fontAlgn="base">
              <a:spcBef>
                <a:spcPct val="0"/>
              </a:spcBef>
              <a:spcAft>
                <a:spcPct val="0"/>
              </a:spcAft>
              <a:defRPr kern="1200">
                <a:solidFill>
                  <a:schemeClr val="tx1"/>
                </a:solidFill>
                <a:latin typeface="Lucida Grande" pitchFamily="-107" charset="0"/>
                <a:ea typeface="+mn-ea"/>
                <a:cs typeface="+mn-cs"/>
              </a:defRPr>
            </a:lvl5pPr>
            <a:lvl6pPr marL="2286000" algn="l" defTabSz="914400" rtl="0" eaLnBrk="1" latinLnBrk="0" hangingPunct="1">
              <a:defRPr kern="1200">
                <a:solidFill>
                  <a:schemeClr val="tx1"/>
                </a:solidFill>
                <a:latin typeface="Lucida Grande" pitchFamily="-107" charset="0"/>
                <a:ea typeface="+mn-ea"/>
                <a:cs typeface="+mn-cs"/>
              </a:defRPr>
            </a:lvl6pPr>
            <a:lvl7pPr marL="2743200" algn="l" defTabSz="914400" rtl="0" eaLnBrk="1" latinLnBrk="0" hangingPunct="1">
              <a:defRPr kern="1200">
                <a:solidFill>
                  <a:schemeClr val="tx1"/>
                </a:solidFill>
                <a:latin typeface="Lucida Grande" pitchFamily="-107" charset="0"/>
                <a:ea typeface="+mn-ea"/>
                <a:cs typeface="+mn-cs"/>
              </a:defRPr>
            </a:lvl7pPr>
            <a:lvl8pPr marL="3200400" algn="l" defTabSz="914400" rtl="0" eaLnBrk="1" latinLnBrk="0" hangingPunct="1">
              <a:defRPr kern="1200">
                <a:solidFill>
                  <a:schemeClr val="tx1"/>
                </a:solidFill>
                <a:latin typeface="Lucida Grande" pitchFamily="-107" charset="0"/>
                <a:ea typeface="+mn-ea"/>
                <a:cs typeface="+mn-cs"/>
              </a:defRPr>
            </a:lvl8pPr>
            <a:lvl9pPr marL="3657600" algn="l" defTabSz="914400" rtl="0" eaLnBrk="1" latinLnBrk="0" hangingPunct="1">
              <a:defRPr kern="1200">
                <a:solidFill>
                  <a:schemeClr val="tx1"/>
                </a:solidFill>
                <a:latin typeface="Lucida Grande" pitchFamily="-107" charset="0"/>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C403D73-82B5-4F1E-A617-9079BFB452E0}" type="slidenum">
              <a:rPr kumimoji="0" lang="nn-NO" sz="1200" b="0" i="0" u="none" strike="noStrike" kern="1200" cap="none" spc="0" normalizeH="0" baseline="0" noProof="0" smtClean="0">
                <a:ln>
                  <a:noFill/>
                </a:ln>
                <a:solidFill>
                  <a:srgbClr val="898989"/>
                </a:solidFill>
                <a:effectLst/>
                <a:uLnTx/>
                <a:uFillTx/>
                <a:latin typeface="Verdana"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nn-NO" sz="1200" b="0" i="0" u="none" strike="noStrike" kern="1200" cap="none" spc="0" normalizeH="0" baseline="0" noProof="0">
              <a:ln>
                <a:noFill/>
              </a:ln>
              <a:solidFill>
                <a:srgbClr val="898989"/>
              </a:solidFill>
              <a:effectLst/>
              <a:uLnTx/>
              <a:uFillTx/>
              <a:latin typeface="Verdana" pitchFamily="34" charset="0"/>
              <a:ea typeface="+mn-ea"/>
              <a:cs typeface="+mn-cs"/>
            </a:endParaRPr>
          </a:p>
        </p:txBody>
      </p:sp>
      <p:pic>
        <p:nvPicPr>
          <p:cNvPr id="7" name="Content Placeholder 9"/>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611560" y="1865633"/>
            <a:ext cx="8229600" cy="399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5536" y="6007327"/>
            <a:ext cx="2920992" cy="338554"/>
          </a:xfrm>
          <a:prstGeom prst="rect">
            <a:avLst/>
          </a:prstGeom>
          <a:solidFill>
            <a:sysClr val="windowText" lastClr="000000"/>
          </a:solidFill>
          <a:ln w="25400" cap="flat" cmpd="sng" algn="ctr">
            <a:solidFill>
              <a:sysClr val="windowText" lastClr="000000">
                <a:shade val="50000"/>
              </a:sysClr>
            </a:solidFill>
            <a:prstDash val="solid"/>
          </a:ln>
          <a:effectLst/>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white"/>
                </a:solidFill>
                <a:effectLst/>
                <a:uLnTx/>
                <a:uFillTx/>
                <a:latin typeface="Verdana"/>
                <a:ea typeface="+mn-ea"/>
                <a:cs typeface="+mn-cs"/>
              </a:rPr>
              <a:t>ICP </a:t>
            </a:r>
            <a:r>
              <a:rPr kumimoji="0" lang="nb-NO" sz="1600" b="0" i="0" u="none" strike="noStrike" kern="0" cap="none" spc="0" normalizeH="0" baseline="0" noProof="0" dirty="0" err="1">
                <a:ln>
                  <a:noFill/>
                </a:ln>
                <a:solidFill>
                  <a:prstClr val="white"/>
                </a:solidFill>
                <a:effectLst/>
                <a:uLnTx/>
                <a:uFillTx/>
                <a:latin typeface="Verdana"/>
                <a:ea typeface="+mn-ea"/>
                <a:cs typeface="+mn-cs"/>
              </a:rPr>
              <a:t>Modeling</a:t>
            </a:r>
            <a:r>
              <a:rPr kumimoji="0" lang="nb-NO" sz="1600" b="0" i="0" u="none" strike="noStrike" kern="0" cap="none" spc="0" normalizeH="0" baseline="0" noProof="0" dirty="0">
                <a:ln>
                  <a:noFill/>
                </a:ln>
                <a:solidFill>
                  <a:prstClr val="white"/>
                </a:solidFill>
                <a:effectLst/>
                <a:uLnTx/>
                <a:uFillTx/>
                <a:latin typeface="Verdana"/>
                <a:ea typeface="+mn-ea"/>
                <a:cs typeface="+mn-cs"/>
              </a:rPr>
              <a:t> and </a:t>
            </a:r>
            <a:r>
              <a:rPr kumimoji="0" lang="nb-NO" sz="1600" b="0" i="0" u="none" strike="noStrike" kern="0" cap="none" spc="0" normalizeH="0" baseline="0" noProof="0" dirty="0" err="1">
                <a:ln>
                  <a:noFill/>
                </a:ln>
                <a:solidFill>
                  <a:prstClr val="white"/>
                </a:solidFill>
                <a:effectLst/>
                <a:uLnTx/>
                <a:uFillTx/>
                <a:latin typeface="Verdana"/>
                <a:ea typeface="+mn-ea"/>
                <a:cs typeface="+mn-cs"/>
              </a:rPr>
              <a:t>Mapping</a:t>
            </a:r>
            <a:endParaRPr kumimoji="0" lang="nb-NO" sz="1600" b="0" i="0" u="none" strike="noStrike" kern="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87175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Upptäckten av ett problem med internationella dimensioner</a:t>
            </a:r>
          </a:p>
        </p:txBody>
      </p:sp>
      <p:pic>
        <p:nvPicPr>
          <p:cNvPr id="6" name="Picture 2" descr="C:\Users\peringe\Documents\Arbete\asta\Acid rain 2015\DN 24 Oct 6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81" y="3921437"/>
            <a:ext cx="2994070" cy="2732733"/>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innehåll 4"/>
          <p:cNvSpPr>
            <a:spLocks noGrp="1"/>
          </p:cNvSpPr>
          <p:nvPr>
            <p:ph idx="1"/>
          </p:nvPr>
        </p:nvSpPr>
        <p:spPr/>
        <p:txBody>
          <a:bodyPr/>
          <a:lstStyle/>
          <a:p>
            <a:r>
              <a:rPr lang="sv-SE" dirty="0"/>
              <a:t>Två viktiga observationer ledde fram till det som vi känner som problemet med gränsöverskridande luftföroreningar</a:t>
            </a:r>
          </a:p>
          <a:p>
            <a:pPr lvl="1"/>
            <a:r>
              <a:rPr lang="sv-SE" dirty="0"/>
              <a:t>Svante Odéns arbete och hans larmartikel över försurningsproblemet i Dagens Nyheter den 24 oktober 1967 samt</a:t>
            </a:r>
          </a:p>
          <a:p>
            <a:pPr lvl="1"/>
            <a:r>
              <a:rPr lang="sv-SE" dirty="0" err="1"/>
              <a:t>Cyrill</a:t>
            </a:r>
            <a:r>
              <a:rPr lang="sv-SE" dirty="0"/>
              <a:t> Brossets upptäckt av den episodvisa långdistanstransporten av föroreningar från kontinenten</a:t>
            </a:r>
          </a:p>
        </p:txBody>
      </p:sp>
      <p:pic>
        <p:nvPicPr>
          <p:cNvPr id="7" name="Picture 2" descr="C:\Users\peringe\Documents\Arbete\Chalmers och GU\sot kuststationer 196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5408" y="3665064"/>
            <a:ext cx="2398607" cy="3059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0951" y="4005064"/>
            <a:ext cx="1751089" cy="954107"/>
          </a:xfrm>
          <a:prstGeom prst="rect">
            <a:avLst/>
          </a:prstGeom>
        </p:spPr>
        <p:txBody>
          <a:bodyPr wrap="square">
            <a:spAutoFit/>
          </a:bodyPr>
          <a:lstStyle/>
          <a:p>
            <a:r>
              <a:rPr lang="en-US" sz="1400" b="1" dirty="0"/>
              <a:t>pH in rainwater in Europe 1962</a:t>
            </a:r>
          </a:p>
          <a:p>
            <a:r>
              <a:rPr lang="en-US" sz="1400" b="1" dirty="0" err="1"/>
              <a:t>Odén</a:t>
            </a:r>
            <a:r>
              <a:rPr lang="en-US" sz="1400" b="1" dirty="0"/>
              <a:t> </a:t>
            </a:r>
            <a:r>
              <a:rPr lang="en-US" sz="1400" b="1" dirty="0" err="1"/>
              <a:t>Dagens</a:t>
            </a:r>
            <a:r>
              <a:rPr lang="en-US" sz="1400" b="1" dirty="0"/>
              <a:t> </a:t>
            </a:r>
            <a:r>
              <a:rPr lang="en-US" sz="1400" b="1" dirty="0" err="1"/>
              <a:t>Nyheter</a:t>
            </a:r>
            <a:r>
              <a:rPr lang="en-US" sz="1400" b="1" dirty="0"/>
              <a:t> Oct. 1967</a:t>
            </a:r>
          </a:p>
        </p:txBody>
      </p:sp>
      <p:sp>
        <p:nvSpPr>
          <p:cNvPr id="8" name="TextBox 7"/>
          <p:cNvSpPr txBox="1"/>
          <p:nvPr/>
        </p:nvSpPr>
        <p:spPr>
          <a:xfrm>
            <a:off x="4909224" y="4810751"/>
            <a:ext cx="1656184" cy="954107"/>
          </a:xfrm>
          <a:prstGeom prst="rect">
            <a:avLst/>
          </a:prstGeom>
          <a:noFill/>
        </p:spPr>
        <p:txBody>
          <a:bodyPr wrap="square" rtlCol="0">
            <a:spAutoFit/>
          </a:bodyPr>
          <a:lstStyle/>
          <a:p>
            <a:r>
              <a:rPr lang="sv-SE" sz="1400" b="1" dirty="0" err="1"/>
              <a:t>Sotkoncentrationer</a:t>
            </a:r>
            <a:r>
              <a:rPr lang="sv-SE" sz="1400" b="1" dirty="0"/>
              <a:t> vid fyra svenska fyrar oktober 1966</a:t>
            </a:r>
          </a:p>
          <a:p>
            <a:r>
              <a:rPr lang="sv-SE" sz="1400" b="1" dirty="0"/>
              <a:t>Brosset</a:t>
            </a:r>
          </a:p>
        </p:txBody>
      </p:sp>
    </p:spTree>
    <p:extLst>
      <p:ext uri="{BB962C8B-B14F-4D97-AF65-F5344CB8AC3E}">
        <p14:creationId xmlns:p14="http://schemas.microsoft.com/office/powerpoint/2010/main" val="1888457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790482" y="474280"/>
            <a:ext cx="764933"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latin typeface="Arial" pitchFamily="34" charset="0"/>
                <a:cs typeface="Arial" pitchFamily="34" charset="0"/>
              </a:rPr>
              <a:t>Science</a:t>
            </a:r>
            <a:endParaRPr lang="sv-SE" sz="1200" dirty="0">
              <a:latin typeface="Arial" pitchFamily="34" charset="0"/>
              <a:cs typeface="Arial" pitchFamily="34" charset="0"/>
            </a:endParaRPr>
          </a:p>
        </p:txBody>
      </p:sp>
      <p:sp>
        <p:nvSpPr>
          <p:cNvPr id="2052" name="Text Box 4"/>
          <p:cNvSpPr txBox="1">
            <a:spLocks noChangeArrowheads="1"/>
          </p:cNvSpPr>
          <p:nvPr/>
        </p:nvSpPr>
        <p:spPr bwMode="auto">
          <a:xfrm>
            <a:off x="3861696" y="474279"/>
            <a:ext cx="638296"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latin typeface="Arial" pitchFamily="34" charset="0"/>
                <a:cs typeface="Arial" pitchFamily="34" charset="0"/>
              </a:rPr>
              <a:t>Policy</a:t>
            </a:r>
            <a:endParaRPr lang="sv-SE" sz="1200" dirty="0">
              <a:latin typeface="Arial" pitchFamily="34" charset="0"/>
              <a:cs typeface="Arial" pitchFamily="34" charset="0"/>
            </a:endParaRPr>
          </a:p>
        </p:txBody>
      </p:sp>
      <p:sp>
        <p:nvSpPr>
          <p:cNvPr id="2065" name="Text Box 17"/>
          <p:cNvSpPr txBox="1">
            <a:spLocks noChangeArrowheads="1"/>
          </p:cNvSpPr>
          <p:nvPr/>
        </p:nvSpPr>
        <p:spPr bwMode="auto">
          <a:xfrm>
            <a:off x="1300981" y="1047110"/>
            <a:ext cx="1223739"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The </a:t>
            </a:r>
            <a:r>
              <a:rPr lang="sv-SE" sz="1200" dirty="0" err="1">
                <a:latin typeface="Arial" pitchFamily="34" charset="0"/>
                <a:cs typeface="Arial" pitchFamily="34" charset="0"/>
              </a:rPr>
              <a:t>first</a:t>
            </a:r>
            <a:r>
              <a:rPr lang="sv-SE" sz="1200" dirty="0">
                <a:latin typeface="Arial" pitchFamily="34" charset="0"/>
                <a:cs typeface="Arial" pitchFamily="34" charset="0"/>
              </a:rPr>
              <a:t> alarm, Odén 1967</a:t>
            </a:r>
          </a:p>
        </p:txBody>
      </p:sp>
      <p:sp>
        <p:nvSpPr>
          <p:cNvPr id="2066" name="Line 18"/>
          <p:cNvSpPr>
            <a:spLocks noChangeShapeType="1"/>
          </p:cNvSpPr>
          <p:nvPr/>
        </p:nvSpPr>
        <p:spPr bwMode="auto">
          <a:xfrm flipV="1">
            <a:off x="2524721" y="1047108"/>
            <a:ext cx="808532" cy="1859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67" name="Text Box 19"/>
          <p:cNvSpPr txBox="1">
            <a:spLocks noChangeArrowheads="1"/>
          </p:cNvSpPr>
          <p:nvPr/>
        </p:nvSpPr>
        <p:spPr bwMode="auto">
          <a:xfrm>
            <a:off x="3521647" y="1065520"/>
            <a:ext cx="1422187" cy="646321"/>
          </a:xfrm>
          <a:prstGeom prst="rect">
            <a:avLst/>
          </a:prstGeom>
          <a:solidFill>
            <a:srgbClr val="FFFFCC"/>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Sweden’s</a:t>
            </a:r>
            <a:r>
              <a:rPr lang="sv-SE" sz="1200" dirty="0">
                <a:latin typeface="Arial" pitchFamily="34" charset="0"/>
                <a:cs typeface="Arial" pitchFamily="34" charset="0"/>
              </a:rPr>
              <a:t> </a:t>
            </a:r>
            <a:r>
              <a:rPr lang="sv-SE" sz="1200" dirty="0" err="1">
                <a:latin typeface="Arial" pitchFamily="34" charset="0"/>
                <a:cs typeface="Arial" pitchFamily="34" charset="0"/>
              </a:rPr>
              <a:t>case</a:t>
            </a:r>
            <a:r>
              <a:rPr lang="sv-SE" sz="1200" dirty="0">
                <a:latin typeface="Arial" pitchFamily="34" charset="0"/>
                <a:cs typeface="Arial" pitchFamily="34" charset="0"/>
              </a:rPr>
              <a:t> </a:t>
            </a:r>
            <a:r>
              <a:rPr lang="sv-SE" sz="1200" dirty="0" err="1">
                <a:latin typeface="Arial" pitchFamily="34" charset="0"/>
                <a:cs typeface="Arial" pitchFamily="34" charset="0"/>
              </a:rPr>
              <a:t>study</a:t>
            </a:r>
            <a:r>
              <a:rPr lang="sv-SE" sz="1200" dirty="0">
                <a:latin typeface="Arial" pitchFamily="34" charset="0"/>
                <a:cs typeface="Arial" pitchFamily="34" charset="0"/>
              </a:rPr>
              <a:t> UN Conference 1972 </a:t>
            </a:r>
          </a:p>
        </p:txBody>
      </p:sp>
      <p:sp>
        <p:nvSpPr>
          <p:cNvPr id="2068" name="Line 20"/>
          <p:cNvSpPr>
            <a:spLocks noChangeShapeType="1"/>
          </p:cNvSpPr>
          <p:nvPr/>
        </p:nvSpPr>
        <p:spPr bwMode="auto">
          <a:xfrm flipH="1">
            <a:off x="3333253" y="1284288"/>
            <a:ext cx="210859" cy="191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69" name="Text Box 21"/>
          <p:cNvSpPr txBox="1">
            <a:spLocks noChangeArrowheads="1"/>
          </p:cNvSpPr>
          <p:nvPr/>
        </p:nvSpPr>
        <p:spPr bwMode="auto">
          <a:xfrm>
            <a:off x="1124441" y="1719571"/>
            <a:ext cx="1933653"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OECD projekt: “</a:t>
            </a:r>
            <a:r>
              <a:rPr lang="sv-SE" sz="1200" dirty="0" err="1">
                <a:latin typeface="Arial" pitchFamily="34" charset="0"/>
                <a:cs typeface="Arial" pitchFamily="34" charset="0"/>
              </a:rPr>
              <a:t>Acid</a:t>
            </a:r>
            <a:r>
              <a:rPr lang="sv-SE" sz="1200" dirty="0">
                <a:latin typeface="Arial" pitchFamily="34" charset="0"/>
                <a:cs typeface="Arial" pitchFamily="34" charset="0"/>
              </a:rPr>
              <a:t> </a:t>
            </a:r>
            <a:r>
              <a:rPr lang="sv-SE" sz="1200" dirty="0" err="1">
                <a:latin typeface="Arial" pitchFamily="34" charset="0"/>
                <a:cs typeface="Arial" pitchFamily="34" charset="0"/>
              </a:rPr>
              <a:t>rain</a:t>
            </a:r>
            <a:r>
              <a:rPr lang="sv-SE" sz="1200" dirty="0">
                <a:latin typeface="Arial" pitchFamily="34" charset="0"/>
                <a:cs typeface="Arial" pitchFamily="34" charset="0"/>
              </a:rPr>
              <a:t> a </a:t>
            </a:r>
            <a:r>
              <a:rPr lang="sv-SE" sz="1200" dirty="0" err="1">
                <a:latin typeface="Arial" pitchFamily="34" charset="0"/>
                <a:cs typeface="Arial" pitchFamily="34" charset="0"/>
              </a:rPr>
              <a:t>transboundary</a:t>
            </a:r>
            <a:r>
              <a:rPr lang="sv-SE" sz="1200" dirty="0">
                <a:latin typeface="Arial" pitchFamily="34" charset="0"/>
                <a:cs typeface="Arial" pitchFamily="34" charset="0"/>
              </a:rPr>
              <a:t> problem”</a:t>
            </a:r>
          </a:p>
        </p:txBody>
      </p:sp>
      <p:sp>
        <p:nvSpPr>
          <p:cNvPr id="2070" name="Line 22"/>
          <p:cNvSpPr>
            <a:spLocks noChangeShapeType="1"/>
          </p:cNvSpPr>
          <p:nvPr/>
        </p:nvSpPr>
        <p:spPr bwMode="auto">
          <a:xfrm>
            <a:off x="3058093" y="1950397"/>
            <a:ext cx="298881" cy="54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1" name="Text Box 23"/>
          <p:cNvSpPr txBox="1">
            <a:spLocks noChangeArrowheads="1"/>
          </p:cNvSpPr>
          <p:nvPr/>
        </p:nvSpPr>
        <p:spPr bwMode="auto">
          <a:xfrm>
            <a:off x="3512095" y="2113304"/>
            <a:ext cx="987897" cy="461655"/>
          </a:xfrm>
          <a:prstGeom prst="rect">
            <a:avLst/>
          </a:prstGeom>
          <a:solidFill>
            <a:srgbClr val="FFFFCC"/>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CLRTAP Convention</a:t>
            </a:r>
          </a:p>
        </p:txBody>
      </p:sp>
      <p:sp>
        <p:nvSpPr>
          <p:cNvPr id="2072" name="Line 24"/>
          <p:cNvSpPr>
            <a:spLocks noChangeShapeType="1"/>
          </p:cNvSpPr>
          <p:nvPr/>
        </p:nvSpPr>
        <p:spPr bwMode="auto">
          <a:xfrm flipH="1">
            <a:off x="3348809" y="2251797"/>
            <a:ext cx="163286" cy="1163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3" name="Text Box 25"/>
          <p:cNvSpPr txBox="1">
            <a:spLocks noChangeArrowheads="1"/>
          </p:cNvSpPr>
          <p:nvPr/>
        </p:nvSpPr>
        <p:spPr bwMode="auto">
          <a:xfrm>
            <a:off x="3496865" y="2755241"/>
            <a:ext cx="1558536" cy="461655"/>
          </a:xfrm>
          <a:prstGeom prst="rect">
            <a:avLst/>
          </a:prstGeom>
          <a:solidFill>
            <a:srgbClr val="FFFFCC"/>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First</a:t>
            </a:r>
            <a:r>
              <a:rPr lang="sv-SE" sz="1200" dirty="0">
                <a:latin typeface="Arial" pitchFamily="34" charset="0"/>
                <a:cs typeface="Arial" pitchFamily="34" charset="0"/>
              </a:rPr>
              <a:t> S </a:t>
            </a:r>
            <a:r>
              <a:rPr lang="sv-SE" sz="1200" dirty="0" err="1">
                <a:latin typeface="Arial" pitchFamily="34" charset="0"/>
                <a:cs typeface="Arial" pitchFamily="34" charset="0"/>
              </a:rPr>
              <a:t>Protocol</a:t>
            </a:r>
            <a:r>
              <a:rPr lang="sv-SE" sz="1200" dirty="0">
                <a:latin typeface="Arial" pitchFamily="34" charset="0"/>
                <a:cs typeface="Arial" pitchFamily="34" charset="0"/>
              </a:rPr>
              <a:t> 1985</a:t>
            </a:r>
          </a:p>
        </p:txBody>
      </p:sp>
      <p:sp>
        <p:nvSpPr>
          <p:cNvPr id="2074" name="Line 26"/>
          <p:cNvSpPr>
            <a:spLocks noChangeShapeType="1"/>
          </p:cNvSpPr>
          <p:nvPr/>
        </p:nvSpPr>
        <p:spPr bwMode="auto">
          <a:xfrm flipH="1">
            <a:off x="3368880" y="3445666"/>
            <a:ext cx="175232" cy="758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5" name="Text Box 27"/>
          <p:cNvSpPr txBox="1">
            <a:spLocks noChangeArrowheads="1"/>
          </p:cNvSpPr>
          <p:nvPr/>
        </p:nvSpPr>
        <p:spPr bwMode="auto">
          <a:xfrm>
            <a:off x="3625865" y="3763878"/>
            <a:ext cx="1317969" cy="461655"/>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Second </a:t>
            </a:r>
            <a:r>
              <a:rPr lang="sv-SE" sz="1200" dirty="0" err="1">
                <a:latin typeface="Arial" pitchFamily="34" charset="0"/>
                <a:cs typeface="Arial" pitchFamily="34" charset="0"/>
              </a:rPr>
              <a:t>Sulphur</a:t>
            </a:r>
            <a:r>
              <a:rPr lang="sv-SE" sz="1200" dirty="0">
                <a:latin typeface="Arial" pitchFamily="34" charset="0"/>
                <a:cs typeface="Arial" pitchFamily="34" charset="0"/>
              </a:rPr>
              <a:t> </a:t>
            </a:r>
          </a:p>
          <a:p>
            <a:r>
              <a:rPr lang="sv-SE" sz="1200" dirty="0" err="1">
                <a:latin typeface="Arial" pitchFamily="34" charset="0"/>
                <a:cs typeface="Arial" pitchFamily="34" charset="0"/>
              </a:rPr>
              <a:t>Protocol</a:t>
            </a:r>
            <a:r>
              <a:rPr lang="sv-SE" sz="1200" dirty="0">
                <a:latin typeface="Arial" pitchFamily="34" charset="0"/>
                <a:cs typeface="Arial" pitchFamily="34" charset="0"/>
              </a:rPr>
              <a:t> 1994</a:t>
            </a:r>
          </a:p>
        </p:txBody>
      </p:sp>
      <p:sp>
        <p:nvSpPr>
          <p:cNvPr id="2076" name="Line 28"/>
          <p:cNvSpPr>
            <a:spLocks noChangeShapeType="1"/>
          </p:cNvSpPr>
          <p:nvPr/>
        </p:nvSpPr>
        <p:spPr bwMode="auto">
          <a:xfrm flipH="1">
            <a:off x="3375999" y="4683126"/>
            <a:ext cx="249866" cy="1012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7" name="Text Box 29"/>
          <p:cNvSpPr txBox="1">
            <a:spLocks noChangeArrowheads="1"/>
          </p:cNvSpPr>
          <p:nvPr/>
        </p:nvSpPr>
        <p:spPr bwMode="auto">
          <a:xfrm>
            <a:off x="3625865" y="4431267"/>
            <a:ext cx="1130417" cy="461655"/>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Gothenburg </a:t>
            </a:r>
          </a:p>
          <a:p>
            <a:r>
              <a:rPr lang="sv-SE" sz="1200" dirty="0" err="1">
                <a:latin typeface="Arial" pitchFamily="34" charset="0"/>
                <a:cs typeface="Arial" pitchFamily="34" charset="0"/>
              </a:rPr>
              <a:t>Protocol</a:t>
            </a:r>
            <a:r>
              <a:rPr lang="sv-SE" sz="1200" dirty="0">
                <a:latin typeface="Arial" pitchFamily="34" charset="0"/>
                <a:cs typeface="Arial" pitchFamily="34" charset="0"/>
              </a:rPr>
              <a:t> 1999</a:t>
            </a:r>
          </a:p>
        </p:txBody>
      </p:sp>
      <p:sp>
        <p:nvSpPr>
          <p:cNvPr id="2078" name="Line 30"/>
          <p:cNvSpPr>
            <a:spLocks noChangeShapeType="1"/>
          </p:cNvSpPr>
          <p:nvPr/>
        </p:nvSpPr>
        <p:spPr bwMode="auto">
          <a:xfrm flipH="1" flipV="1">
            <a:off x="3368880" y="4941820"/>
            <a:ext cx="405478" cy="176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9" name="Text Box 31"/>
          <p:cNvSpPr txBox="1">
            <a:spLocks noChangeArrowheads="1"/>
          </p:cNvSpPr>
          <p:nvPr/>
        </p:nvSpPr>
        <p:spPr bwMode="auto">
          <a:xfrm>
            <a:off x="3598829" y="5350587"/>
            <a:ext cx="1499108"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EU CAFE </a:t>
            </a:r>
            <a:r>
              <a:rPr lang="sv-SE" sz="1200" dirty="0" err="1">
                <a:latin typeface="Arial" pitchFamily="34" charset="0"/>
                <a:cs typeface="Arial" pitchFamily="34" charset="0"/>
              </a:rPr>
              <a:t>Proposal</a:t>
            </a:r>
            <a:endParaRPr lang="sv-SE" sz="1200" dirty="0">
              <a:latin typeface="Arial" pitchFamily="34" charset="0"/>
              <a:cs typeface="Arial" pitchFamily="34" charset="0"/>
            </a:endParaRPr>
          </a:p>
        </p:txBody>
      </p:sp>
      <p:sp>
        <p:nvSpPr>
          <p:cNvPr id="2080" name="Text Box 32"/>
          <p:cNvSpPr txBox="1">
            <a:spLocks noChangeArrowheads="1"/>
          </p:cNvSpPr>
          <p:nvPr/>
        </p:nvSpPr>
        <p:spPr bwMode="auto">
          <a:xfrm>
            <a:off x="1300981" y="3307172"/>
            <a:ext cx="1474766"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Critical</a:t>
            </a:r>
            <a:r>
              <a:rPr lang="sv-SE" sz="1200" dirty="0">
                <a:latin typeface="Arial" pitchFamily="34" charset="0"/>
                <a:cs typeface="Arial" pitchFamily="34" charset="0"/>
              </a:rPr>
              <a:t> </a:t>
            </a:r>
            <a:r>
              <a:rPr lang="sv-SE" sz="1200" dirty="0" err="1">
                <a:latin typeface="Arial" pitchFamily="34" charset="0"/>
                <a:cs typeface="Arial" pitchFamily="34" charset="0"/>
              </a:rPr>
              <a:t>loads</a:t>
            </a:r>
            <a:r>
              <a:rPr lang="sv-SE" sz="1200" dirty="0">
                <a:latin typeface="Arial" pitchFamily="34" charset="0"/>
                <a:cs typeface="Arial" pitchFamily="34" charset="0"/>
              </a:rPr>
              <a:t> and </a:t>
            </a:r>
            <a:r>
              <a:rPr lang="sv-SE" sz="1200" dirty="0" err="1">
                <a:latin typeface="Arial" pitchFamily="34" charset="0"/>
                <a:cs typeface="Arial" pitchFamily="34" charset="0"/>
              </a:rPr>
              <a:t>levels</a:t>
            </a:r>
            <a:endParaRPr lang="sv-SE" sz="1200" dirty="0">
              <a:latin typeface="Arial" pitchFamily="34" charset="0"/>
              <a:cs typeface="Arial" pitchFamily="34" charset="0"/>
            </a:endParaRPr>
          </a:p>
        </p:txBody>
      </p:sp>
      <p:sp>
        <p:nvSpPr>
          <p:cNvPr id="2081" name="Line 33"/>
          <p:cNvSpPr>
            <a:spLocks noChangeShapeType="1"/>
          </p:cNvSpPr>
          <p:nvPr/>
        </p:nvSpPr>
        <p:spPr bwMode="auto">
          <a:xfrm flipV="1">
            <a:off x="2775747" y="3469097"/>
            <a:ext cx="594721" cy="689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2" name="Text Box 34"/>
          <p:cNvSpPr txBox="1">
            <a:spLocks noChangeArrowheads="1"/>
          </p:cNvSpPr>
          <p:nvPr/>
        </p:nvSpPr>
        <p:spPr bwMode="auto">
          <a:xfrm>
            <a:off x="1173018" y="2605626"/>
            <a:ext cx="1819709" cy="276989"/>
          </a:xfrm>
          <a:prstGeom prst="rect">
            <a:avLst/>
          </a:prstGeom>
          <a:solidFill>
            <a:srgbClr val="CCECFF"/>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Soil</a:t>
            </a:r>
            <a:r>
              <a:rPr lang="sv-SE" sz="1200" dirty="0">
                <a:latin typeface="Arial" pitchFamily="34" charset="0"/>
                <a:cs typeface="Arial" pitchFamily="34" charset="0"/>
              </a:rPr>
              <a:t> </a:t>
            </a:r>
            <a:r>
              <a:rPr lang="sv-SE" sz="1200" dirty="0" err="1">
                <a:latin typeface="Arial" pitchFamily="34" charset="0"/>
                <a:cs typeface="Arial" pitchFamily="34" charset="0"/>
              </a:rPr>
              <a:t>acidification</a:t>
            </a:r>
            <a:r>
              <a:rPr lang="sv-SE" sz="1200" dirty="0">
                <a:latin typeface="Arial" pitchFamily="34" charset="0"/>
                <a:cs typeface="Arial" pitchFamily="34" charset="0"/>
              </a:rPr>
              <a:t> </a:t>
            </a:r>
            <a:r>
              <a:rPr lang="sv-SE" sz="1200" dirty="0" err="1">
                <a:latin typeface="Arial" pitchFamily="34" charset="0"/>
                <a:cs typeface="Arial" pitchFamily="34" charset="0"/>
              </a:rPr>
              <a:t>verified</a:t>
            </a:r>
            <a:endParaRPr lang="sv-SE" sz="1200" dirty="0">
              <a:latin typeface="Arial" pitchFamily="34" charset="0"/>
              <a:cs typeface="Arial" pitchFamily="34" charset="0"/>
            </a:endParaRPr>
          </a:p>
        </p:txBody>
      </p:sp>
      <p:sp>
        <p:nvSpPr>
          <p:cNvPr id="2083" name="Line 35"/>
          <p:cNvSpPr>
            <a:spLocks noChangeShapeType="1"/>
          </p:cNvSpPr>
          <p:nvPr/>
        </p:nvSpPr>
        <p:spPr bwMode="auto">
          <a:xfrm>
            <a:off x="2979472" y="2767109"/>
            <a:ext cx="390996" cy="2614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4" name="Text Box 36"/>
          <p:cNvSpPr txBox="1">
            <a:spLocks noChangeArrowheads="1"/>
          </p:cNvSpPr>
          <p:nvPr/>
        </p:nvSpPr>
        <p:spPr bwMode="auto">
          <a:xfrm>
            <a:off x="1123856" y="3794988"/>
            <a:ext cx="1804797"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Multipollutant</a:t>
            </a:r>
            <a:r>
              <a:rPr lang="sv-SE" sz="1200" dirty="0">
                <a:latin typeface="Arial" pitchFamily="34" charset="0"/>
                <a:cs typeface="Arial" pitchFamily="34" charset="0"/>
              </a:rPr>
              <a:t> </a:t>
            </a:r>
            <a:r>
              <a:rPr lang="sv-SE" sz="1200" dirty="0" err="1">
                <a:latin typeface="Arial" pitchFamily="34" charset="0"/>
                <a:cs typeface="Arial" pitchFamily="34" charset="0"/>
              </a:rPr>
              <a:t>integrated</a:t>
            </a:r>
            <a:r>
              <a:rPr lang="sv-SE" sz="1200" dirty="0">
                <a:latin typeface="Arial" pitchFamily="34" charset="0"/>
                <a:cs typeface="Arial" pitchFamily="34" charset="0"/>
              </a:rPr>
              <a:t> </a:t>
            </a:r>
            <a:r>
              <a:rPr lang="sv-SE" sz="1200" dirty="0" err="1">
                <a:latin typeface="Arial" pitchFamily="34" charset="0"/>
                <a:cs typeface="Arial" pitchFamily="34" charset="0"/>
              </a:rPr>
              <a:t>assessment</a:t>
            </a:r>
            <a:r>
              <a:rPr lang="sv-SE" sz="1200" dirty="0">
                <a:latin typeface="Arial" pitchFamily="34" charset="0"/>
                <a:cs typeface="Arial" pitchFamily="34" charset="0"/>
              </a:rPr>
              <a:t> </a:t>
            </a:r>
            <a:r>
              <a:rPr lang="sv-SE" sz="1200" dirty="0" err="1">
                <a:latin typeface="Arial" pitchFamily="34" charset="0"/>
                <a:cs typeface="Arial" pitchFamily="34" charset="0"/>
              </a:rPr>
              <a:t>model</a:t>
            </a:r>
            <a:endParaRPr lang="sv-SE" sz="1200" dirty="0">
              <a:latin typeface="Arial" pitchFamily="34" charset="0"/>
              <a:cs typeface="Arial" pitchFamily="34" charset="0"/>
            </a:endParaRPr>
          </a:p>
        </p:txBody>
      </p:sp>
      <p:sp>
        <p:nvSpPr>
          <p:cNvPr id="2085" name="Line 37"/>
          <p:cNvSpPr>
            <a:spLocks noChangeShapeType="1"/>
          </p:cNvSpPr>
          <p:nvPr/>
        </p:nvSpPr>
        <p:spPr bwMode="auto">
          <a:xfrm flipV="1">
            <a:off x="2928987" y="3763875"/>
            <a:ext cx="445599" cy="2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6" name="Text Box 38"/>
          <p:cNvSpPr txBox="1">
            <a:spLocks noChangeArrowheads="1"/>
          </p:cNvSpPr>
          <p:nvPr/>
        </p:nvSpPr>
        <p:spPr bwMode="auto">
          <a:xfrm>
            <a:off x="1059793" y="4800589"/>
            <a:ext cx="1638086"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Dynamic</a:t>
            </a:r>
            <a:r>
              <a:rPr lang="sv-SE" sz="1200" dirty="0">
                <a:latin typeface="Arial" pitchFamily="34" charset="0"/>
                <a:cs typeface="Arial" pitchFamily="34" charset="0"/>
              </a:rPr>
              <a:t> </a:t>
            </a:r>
            <a:r>
              <a:rPr lang="sv-SE" sz="1200" dirty="0" err="1">
                <a:latin typeface="Arial" pitchFamily="34" charset="0"/>
                <a:cs typeface="Arial" pitchFamily="34" charset="0"/>
              </a:rPr>
              <a:t>modelling</a:t>
            </a:r>
            <a:r>
              <a:rPr lang="sv-SE" sz="1200" dirty="0">
                <a:latin typeface="Arial" pitchFamily="34" charset="0"/>
                <a:cs typeface="Arial" pitchFamily="34" charset="0"/>
              </a:rPr>
              <a:t> </a:t>
            </a:r>
            <a:r>
              <a:rPr lang="sv-SE" sz="1200" dirty="0" err="1">
                <a:latin typeface="Arial" pitchFamily="34" charset="0"/>
                <a:cs typeface="Arial" pitchFamily="34" charset="0"/>
              </a:rPr>
              <a:t>Recovery</a:t>
            </a:r>
            <a:endParaRPr lang="sv-SE" sz="1200" dirty="0">
              <a:latin typeface="Arial" pitchFamily="34" charset="0"/>
              <a:cs typeface="Arial" pitchFamily="34" charset="0"/>
            </a:endParaRPr>
          </a:p>
        </p:txBody>
      </p:sp>
      <p:sp>
        <p:nvSpPr>
          <p:cNvPr id="2087" name="Line 39"/>
          <p:cNvSpPr>
            <a:spLocks noChangeShapeType="1"/>
          </p:cNvSpPr>
          <p:nvPr/>
        </p:nvSpPr>
        <p:spPr bwMode="auto">
          <a:xfrm>
            <a:off x="2697880" y="5019233"/>
            <a:ext cx="690846" cy="988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8" name="Line 40"/>
          <p:cNvSpPr>
            <a:spLocks noChangeShapeType="1"/>
          </p:cNvSpPr>
          <p:nvPr/>
        </p:nvSpPr>
        <p:spPr bwMode="auto">
          <a:xfrm flipH="1">
            <a:off x="833140" y="858470"/>
            <a:ext cx="16669" cy="134467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9" name="Line 41"/>
          <p:cNvSpPr>
            <a:spLocks noChangeShapeType="1"/>
          </p:cNvSpPr>
          <p:nvPr/>
        </p:nvSpPr>
        <p:spPr bwMode="auto">
          <a:xfrm flipH="1">
            <a:off x="827584" y="2176191"/>
            <a:ext cx="11112" cy="1295719"/>
          </a:xfrm>
          <a:prstGeom prst="line">
            <a:avLst/>
          </a:prstGeom>
          <a:noFill/>
          <a:ln w="57150">
            <a:solidFill>
              <a:srgbClr val="0070C0"/>
            </a:solidFill>
            <a:round/>
            <a:headEnd/>
            <a:tailEnd/>
          </a:ln>
          <a:extLst>
            <a:ext uri="{909E8E84-426E-40DD-AFC4-6F175D3DCCD1}">
              <a14:hiddenFill xmlns:a14="http://schemas.microsoft.com/office/drawing/2010/main">
                <a:noFill/>
              </a14:hiddenFill>
            </a:ext>
          </a:extLst>
        </p:spPr>
        <p:txBody>
          <a:bodyPr wrap="none" anchor="ctr"/>
          <a:lstStyle/>
          <a:p>
            <a:endParaRPr lang="en-GB" sz="1200">
              <a:solidFill>
                <a:srgbClr val="0070C0"/>
              </a:solidFill>
              <a:latin typeface="Arial" pitchFamily="34" charset="0"/>
              <a:cs typeface="Arial" pitchFamily="34" charset="0"/>
            </a:endParaRPr>
          </a:p>
        </p:txBody>
      </p:sp>
      <p:sp>
        <p:nvSpPr>
          <p:cNvPr id="2090" name="Line 42"/>
          <p:cNvSpPr>
            <a:spLocks noChangeShapeType="1"/>
          </p:cNvSpPr>
          <p:nvPr/>
        </p:nvSpPr>
        <p:spPr bwMode="auto">
          <a:xfrm flipH="1">
            <a:off x="827584" y="3471910"/>
            <a:ext cx="5556" cy="1801402"/>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91" name="Text Box 43"/>
          <p:cNvSpPr txBox="1">
            <a:spLocks noChangeArrowheads="1"/>
          </p:cNvSpPr>
          <p:nvPr/>
        </p:nvSpPr>
        <p:spPr bwMode="auto">
          <a:xfrm rot="16200000">
            <a:off x="-108015" y="1324009"/>
            <a:ext cx="1173163"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solidFill>
                  <a:srgbClr val="FF3300"/>
                </a:solidFill>
                <a:latin typeface="Arial" pitchFamily="34" charset="0"/>
                <a:cs typeface="Arial" pitchFamily="34" charset="0"/>
              </a:rPr>
              <a:t>Discovery</a:t>
            </a:r>
            <a:endParaRPr lang="sv-SE" sz="1200" dirty="0">
              <a:latin typeface="Arial" pitchFamily="34" charset="0"/>
              <a:cs typeface="Arial" pitchFamily="34" charset="0"/>
            </a:endParaRPr>
          </a:p>
        </p:txBody>
      </p:sp>
      <p:sp>
        <p:nvSpPr>
          <p:cNvPr id="2092" name="Text Box 44"/>
          <p:cNvSpPr txBox="1">
            <a:spLocks noChangeArrowheads="1"/>
          </p:cNvSpPr>
          <p:nvPr/>
        </p:nvSpPr>
        <p:spPr bwMode="auto">
          <a:xfrm rot="16200000">
            <a:off x="-28133" y="2561848"/>
            <a:ext cx="1013399"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solidFill>
                  <a:srgbClr val="0070C0"/>
                </a:solidFill>
                <a:latin typeface="Arial" pitchFamily="34" charset="0"/>
                <a:cs typeface="Arial" pitchFamily="34" charset="0"/>
              </a:rPr>
              <a:t>Consensus</a:t>
            </a:r>
            <a:endParaRPr lang="sv-SE" sz="1200" dirty="0">
              <a:solidFill>
                <a:srgbClr val="0070C0"/>
              </a:solidFill>
              <a:latin typeface="Arial" pitchFamily="34" charset="0"/>
              <a:cs typeface="Arial" pitchFamily="34" charset="0"/>
            </a:endParaRPr>
          </a:p>
        </p:txBody>
      </p:sp>
      <p:sp>
        <p:nvSpPr>
          <p:cNvPr id="2093" name="Text Box 45"/>
          <p:cNvSpPr txBox="1">
            <a:spLocks noChangeArrowheads="1"/>
          </p:cNvSpPr>
          <p:nvPr/>
        </p:nvSpPr>
        <p:spPr bwMode="auto">
          <a:xfrm rot="16200000">
            <a:off x="-369417" y="3733993"/>
            <a:ext cx="151130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sv-SE" sz="1200" b="1" dirty="0">
                <a:solidFill>
                  <a:srgbClr val="009900"/>
                </a:solidFill>
                <a:latin typeface="Arial" pitchFamily="34" charset="0"/>
                <a:cs typeface="Arial" pitchFamily="34" charset="0"/>
              </a:rPr>
              <a:t>Innovative </a:t>
            </a:r>
            <a:r>
              <a:rPr lang="sv-SE" sz="1200" b="1" dirty="0" err="1">
                <a:solidFill>
                  <a:srgbClr val="009900"/>
                </a:solidFill>
                <a:latin typeface="Arial" pitchFamily="34" charset="0"/>
                <a:cs typeface="Arial" pitchFamily="34" charset="0"/>
              </a:rPr>
              <a:t>strategies</a:t>
            </a:r>
            <a:endParaRPr lang="sv-SE" sz="1200" dirty="0">
              <a:solidFill>
                <a:srgbClr val="33CC33"/>
              </a:solidFill>
              <a:latin typeface="Arial" pitchFamily="34" charset="0"/>
              <a:cs typeface="Arial" pitchFamily="34" charset="0"/>
            </a:endParaRPr>
          </a:p>
        </p:txBody>
      </p:sp>
      <p:sp>
        <p:nvSpPr>
          <p:cNvPr id="2094" name="Line 46"/>
          <p:cNvSpPr>
            <a:spLocks noChangeShapeType="1"/>
          </p:cNvSpPr>
          <p:nvPr/>
        </p:nvSpPr>
        <p:spPr bwMode="auto">
          <a:xfrm>
            <a:off x="827584" y="5273313"/>
            <a:ext cx="22225" cy="1279812"/>
          </a:xfrm>
          <a:prstGeom prst="line">
            <a:avLst/>
          </a:prstGeom>
          <a:noFill/>
          <a:ln w="57150">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95" name="Text Box 47"/>
          <p:cNvSpPr txBox="1">
            <a:spLocks noChangeArrowheads="1"/>
          </p:cNvSpPr>
          <p:nvPr/>
        </p:nvSpPr>
        <p:spPr bwMode="auto">
          <a:xfrm rot="16200000">
            <a:off x="-441648" y="5323875"/>
            <a:ext cx="1655762"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err="1">
                <a:solidFill>
                  <a:srgbClr val="993366"/>
                </a:solidFill>
                <a:latin typeface="Arial" pitchFamily="34" charset="0"/>
                <a:cs typeface="Arial" pitchFamily="34" charset="0"/>
              </a:rPr>
              <a:t>Linkages</a:t>
            </a:r>
            <a:r>
              <a:rPr lang="sv-SE" sz="1200" b="1" dirty="0">
                <a:solidFill>
                  <a:srgbClr val="993366"/>
                </a:solidFill>
                <a:latin typeface="Arial" pitchFamily="34" charset="0"/>
                <a:cs typeface="Arial" pitchFamily="34" charset="0"/>
              </a:rPr>
              <a:t> </a:t>
            </a:r>
            <a:r>
              <a:rPr lang="sv-SE" sz="1200" b="1" dirty="0" err="1">
                <a:solidFill>
                  <a:srgbClr val="993366"/>
                </a:solidFill>
                <a:latin typeface="Arial" pitchFamily="34" charset="0"/>
                <a:cs typeface="Arial" pitchFamily="34" charset="0"/>
              </a:rPr>
              <a:t>with</a:t>
            </a:r>
            <a:r>
              <a:rPr lang="sv-SE" sz="1200" b="1" dirty="0">
                <a:solidFill>
                  <a:srgbClr val="993366"/>
                </a:solidFill>
                <a:latin typeface="Arial" pitchFamily="34" charset="0"/>
                <a:cs typeface="Arial" pitchFamily="34" charset="0"/>
              </a:rPr>
              <a:t> </a:t>
            </a:r>
          </a:p>
          <a:p>
            <a:r>
              <a:rPr lang="sv-SE" sz="1200" b="1" dirty="0" err="1">
                <a:solidFill>
                  <a:srgbClr val="993366"/>
                </a:solidFill>
                <a:latin typeface="Arial" pitchFamily="34" charset="0"/>
                <a:cs typeface="Arial" pitchFamily="34" charset="0"/>
              </a:rPr>
              <a:t>emerging</a:t>
            </a:r>
            <a:r>
              <a:rPr lang="sv-SE" sz="1200" b="1" dirty="0">
                <a:solidFill>
                  <a:srgbClr val="993366"/>
                </a:solidFill>
                <a:latin typeface="Arial" pitchFamily="34" charset="0"/>
                <a:cs typeface="Arial" pitchFamily="34" charset="0"/>
              </a:rPr>
              <a:t> </a:t>
            </a:r>
            <a:r>
              <a:rPr lang="sv-SE" sz="1200" b="1" dirty="0" err="1">
                <a:solidFill>
                  <a:srgbClr val="993366"/>
                </a:solidFill>
                <a:latin typeface="Arial" pitchFamily="34" charset="0"/>
                <a:cs typeface="Arial" pitchFamily="34" charset="0"/>
              </a:rPr>
              <a:t>issues</a:t>
            </a:r>
            <a:endParaRPr lang="sv-SE" sz="1200" b="1" dirty="0">
              <a:solidFill>
                <a:srgbClr val="993366"/>
              </a:solidFill>
              <a:latin typeface="Arial" pitchFamily="34" charset="0"/>
              <a:cs typeface="Arial" pitchFamily="34" charset="0"/>
            </a:endParaRPr>
          </a:p>
        </p:txBody>
      </p:sp>
      <p:sp>
        <p:nvSpPr>
          <p:cNvPr id="2096" name="Text Box 48"/>
          <p:cNvSpPr txBox="1">
            <a:spLocks noChangeArrowheads="1"/>
          </p:cNvSpPr>
          <p:nvPr/>
        </p:nvSpPr>
        <p:spPr bwMode="auto">
          <a:xfrm>
            <a:off x="3774358" y="4970080"/>
            <a:ext cx="1148051"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NEC </a:t>
            </a:r>
            <a:r>
              <a:rPr lang="sv-SE" sz="1200" dirty="0" err="1">
                <a:latin typeface="Arial" pitchFamily="34" charset="0"/>
                <a:cs typeface="Arial" pitchFamily="34" charset="0"/>
              </a:rPr>
              <a:t>Directive</a:t>
            </a:r>
            <a:endParaRPr lang="sv-SE" sz="1200" dirty="0">
              <a:latin typeface="Arial" pitchFamily="34" charset="0"/>
              <a:cs typeface="Arial" pitchFamily="34" charset="0"/>
            </a:endParaRPr>
          </a:p>
        </p:txBody>
      </p:sp>
      <p:sp>
        <p:nvSpPr>
          <p:cNvPr id="2097" name="Text Box 49"/>
          <p:cNvSpPr txBox="1">
            <a:spLocks noChangeArrowheads="1"/>
          </p:cNvSpPr>
          <p:nvPr/>
        </p:nvSpPr>
        <p:spPr bwMode="auto">
          <a:xfrm>
            <a:off x="3676153" y="5784210"/>
            <a:ext cx="1124005" cy="461655"/>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Gothenburg  </a:t>
            </a:r>
          </a:p>
          <a:p>
            <a:r>
              <a:rPr lang="sv-SE" sz="1200" dirty="0">
                <a:latin typeface="Arial" pitchFamily="34" charset="0"/>
                <a:cs typeface="Arial" pitchFamily="34" charset="0"/>
              </a:rPr>
              <a:t>Prot. revisons</a:t>
            </a:r>
          </a:p>
        </p:txBody>
      </p:sp>
      <p:sp>
        <p:nvSpPr>
          <p:cNvPr id="2098" name="Line 50"/>
          <p:cNvSpPr>
            <a:spLocks noChangeShapeType="1"/>
          </p:cNvSpPr>
          <p:nvPr/>
        </p:nvSpPr>
        <p:spPr bwMode="auto">
          <a:xfrm flipH="1" flipV="1">
            <a:off x="3367219" y="5457451"/>
            <a:ext cx="241855" cy="316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0" name="Line 52"/>
          <p:cNvSpPr>
            <a:spLocks noChangeShapeType="1"/>
          </p:cNvSpPr>
          <p:nvPr/>
        </p:nvSpPr>
        <p:spPr bwMode="auto">
          <a:xfrm flipH="1">
            <a:off x="3388723" y="6015037"/>
            <a:ext cx="287429" cy="1552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4" name="Text Box 62"/>
          <p:cNvSpPr txBox="1">
            <a:spLocks noChangeArrowheads="1"/>
          </p:cNvSpPr>
          <p:nvPr/>
        </p:nvSpPr>
        <p:spPr bwMode="auto">
          <a:xfrm>
            <a:off x="1059793" y="5489081"/>
            <a:ext cx="1715953" cy="646321"/>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Climate</a:t>
            </a:r>
            <a:r>
              <a:rPr lang="sv-SE" sz="1200" dirty="0">
                <a:latin typeface="Arial" pitchFamily="34" charset="0"/>
                <a:cs typeface="Arial" pitchFamily="34" charset="0"/>
              </a:rPr>
              <a:t>, human </a:t>
            </a:r>
            <a:r>
              <a:rPr lang="sv-SE" sz="1200" dirty="0" err="1">
                <a:latin typeface="Arial" pitchFamily="34" charset="0"/>
                <a:cs typeface="Arial" pitchFamily="34" charset="0"/>
              </a:rPr>
              <a:t>health,intercontinental</a:t>
            </a:r>
            <a:endParaRPr lang="sv-SE" sz="1200" dirty="0">
              <a:latin typeface="Arial" pitchFamily="34" charset="0"/>
              <a:cs typeface="Arial" pitchFamily="34" charset="0"/>
            </a:endParaRPr>
          </a:p>
          <a:p>
            <a:r>
              <a:rPr lang="sv-SE" sz="1200" dirty="0">
                <a:latin typeface="Arial" pitchFamily="34" charset="0"/>
                <a:cs typeface="Arial" pitchFamily="34" charset="0"/>
              </a:rPr>
              <a:t>transport, nitrogen</a:t>
            </a:r>
          </a:p>
        </p:txBody>
      </p:sp>
      <p:sp>
        <p:nvSpPr>
          <p:cNvPr id="2105" name="Line 63"/>
          <p:cNvSpPr>
            <a:spLocks noChangeShapeType="1"/>
          </p:cNvSpPr>
          <p:nvPr/>
        </p:nvSpPr>
        <p:spPr bwMode="auto">
          <a:xfrm flipV="1">
            <a:off x="2775746" y="5653088"/>
            <a:ext cx="612979" cy="172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6" name="Text Box 64"/>
          <p:cNvSpPr txBox="1">
            <a:spLocks noChangeArrowheads="1"/>
          </p:cNvSpPr>
          <p:nvPr/>
        </p:nvSpPr>
        <p:spPr bwMode="auto">
          <a:xfrm>
            <a:off x="3544112" y="3330605"/>
            <a:ext cx="1481476"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NOx</a:t>
            </a:r>
            <a:r>
              <a:rPr lang="sv-SE" sz="1200" dirty="0">
                <a:latin typeface="Arial" pitchFamily="34" charset="0"/>
                <a:cs typeface="Arial" pitchFamily="34" charset="0"/>
              </a:rPr>
              <a:t> </a:t>
            </a:r>
            <a:r>
              <a:rPr lang="sv-SE" sz="1200" dirty="0" err="1">
                <a:latin typeface="Arial" pitchFamily="34" charset="0"/>
                <a:cs typeface="Arial" pitchFamily="34" charset="0"/>
              </a:rPr>
              <a:t>Protocol</a:t>
            </a:r>
            <a:r>
              <a:rPr lang="sv-SE" sz="1200" dirty="0">
                <a:latin typeface="Arial" pitchFamily="34" charset="0"/>
                <a:cs typeface="Arial" pitchFamily="34" charset="0"/>
              </a:rPr>
              <a:t> 1988</a:t>
            </a:r>
          </a:p>
        </p:txBody>
      </p:sp>
      <p:sp>
        <p:nvSpPr>
          <p:cNvPr id="2107" name="Line 65"/>
          <p:cNvSpPr>
            <a:spLocks noChangeShapeType="1"/>
          </p:cNvSpPr>
          <p:nvPr/>
        </p:nvSpPr>
        <p:spPr bwMode="auto">
          <a:xfrm flipH="1">
            <a:off x="3374586" y="3994705"/>
            <a:ext cx="251619" cy="140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8" name="Text Box 66"/>
          <p:cNvSpPr txBox="1">
            <a:spLocks noChangeArrowheads="1"/>
          </p:cNvSpPr>
          <p:nvPr/>
        </p:nvSpPr>
        <p:spPr bwMode="auto">
          <a:xfrm>
            <a:off x="1124441" y="2971830"/>
            <a:ext cx="1762898" cy="276989"/>
          </a:xfrm>
          <a:prstGeom prst="rect">
            <a:avLst/>
          </a:prstGeom>
          <a:solidFill>
            <a:srgbClr val="CCECFF"/>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Start ICP </a:t>
            </a:r>
            <a:r>
              <a:rPr lang="sv-SE" sz="1200" dirty="0" err="1">
                <a:latin typeface="Arial" pitchFamily="34" charset="0"/>
                <a:cs typeface="Arial" pitchFamily="34" charset="0"/>
              </a:rPr>
              <a:t>effects</a:t>
            </a:r>
            <a:r>
              <a:rPr lang="sv-SE" sz="1200" dirty="0">
                <a:latin typeface="Arial" pitchFamily="34" charset="0"/>
                <a:cs typeface="Arial" pitchFamily="34" charset="0"/>
              </a:rPr>
              <a:t> </a:t>
            </a:r>
            <a:r>
              <a:rPr lang="sv-SE" sz="1200" dirty="0" err="1">
                <a:latin typeface="Arial" pitchFamily="34" charset="0"/>
                <a:cs typeface="Arial" pitchFamily="34" charset="0"/>
              </a:rPr>
              <a:t>monit</a:t>
            </a:r>
            <a:r>
              <a:rPr lang="sv-SE" sz="1200" dirty="0">
                <a:latin typeface="Arial" pitchFamily="34" charset="0"/>
                <a:cs typeface="Arial" pitchFamily="34" charset="0"/>
              </a:rPr>
              <a:t>.</a:t>
            </a:r>
          </a:p>
        </p:txBody>
      </p:sp>
      <p:sp>
        <p:nvSpPr>
          <p:cNvPr id="2109" name="Line 67"/>
          <p:cNvSpPr>
            <a:spLocks noChangeShapeType="1"/>
          </p:cNvSpPr>
          <p:nvPr/>
        </p:nvSpPr>
        <p:spPr bwMode="auto">
          <a:xfrm>
            <a:off x="2888188" y="3110324"/>
            <a:ext cx="4822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10" name="Text Box 68"/>
          <p:cNvSpPr txBox="1">
            <a:spLocks noChangeArrowheads="1"/>
          </p:cNvSpPr>
          <p:nvPr/>
        </p:nvSpPr>
        <p:spPr bwMode="auto">
          <a:xfrm>
            <a:off x="1210045" y="2282443"/>
            <a:ext cx="1160875" cy="276989"/>
          </a:xfrm>
          <a:prstGeom prst="rect">
            <a:avLst/>
          </a:prstGeom>
          <a:solidFill>
            <a:srgbClr val="CCECFF"/>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Start </a:t>
            </a:r>
            <a:r>
              <a:rPr lang="sv-SE" sz="1200" dirty="0" err="1">
                <a:latin typeface="Arial" pitchFamily="34" charset="0"/>
                <a:cs typeface="Arial" pitchFamily="34" charset="0"/>
              </a:rPr>
              <a:t>of</a:t>
            </a:r>
            <a:r>
              <a:rPr lang="sv-SE" sz="1200" dirty="0">
                <a:latin typeface="Arial" pitchFamily="34" charset="0"/>
                <a:cs typeface="Arial" pitchFamily="34" charset="0"/>
              </a:rPr>
              <a:t> EMEP</a:t>
            </a:r>
          </a:p>
        </p:txBody>
      </p:sp>
      <p:sp>
        <p:nvSpPr>
          <p:cNvPr id="2111" name="Line 69"/>
          <p:cNvSpPr>
            <a:spLocks noChangeShapeType="1"/>
          </p:cNvSpPr>
          <p:nvPr/>
        </p:nvSpPr>
        <p:spPr bwMode="auto">
          <a:xfrm flipV="1">
            <a:off x="2370920" y="2176903"/>
            <a:ext cx="1003666" cy="2440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grpSp>
        <p:nvGrpSpPr>
          <p:cNvPr id="3" name="Group 2"/>
          <p:cNvGrpSpPr/>
          <p:nvPr/>
        </p:nvGrpSpPr>
        <p:grpSpPr>
          <a:xfrm>
            <a:off x="2666412" y="971465"/>
            <a:ext cx="804862" cy="5584825"/>
            <a:chOff x="2666412" y="971465"/>
            <a:chExt cx="804862" cy="5584825"/>
          </a:xfrm>
        </p:grpSpPr>
        <p:sp>
          <p:nvSpPr>
            <p:cNvPr id="68" name="Line 7"/>
            <p:cNvSpPr>
              <a:spLocks noChangeShapeType="1"/>
            </p:cNvSpPr>
            <p:nvPr/>
          </p:nvSpPr>
          <p:spPr bwMode="auto">
            <a:xfrm>
              <a:off x="3237912" y="302855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9" name="Text Box 55"/>
            <p:cNvSpPr txBox="1">
              <a:spLocks noChangeArrowheads="1"/>
            </p:cNvSpPr>
            <p:nvPr/>
          </p:nvSpPr>
          <p:spPr bwMode="auto">
            <a:xfrm>
              <a:off x="2689754" y="5825350"/>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2010</a:t>
              </a:r>
            </a:p>
          </p:txBody>
        </p:sp>
        <p:sp>
          <p:nvSpPr>
            <p:cNvPr id="65" name="Line 2"/>
            <p:cNvSpPr>
              <a:spLocks noChangeShapeType="1"/>
            </p:cNvSpPr>
            <p:nvPr/>
          </p:nvSpPr>
          <p:spPr bwMode="auto">
            <a:xfrm>
              <a:off x="3352212" y="971465"/>
              <a:ext cx="36512" cy="558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66" name="Line 5"/>
            <p:cNvSpPr>
              <a:spLocks noChangeShapeType="1"/>
            </p:cNvSpPr>
            <p:nvPr/>
          </p:nvSpPr>
          <p:spPr bwMode="auto">
            <a:xfrm>
              <a:off x="3237912" y="123309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67" name="Line 6"/>
            <p:cNvSpPr>
              <a:spLocks noChangeShapeType="1"/>
            </p:cNvSpPr>
            <p:nvPr/>
          </p:nvSpPr>
          <p:spPr bwMode="auto">
            <a:xfrm>
              <a:off x="3237912" y="243007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69" name="Line 8"/>
            <p:cNvSpPr>
              <a:spLocks noChangeShapeType="1"/>
            </p:cNvSpPr>
            <p:nvPr/>
          </p:nvSpPr>
          <p:spPr bwMode="auto">
            <a:xfrm>
              <a:off x="3237912" y="482402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0" name="Line 9"/>
            <p:cNvSpPr>
              <a:spLocks noChangeShapeType="1"/>
            </p:cNvSpPr>
            <p:nvPr/>
          </p:nvSpPr>
          <p:spPr bwMode="auto">
            <a:xfrm>
              <a:off x="3237912" y="542409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1" name="Line 10"/>
            <p:cNvSpPr>
              <a:spLocks noChangeShapeType="1"/>
            </p:cNvSpPr>
            <p:nvPr/>
          </p:nvSpPr>
          <p:spPr bwMode="auto">
            <a:xfrm>
              <a:off x="3237912" y="183158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2" name="Line 11"/>
            <p:cNvSpPr>
              <a:spLocks noChangeShapeType="1"/>
            </p:cNvSpPr>
            <p:nvPr/>
          </p:nvSpPr>
          <p:spPr bwMode="auto">
            <a:xfrm>
              <a:off x="3237912" y="422553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3" name="Line 12"/>
            <p:cNvSpPr>
              <a:spLocks noChangeShapeType="1"/>
            </p:cNvSpPr>
            <p:nvPr/>
          </p:nvSpPr>
          <p:spPr bwMode="auto">
            <a:xfrm>
              <a:off x="3237912" y="362704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4" name="Text Box 13"/>
            <p:cNvSpPr txBox="1">
              <a:spLocks noChangeArrowheads="1"/>
            </p:cNvSpPr>
            <p:nvPr/>
          </p:nvSpPr>
          <p:spPr bwMode="auto">
            <a:xfrm>
              <a:off x="2666412" y="1094600"/>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1970</a:t>
              </a:r>
            </a:p>
          </p:txBody>
        </p:sp>
        <p:sp>
          <p:nvSpPr>
            <p:cNvPr id="75" name="Text Box 14"/>
            <p:cNvSpPr txBox="1">
              <a:spLocks noChangeArrowheads="1"/>
            </p:cNvSpPr>
            <p:nvPr/>
          </p:nvSpPr>
          <p:spPr bwMode="auto">
            <a:xfrm>
              <a:off x="2697163" y="2291402"/>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1980</a:t>
              </a:r>
            </a:p>
          </p:txBody>
        </p:sp>
        <p:sp>
          <p:nvSpPr>
            <p:cNvPr id="76" name="Text Box 15"/>
            <p:cNvSpPr txBox="1">
              <a:spLocks noChangeArrowheads="1"/>
            </p:cNvSpPr>
            <p:nvPr/>
          </p:nvSpPr>
          <p:spPr bwMode="auto">
            <a:xfrm>
              <a:off x="2697878" y="3500438"/>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1990</a:t>
              </a:r>
            </a:p>
          </p:txBody>
        </p:sp>
        <p:sp>
          <p:nvSpPr>
            <p:cNvPr id="77" name="Text Box 16"/>
            <p:cNvSpPr txBox="1">
              <a:spLocks noChangeArrowheads="1"/>
            </p:cNvSpPr>
            <p:nvPr/>
          </p:nvSpPr>
          <p:spPr bwMode="auto">
            <a:xfrm>
              <a:off x="2666412" y="4662095"/>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a:latin typeface="Arial" pitchFamily="34" charset="0"/>
                  <a:cs typeface="Arial" pitchFamily="34" charset="0"/>
                </a:rPr>
                <a:t>2000</a:t>
              </a:r>
            </a:p>
          </p:txBody>
        </p:sp>
        <p:sp>
          <p:nvSpPr>
            <p:cNvPr id="78" name="Line 54"/>
            <p:cNvSpPr>
              <a:spLocks noChangeShapeType="1"/>
            </p:cNvSpPr>
            <p:nvPr/>
          </p:nvSpPr>
          <p:spPr bwMode="auto">
            <a:xfrm>
              <a:off x="3242674" y="596384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grpSp>
      <p:sp>
        <p:nvSpPr>
          <p:cNvPr id="82" name="Line 63"/>
          <p:cNvSpPr>
            <a:spLocks noChangeShapeType="1"/>
          </p:cNvSpPr>
          <p:nvPr/>
        </p:nvSpPr>
        <p:spPr bwMode="auto">
          <a:xfrm>
            <a:off x="2775746" y="5893315"/>
            <a:ext cx="612979" cy="1993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9" name="TextBox 8"/>
          <p:cNvSpPr txBox="1"/>
          <p:nvPr/>
        </p:nvSpPr>
        <p:spPr>
          <a:xfrm>
            <a:off x="2835360" y="104947"/>
            <a:ext cx="995785" cy="369332"/>
          </a:xfrm>
          <a:prstGeom prst="rect">
            <a:avLst/>
          </a:prstGeom>
          <a:noFill/>
        </p:spPr>
        <p:txBody>
          <a:bodyPr wrap="none" rtlCol="0">
            <a:spAutoFit/>
          </a:bodyPr>
          <a:lstStyle/>
          <a:p>
            <a:r>
              <a:rPr lang="en-GB" dirty="0"/>
              <a:t>Europe</a:t>
            </a:r>
          </a:p>
        </p:txBody>
      </p:sp>
      <p:sp>
        <p:nvSpPr>
          <p:cNvPr id="103" name="Line 26"/>
          <p:cNvSpPr>
            <a:spLocks noChangeShapeType="1"/>
          </p:cNvSpPr>
          <p:nvPr/>
        </p:nvSpPr>
        <p:spPr bwMode="auto">
          <a:xfrm flipH="1" flipV="1">
            <a:off x="3410813" y="6352240"/>
            <a:ext cx="354254" cy="1807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122" name="Text Box 36"/>
          <p:cNvSpPr txBox="1">
            <a:spLocks noChangeArrowheads="1"/>
          </p:cNvSpPr>
          <p:nvPr/>
        </p:nvSpPr>
        <p:spPr bwMode="auto">
          <a:xfrm>
            <a:off x="1154607" y="4303699"/>
            <a:ext cx="1804797"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Catchment </a:t>
            </a:r>
            <a:r>
              <a:rPr lang="sv-SE" sz="1200" dirty="0" err="1">
                <a:latin typeface="Arial" pitchFamily="34" charset="0"/>
                <a:cs typeface="Arial" pitchFamily="34" charset="0"/>
              </a:rPr>
              <a:t>recovery</a:t>
            </a:r>
            <a:r>
              <a:rPr lang="sv-SE" sz="1200" dirty="0">
                <a:latin typeface="Arial" pitchFamily="34" charset="0"/>
                <a:cs typeface="Arial" pitchFamily="34" charset="0"/>
              </a:rPr>
              <a:t> experiments (</a:t>
            </a:r>
            <a:r>
              <a:rPr lang="sv-SE" sz="1200" dirty="0" err="1">
                <a:latin typeface="Arial" pitchFamily="34" charset="0"/>
                <a:cs typeface="Arial" pitchFamily="34" charset="0"/>
              </a:rPr>
              <a:t>Gårdsjön</a:t>
            </a:r>
            <a:r>
              <a:rPr lang="sv-SE" sz="1200" dirty="0">
                <a:latin typeface="Arial" pitchFamily="34" charset="0"/>
                <a:cs typeface="Arial" pitchFamily="34" charset="0"/>
              </a:rPr>
              <a:t>)</a:t>
            </a:r>
          </a:p>
        </p:txBody>
      </p:sp>
      <p:sp>
        <p:nvSpPr>
          <p:cNvPr id="123" name="Line 37"/>
          <p:cNvSpPr>
            <a:spLocks noChangeShapeType="1"/>
          </p:cNvSpPr>
          <p:nvPr/>
        </p:nvSpPr>
        <p:spPr bwMode="auto">
          <a:xfrm flipV="1">
            <a:off x="2927230" y="3894843"/>
            <a:ext cx="461496" cy="6433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cxnSp>
        <p:nvCxnSpPr>
          <p:cNvPr id="7" name="Straight Connector 6"/>
          <p:cNvCxnSpPr/>
          <p:nvPr/>
        </p:nvCxnSpPr>
        <p:spPr>
          <a:xfrm>
            <a:off x="3222360" y="6553125"/>
            <a:ext cx="2657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Text Box 49"/>
          <p:cNvSpPr txBox="1">
            <a:spLocks noChangeArrowheads="1"/>
          </p:cNvSpPr>
          <p:nvPr/>
        </p:nvSpPr>
        <p:spPr bwMode="auto">
          <a:xfrm>
            <a:off x="3759031" y="6339249"/>
            <a:ext cx="1377280"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New EU </a:t>
            </a:r>
            <a:r>
              <a:rPr lang="sv-SE" sz="1200" dirty="0" err="1">
                <a:latin typeface="Arial" pitchFamily="34" charset="0"/>
                <a:cs typeface="Arial" pitchFamily="34" charset="0"/>
              </a:rPr>
              <a:t>proposal</a:t>
            </a:r>
            <a:endParaRPr lang="sv-SE" sz="1200" dirty="0">
              <a:latin typeface="Arial" pitchFamily="34" charset="0"/>
              <a:cs typeface="Arial" pitchFamily="34" charset="0"/>
            </a:endParaRPr>
          </a:p>
        </p:txBody>
      </p:sp>
      <p:sp>
        <p:nvSpPr>
          <p:cNvPr id="5" name="TextBox 4"/>
          <p:cNvSpPr txBox="1"/>
          <p:nvPr/>
        </p:nvSpPr>
        <p:spPr>
          <a:xfrm>
            <a:off x="5364088" y="1047108"/>
            <a:ext cx="1747658" cy="923330"/>
          </a:xfrm>
          <a:prstGeom prst="rect">
            <a:avLst/>
          </a:prstGeom>
          <a:noFill/>
        </p:spPr>
        <p:txBody>
          <a:bodyPr wrap="none" rtlCol="0">
            <a:spAutoFit/>
          </a:bodyPr>
          <a:lstStyle/>
          <a:p>
            <a:r>
              <a:rPr lang="sv-SE" dirty="0"/>
              <a:t>Sjöförsurning</a:t>
            </a:r>
          </a:p>
          <a:p>
            <a:r>
              <a:rPr lang="sv-SE" dirty="0"/>
              <a:t>SR-matriser</a:t>
            </a:r>
          </a:p>
          <a:p>
            <a:r>
              <a:rPr lang="sv-SE" dirty="0"/>
              <a:t>Spridda åtgärder</a:t>
            </a:r>
          </a:p>
        </p:txBody>
      </p:sp>
      <p:sp>
        <p:nvSpPr>
          <p:cNvPr id="6" name="TextBox 5"/>
          <p:cNvSpPr txBox="1"/>
          <p:nvPr/>
        </p:nvSpPr>
        <p:spPr>
          <a:xfrm>
            <a:off x="5293876" y="2559431"/>
            <a:ext cx="1888081" cy="646331"/>
          </a:xfrm>
          <a:prstGeom prst="rect">
            <a:avLst/>
          </a:prstGeom>
          <a:noFill/>
        </p:spPr>
        <p:txBody>
          <a:bodyPr wrap="none" rtlCol="0">
            <a:spAutoFit/>
          </a:bodyPr>
          <a:lstStyle/>
          <a:p>
            <a:r>
              <a:rPr lang="sv-SE" dirty="0"/>
              <a:t>Skogsskador</a:t>
            </a:r>
          </a:p>
          <a:p>
            <a:r>
              <a:rPr lang="sv-SE" dirty="0"/>
              <a:t>Första protokollen</a:t>
            </a:r>
          </a:p>
        </p:txBody>
      </p:sp>
      <p:sp>
        <p:nvSpPr>
          <p:cNvPr id="2" name="TextBox 1"/>
          <p:cNvSpPr txBox="1"/>
          <p:nvPr/>
        </p:nvSpPr>
        <p:spPr>
          <a:xfrm>
            <a:off x="5364088" y="3677155"/>
            <a:ext cx="1597617" cy="923330"/>
          </a:xfrm>
          <a:prstGeom prst="rect">
            <a:avLst/>
          </a:prstGeom>
          <a:noFill/>
        </p:spPr>
        <p:txBody>
          <a:bodyPr wrap="none" rtlCol="0">
            <a:spAutoFit/>
          </a:bodyPr>
          <a:lstStyle/>
          <a:p>
            <a:r>
              <a:rPr lang="sv-SE" dirty="0" err="1"/>
              <a:t>Critical</a:t>
            </a:r>
            <a:r>
              <a:rPr lang="sv-SE" dirty="0"/>
              <a:t> </a:t>
            </a:r>
            <a:r>
              <a:rPr lang="sv-SE" dirty="0" err="1"/>
              <a:t>loads</a:t>
            </a:r>
            <a:endParaRPr lang="sv-SE" dirty="0"/>
          </a:p>
          <a:p>
            <a:r>
              <a:rPr lang="sv-SE" dirty="0"/>
              <a:t>IAM</a:t>
            </a:r>
          </a:p>
          <a:p>
            <a:r>
              <a:rPr lang="sv-SE" dirty="0"/>
              <a:t>Multi-protokoll</a:t>
            </a:r>
          </a:p>
        </p:txBody>
      </p:sp>
      <p:sp>
        <p:nvSpPr>
          <p:cNvPr id="4" name="TextBox 3"/>
          <p:cNvSpPr txBox="1"/>
          <p:nvPr/>
        </p:nvSpPr>
        <p:spPr>
          <a:xfrm>
            <a:off x="5443436" y="5322545"/>
            <a:ext cx="1438920" cy="923330"/>
          </a:xfrm>
          <a:prstGeom prst="rect">
            <a:avLst/>
          </a:prstGeom>
          <a:noFill/>
        </p:spPr>
        <p:txBody>
          <a:bodyPr wrap="none" rtlCol="0">
            <a:spAutoFit/>
          </a:bodyPr>
          <a:lstStyle/>
          <a:p>
            <a:r>
              <a:rPr lang="sv-SE" dirty="0"/>
              <a:t>Hälsoeffekter</a:t>
            </a:r>
          </a:p>
          <a:p>
            <a:r>
              <a:rPr lang="sv-SE" dirty="0"/>
              <a:t>Klimat </a:t>
            </a:r>
          </a:p>
          <a:p>
            <a:r>
              <a:rPr lang="sv-SE" dirty="0"/>
              <a:t>Kväve</a:t>
            </a:r>
          </a:p>
        </p:txBody>
      </p:sp>
    </p:spTree>
    <p:extLst>
      <p:ext uri="{BB962C8B-B14F-4D97-AF65-F5344CB8AC3E}">
        <p14:creationId xmlns:p14="http://schemas.microsoft.com/office/powerpoint/2010/main" val="2213218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err="1"/>
              <a:t>Protokollets</a:t>
            </a:r>
            <a:r>
              <a:rPr lang="en-US" sz="3200" dirty="0"/>
              <a:t> </a:t>
            </a:r>
            <a:r>
              <a:rPr lang="en-US" sz="3200" dirty="0" err="1"/>
              <a:t>framgång</a:t>
            </a:r>
            <a:r>
              <a:rPr lang="en-US" sz="3200" dirty="0"/>
              <a:t>?</a:t>
            </a:r>
            <a:br>
              <a:rPr lang="en-US" sz="3200" dirty="0"/>
            </a:br>
            <a:r>
              <a:rPr lang="en-US" sz="3200" dirty="0" err="1"/>
              <a:t>Två</a:t>
            </a:r>
            <a:r>
              <a:rPr lang="en-US" sz="3200" dirty="0"/>
              <a:t> </a:t>
            </a:r>
            <a:r>
              <a:rPr lang="en-US" sz="3200" dirty="0" err="1"/>
              <a:t>vetenskapliga</a:t>
            </a:r>
            <a:r>
              <a:rPr lang="en-US" sz="3200" dirty="0"/>
              <a:t> </a:t>
            </a:r>
            <a:r>
              <a:rPr lang="en-US" sz="3200" dirty="0" err="1"/>
              <a:t>och</a:t>
            </a:r>
            <a:r>
              <a:rPr lang="en-US" sz="3200" dirty="0"/>
              <a:t> </a:t>
            </a:r>
            <a:r>
              <a:rPr lang="en-US" sz="3200" dirty="0" err="1"/>
              <a:t>en</a:t>
            </a:r>
            <a:r>
              <a:rPr lang="en-US" sz="3200" dirty="0"/>
              <a:t> </a:t>
            </a:r>
            <a:r>
              <a:rPr lang="en-US" sz="3200" dirty="0" err="1"/>
              <a:t>policyfråga</a:t>
            </a:r>
            <a:endParaRPr lang="en-US" sz="3200" dirty="0"/>
          </a:p>
        </p:txBody>
      </p:sp>
      <p:sp>
        <p:nvSpPr>
          <p:cNvPr id="3" name="Content Placeholder 2"/>
          <p:cNvSpPr>
            <a:spLocks noGrp="1"/>
          </p:cNvSpPr>
          <p:nvPr>
            <p:ph idx="1"/>
          </p:nvPr>
        </p:nvSpPr>
        <p:spPr/>
        <p:txBody>
          <a:bodyPr>
            <a:normAutofit/>
          </a:bodyPr>
          <a:lstStyle/>
          <a:p>
            <a:r>
              <a:rPr lang="en-US" sz="2800" dirty="0" err="1"/>
              <a:t>Linearitet</a:t>
            </a:r>
            <a:endParaRPr lang="en-US" sz="2800" dirty="0"/>
          </a:p>
          <a:p>
            <a:pPr lvl="1"/>
            <a:r>
              <a:rPr lang="en-US" sz="2400" dirty="0"/>
              <a:t>Has </a:t>
            </a:r>
            <a:r>
              <a:rPr lang="en-US" sz="2400" dirty="0" err="1"/>
              <a:t>nedfallet</a:t>
            </a:r>
            <a:r>
              <a:rPr lang="en-US" sz="2400" dirty="0"/>
              <a:t> </a:t>
            </a:r>
            <a:r>
              <a:rPr lang="en-US" sz="2400" dirty="0" err="1"/>
              <a:t>minskat</a:t>
            </a:r>
            <a:r>
              <a:rPr lang="en-US" sz="2400" dirty="0"/>
              <a:t> i </a:t>
            </a:r>
            <a:r>
              <a:rPr lang="en-US" sz="2400" dirty="0" err="1"/>
              <a:t>linje</a:t>
            </a:r>
            <a:r>
              <a:rPr lang="en-US" sz="2400" dirty="0"/>
              <a:t> med </a:t>
            </a:r>
            <a:r>
              <a:rPr lang="en-US" sz="2400" dirty="0" err="1"/>
              <a:t>det</a:t>
            </a:r>
            <a:r>
              <a:rPr lang="en-US" sz="2400" dirty="0"/>
              <a:t> </a:t>
            </a:r>
            <a:r>
              <a:rPr lang="en-US" sz="2400" dirty="0" err="1"/>
              <a:t>som</a:t>
            </a:r>
            <a:r>
              <a:rPr lang="en-US" sz="2400" dirty="0"/>
              <a:t> </a:t>
            </a:r>
            <a:r>
              <a:rPr lang="en-US" sz="2400" dirty="0" err="1"/>
              <a:t>föväntas</a:t>
            </a:r>
            <a:r>
              <a:rPr lang="en-US" sz="2400" dirty="0"/>
              <a:t> </a:t>
            </a:r>
            <a:r>
              <a:rPr lang="en-US" sz="2400" dirty="0" err="1"/>
              <a:t>från</a:t>
            </a:r>
            <a:r>
              <a:rPr lang="en-US" sz="2400" dirty="0"/>
              <a:t> </a:t>
            </a:r>
            <a:r>
              <a:rPr lang="en-US" sz="2400" dirty="0" err="1"/>
              <a:t>emissionsminskningar</a:t>
            </a:r>
            <a:r>
              <a:rPr lang="en-US" sz="2400" dirty="0"/>
              <a:t>?  </a:t>
            </a:r>
          </a:p>
          <a:p>
            <a:r>
              <a:rPr lang="en-US" sz="2800" dirty="0" err="1"/>
              <a:t>Återhämtning</a:t>
            </a:r>
            <a:endParaRPr lang="en-US" sz="2800" dirty="0"/>
          </a:p>
          <a:p>
            <a:pPr lvl="1"/>
            <a:r>
              <a:rPr lang="en-US" sz="2400" dirty="0" err="1"/>
              <a:t>Kommer</a:t>
            </a:r>
            <a:r>
              <a:rPr lang="en-US" sz="2400" dirty="0"/>
              <a:t> </a:t>
            </a:r>
            <a:r>
              <a:rPr lang="en-US" sz="2400" dirty="0" err="1"/>
              <a:t>ekosystemen</a:t>
            </a:r>
            <a:r>
              <a:rPr lang="en-US" sz="2400" dirty="0"/>
              <a:t> </a:t>
            </a:r>
            <a:r>
              <a:rPr lang="en-US" sz="2400" dirty="0" err="1"/>
              <a:t>att</a:t>
            </a:r>
            <a:r>
              <a:rPr lang="en-US" sz="2400" dirty="0"/>
              <a:t> </a:t>
            </a:r>
            <a:r>
              <a:rPr lang="en-US" sz="2400" dirty="0" err="1"/>
              <a:t>återhämta</a:t>
            </a:r>
            <a:r>
              <a:rPr lang="en-US" sz="2400" dirty="0"/>
              <a:t> sig?</a:t>
            </a:r>
          </a:p>
          <a:p>
            <a:r>
              <a:rPr lang="en-US" sz="2800" dirty="0" err="1"/>
              <a:t>Har</a:t>
            </a:r>
            <a:r>
              <a:rPr lang="en-US" sz="2800" dirty="0"/>
              <a:t> </a:t>
            </a:r>
            <a:r>
              <a:rPr lang="en-US" sz="2800" dirty="0" err="1"/>
              <a:t>luftvårdsstrategierna</a:t>
            </a:r>
            <a:r>
              <a:rPr lang="en-US" sz="2800" dirty="0"/>
              <a:t> </a:t>
            </a:r>
            <a:r>
              <a:rPr lang="en-US" sz="2800" dirty="0" err="1"/>
              <a:t>fungerat</a:t>
            </a:r>
            <a:r>
              <a:rPr lang="en-US" sz="2800" dirty="0"/>
              <a:t>? </a:t>
            </a:r>
          </a:p>
          <a:p>
            <a:pPr lvl="1"/>
            <a:r>
              <a:rPr lang="en-US" sz="2400" dirty="0" err="1"/>
              <a:t>Luftvård</a:t>
            </a:r>
            <a:r>
              <a:rPr lang="en-US" sz="2400" dirty="0"/>
              <a:t> </a:t>
            </a:r>
            <a:r>
              <a:rPr lang="en-US" sz="2400" dirty="0" err="1"/>
              <a:t>eller</a:t>
            </a:r>
            <a:r>
              <a:rPr lang="en-US" sz="2400" dirty="0"/>
              <a:t> </a:t>
            </a:r>
            <a:r>
              <a:rPr lang="en-US" sz="2400" dirty="0" err="1"/>
              <a:t>andra</a:t>
            </a:r>
            <a:r>
              <a:rPr lang="en-US" sz="2400" dirty="0"/>
              <a:t> </a:t>
            </a:r>
            <a:r>
              <a:rPr lang="en-US" sz="2400" dirty="0" err="1"/>
              <a:t>åtgärder</a:t>
            </a:r>
            <a:r>
              <a:rPr lang="en-US" sz="2400" dirty="0"/>
              <a:t>?</a:t>
            </a:r>
          </a:p>
          <a:p>
            <a:pPr lvl="1"/>
            <a:endParaRPr lang="en-US" sz="2400" dirty="0"/>
          </a:p>
        </p:txBody>
      </p:sp>
    </p:spTree>
    <p:extLst>
      <p:ext uri="{BB962C8B-B14F-4D97-AF65-F5344CB8AC3E}">
        <p14:creationId xmlns:p14="http://schemas.microsoft.com/office/powerpoint/2010/main" val="3440627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1" y="1196752"/>
            <a:ext cx="8367364" cy="537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5593" y="313724"/>
            <a:ext cx="5637825" cy="646331"/>
          </a:xfrm>
          <a:prstGeom prst="rect">
            <a:avLst/>
          </a:prstGeom>
          <a:noFill/>
        </p:spPr>
        <p:txBody>
          <a:bodyPr wrap="none" rtlCol="0">
            <a:spAutoFit/>
          </a:bodyPr>
          <a:lstStyle/>
          <a:p>
            <a:r>
              <a:rPr lang="en-US" dirty="0"/>
              <a:t>Non-</a:t>
            </a:r>
            <a:r>
              <a:rPr lang="en-US" dirty="0" err="1"/>
              <a:t>linearities</a:t>
            </a:r>
            <a:r>
              <a:rPr lang="en-US" dirty="0"/>
              <a:t>: Dry deposition decreases faster than wet. </a:t>
            </a:r>
          </a:p>
          <a:p>
            <a:r>
              <a:rPr lang="en-US" dirty="0"/>
              <a:t>Forested catchment Lake </a:t>
            </a:r>
            <a:r>
              <a:rPr lang="en-US" dirty="0" err="1"/>
              <a:t>Gårdsjön</a:t>
            </a:r>
            <a:r>
              <a:rPr lang="en-US" dirty="0"/>
              <a:t> </a:t>
            </a:r>
          </a:p>
        </p:txBody>
      </p:sp>
      <p:sp>
        <p:nvSpPr>
          <p:cNvPr id="2" name="TextBox 1"/>
          <p:cNvSpPr txBox="1"/>
          <p:nvPr/>
        </p:nvSpPr>
        <p:spPr>
          <a:xfrm>
            <a:off x="611560" y="6213673"/>
            <a:ext cx="1832105" cy="307777"/>
          </a:xfrm>
          <a:prstGeom prst="rect">
            <a:avLst/>
          </a:prstGeom>
          <a:noFill/>
        </p:spPr>
        <p:txBody>
          <a:bodyPr wrap="none" rtlCol="0">
            <a:spAutoFit/>
          </a:bodyPr>
          <a:lstStyle/>
          <a:p>
            <a:r>
              <a:rPr lang="sv-SE" sz="1400" dirty="0"/>
              <a:t>Figur från Filip Moldan</a:t>
            </a:r>
          </a:p>
        </p:txBody>
      </p:sp>
    </p:spTree>
    <p:extLst>
      <p:ext uri="{BB962C8B-B14F-4D97-AF65-F5344CB8AC3E}">
        <p14:creationId xmlns:p14="http://schemas.microsoft.com/office/powerpoint/2010/main" val="79178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061" y="836712"/>
            <a:ext cx="6606000" cy="792088"/>
          </a:xfrm>
        </p:spPr>
        <p:txBody>
          <a:bodyPr/>
          <a:lstStyle/>
          <a:p>
            <a:pPr lvl="0" algn="ctr" defTabSz="457200" fontAlgn="base">
              <a:lnSpc>
                <a:spcPct val="100000"/>
              </a:lnSpc>
              <a:spcAft>
                <a:spcPct val="0"/>
              </a:spcAft>
              <a:defRPr/>
            </a:pPr>
            <a:r>
              <a:rPr lang="nb-NO" b="0" dirty="0">
                <a:solidFill>
                  <a:srgbClr val="558ED5"/>
                </a:solidFill>
                <a:latin typeface="Verdana"/>
                <a:ea typeface="Geneva" pitchFamily="-107" charset="-128"/>
              </a:rPr>
              <a:t>Acidification - atmosphere</a:t>
            </a:r>
          </a:p>
        </p:txBody>
      </p:sp>
      <p:sp>
        <p:nvSpPr>
          <p:cNvPr id="13" name="Footer Placeholder 4"/>
          <p:cNvSpPr txBox="1">
            <a:spLocks/>
          </p:cNvSpPr>
          <p:nvPr/>
        </p:nvSpPr>
        <p:spPr>
          <a:xfrm>
            <a:off x="2300536" y="7048872"/>
            <a:ext cx="2895600" cy="365125"/>
          </a:xfrm>
          <a:prstGeom prst="rect">
            <a:avLst/>
          </a:prstGeom>
        </p:spPr>
        <p:txBody>
          <a:bodyPr vert="horz" wrap="square" lIns="91440" tIns="45720" rIns="91440" bIns="45720" numCol="1" anchor="ctr" anchorCtr="0" compatLnSpc="1">
            <a:prstTxWarp prst="textNoShape">
              <a:avLst/>
            </a:prstTxWarp>
          </a:bodyPr>
          <a:lstStyle>
            <a:defPPr>
              <a:defRPr lang="nn-NO"/>
            </a:defPPr>
            <a:lvl1pPr algn="r" defTabSz="457200" rtl="0" fontAlgn="base">
              <a:spcBef>
                <a:spcPct val="0"/>
              </a:spcBef>
              <a:spcAft>
                <a:spcPct val="0"/>
              </a:spcAft>
              <a:defRPr sz="1200" kern="1200">
                <a:solidFill>
                  <a:srgbClr val="898989"/>
                </a:solidFill>
                <a:latin typeface="Verdana" pitchFamily="34" charset="0"/>
                <a:ea typeface="+mn-ea"/>
                <a:cs typeface="+mn-cs"/>
              </a:defRPr>
            </a:lvl1pPr>
            <a:lvl2pPr marL="457200" algn="l" defTabSz="457200" rtl="0" fontAlgn="base">
              <a:spcBef>
                <a:spcPct val="0"/>
              </a:spcBef>
              <a:spcAft>
                <a:spcPct val="0"/>
              </a:spcAft>
              <a:defRPr kern="1200">
                <a:solidFill>
                  <a:schemeClr val="tx1"/>
                </a:solidFill>
                <a:latin typeface="Lucida Grande" pitchFamily="-107" charset="0"/>
                <a:ea typeface="+mn-ea"/>
                <a:cs typeface="+mn-cs"/>
              </a:defRPr>
            </a:lvl2pPr>
            <a:lvl3pPr marL="914400" algn="l" defTabSz="457200" rtl="0" fontAlgn="base">
              <a:spcBef>
                <a:spcPct val="0"/>
              </a:spcBef>
              <a:spcAft>
                <a:spcPct val="0"/>
              </a:spcAft>
              <a:defRPr kern="1200">
                <a:solidFill>
                  <a:schemeClr val="tx1"/>
                </a:solidFill>
                <a:latin typeface="Lucida Grande" pitchFamily="-107" charset="0"/>
                <a:ea typeface="+mn-ea"/>
                <a:cs typeface="+mn-cs"/>
              </a:defRPr>
            </a:lvl3pPr>
            <a:lvl4pPr marL="1371600" algn="l" defTabSz="457200" rtl="0" fontAlgn="base">
              <a:spcBef>
                <a:spcPct val="0"/>
              </a:spcBef>
              <a:spcAft>
                <a:spcPct val="0"/>
              </a:spcAft>
              <a:defRPr kern="1200">
                <a:solidFill>
                  <a:schemeClr val="tx1"/>
                </a:solidFill>
                <a:latin typeface="Lucida Grande" pitchFamily="-107" charset="0"/>
                <a:ea typeface="+mn-ea"/>
                <a:cs typeface="+mn-cs"/>
              </a:defRPr>
            </a:lvl4pPr>
            <a:lvl5pPr marL="1828800" algn="l" defTabSz="457200" rtl="0" fontAlgn="base">
              <a:spcBef>
                <a:spcPct val="0"/>
              </a:spcBef>
              <a:spcAft>
                <a:spcPct val="0"/>
              </a:spcAft>
              <a:defRPr kern="1200">
                <a:solidFill>
                  <a:schemeClr val="tx1"/>
                </a:solidFill>
                <a:latin typeface="Lucida Grande" pitchFamily="-107" charset="0"/>
                <a:ea typeface="+mn-ea"/>
                <a:cs typeface="+mn-cs"/>
              </a:defRPr>
            </a:lvl5pPr>
            <a:lvl6pPr marL="2286000" algn="l" defTabSz="914400" rtl="0" eaLnBrk="1" latinLnBrk="0" hangingPunct="1">
              <a:defRPr kern="1200">
                <a:solidFill>
                  <a:schemeClr val="tx1"/>
                </a:solidFill>
                <a:latin typeface="Lucida Grande" pitchFamily="-107" charset="0"/>
                <a:ea typeface="+mn-ea"/>
                <a:cs typeface="+mn-cs"/>
              </a:defRPr>
            </a:lvl6pPr>
            <a:lvl7pPr marL="2743200" algn="l" defTabSz="914400" rtl="0" eaLnBrk="1" latinLnBrk="0" hangingPunct="1">
              <a:defRPr kern="1200">
                <a:solidFill>
                  <a:schemeClr val="tx1"/>
                </a:solidFill>
                <a:latin typeface="Lucida Grande" pitchFamily="-107" charset="0"/>
                <a:ea typeface="+mn-ea"/>
                <a:cs typeface="+mn-cs"/>
              </a:defRPr>
            </a:lvl7pPr>
            <a:lvl8pPr marL="3200400" algn="l" defTabSz="914400" rtl="0" eaLnBrk="1" latinLnBrk="0" hangingPunct="1">
              <a:defRPr kern="1200">
                <a:solidFill>
                  <a:schemeClr val="tx1"/>
                </a:solidFill>
                <a:latin typeface="Lucida Grande" pitchFamily="-107" charset="0"/>
                <a:ea typeface="+mn-ea"/>
                <a:cs typeface="+mn-cs"/>
              </a:defRPr>
            </a:lvl8pPr>
            <a:lvl9pPr marL="3657600" algn="l" defTabSz="914400" rtl="0" eaLnBrk="1" latinLnBrk="0" hangingPunct="1">
              <a:defRPr kern="1200">
                <a:solidFill>
                  <a:schemeClr val="tx1"/>
                </a:solidFill>
                <a:latin typeface="Lucida Grande" pitchFamily="-107" charset="0"/>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nn-NO" sz="1200" b="0" i="0" u="none" strike="noStrike" kern="1200" cap="none" spc="0" normalizeH="0" baseline="0" noProof="0" dirty="0">
              <a:ln>
                <a:noFill/>
              </a:ln>
              <a:solidFill>
                <a:srgbClr val="898989"/>
              </a:solidFill>
              <a:effectLst/>
              <a:uLnTx/>
              <a:uFillTx/>
              <a:latin typeface="Verdana" pitchFamily="34" charset="0"/>
              <a:ea typeface="+mn-ea"/>
              <a:cs typeface="+mn-cs"/>
            </a:endParaRPr>
          </a:p>
        </p:txBody>
      </p:sp>
      <p:sp>
        <p:nvSpPr>
          <p:cNvPr id="14" name="Slide Number Placeholder 5"/>
          <p:cNvSpPr txBox="1">
            <a:spLocks/>
          </p:cNvSpPr>
          <p:nvPr/>
        </p:nvSpPr>
        <p:spPr>
          <a:xfrm>
            <a:off x="7678986" y="7048872"/>
            <a:ext cx="946150" cy="365125"/>
          </a:xfrm>
          <a:prstGeom prst="rect">
            <a:avLst/>
          </a:prstGeom>
        </p:spPr>
        <p:txBody>
          <a:bodyPr vert="horz" wrap="square" lIns="91440" tIns="45720" rIns="91440" bIns="45720" numCol="1" anchor="ctr" anchorCtr="0" compatLnSpc="1">
            <a:prstTxWarp prst="textNoShape">
              <a:avLst/>
            </a:prstTxWarp>
          </a:bodyPr>
          <a:lstStyle>
            <a:defPPr>
              <a:defRPr lang="nn-NO"/>
            </a:defPPr>
            <a:lvl1pPr algn="r" defTabSz="457200" rtl="0" fontAlgn="base">
              <a:spcBef>
                <a:spcPct val="0"/>
              </a:spcBef>
              <a:spcAft>
                <a:spcPct val="0"/>
              </a:spcAft>
              <a:defRPr sz="1200" kern="1200">
                <a:solidFill>
                  <a:srgbClr val="898989"/>
                </a:solidFill>
                <a:latin typeface="Verdana" pitchFamily="34" charset="0"/>
                <a:ea typeface="+mn-ea"/>
                <a:cs typeface="+mn-cs"/>
              </a:defRPr>
            </a:lvl1pPr>
            <a:lvl2pPr marL="457200" algn="l" defTabSz="457200" rtl="0" fontAlgn="base">
              <a:spcBef>
                <a:spcPct val="0"/>
              </a:spcBef>
              <a:spcAft>
                <a:spcPct val="0"/>
              </a:spcAft>
              <a:defRPr kern="1200">
                <a:solidFill>
                  <a:schemeClr val="tx1"/>
                </a:solidFill>
                <a:latin typeface="Lucida Grande" pitchFamily="-107" charset="0"/>
                <a:ea typeface="+mn-ea"/>
                <a:cs typeface="+mn-cs"/>
              </a:defRPr>
            </a:lvl2pPr>
            <a:lvl3pPr marL="914400" algn="l" defTabSz="457200" rtl="0" fontAlgn="base">
              <a:spcBef>
                <a:spcPct val="0"/>
              </a:spcBef>
              <a:spcAft>
                <a:spcPct val="0"/>
              </a:spcAft>
              <a:defRPr kern="1200">
                <a:solidFill>
                  <a:schemeClr val="tx1"/>
                </a:solidFill>
                <a:latin typeface="Lucida Grande" pitchFamily="-107" charset="0"/>
                <a:ea typeface="+mn-ea"/>
                <a:cs typeface="+mn-cs"/>
              </a:defRPr>
            </a:lvl3pPr>
            <a:lvl4pPr marL="1371600" algn="l" defTabSz="457200" rtl="0" fontAlgn="base">
              <a:spcBef>
                <a:spcPct val="0"/>
              </a:spcBef>
              <a:spcAft>
                <a:spcPct val="0"/>
              </a:spcAft>
              <a:defRPr kern="1200">
                <a:solidFill>
                  <a:schemeClr val="tx1"/>
                </a:solidFill>
                <a:latin typeface="Lucida Grande" pitchFamily="-107" charset="0"/>
                <a:ea typeface="+mn-ea"/>
                <a:cs typeface="+mn-cs"/>
              </a:defRPr>
            </a:lvl4pPr>
            <a:lvl5pPr marL="1828800" algn="l" defTabSz="457200" rtl="0" fontAlgn="base">
              <a:spcBef>
                <a:spcPct val="0"/>
              </a:spcBef>
              <a:spcAft>
                <a:spcPct val="0"/>
              </a:spcAft>
              <a:defRPr kern="1200">
                <a:solidFill>
                  <a:schemeClr val="tx1"/>
                </a:solidFill>
                <a:latin typeface="Lucida Grande" pitchFamily="-107" charset="0"/>
                <a:ea typeface="+mn-ea"/>
                <a:cs typeface="+mn-cs"/>
              </a:defRPr>
            </a:lvl5pPr>
            <a:lvl6pPr marL="2286000" algn="l" defTabSz="914400" rtl="0" eaLnBrk="1" latinLnBrk="0" hangingPunct="1">
              <a:defRPr kern="1200">
                <a:solidFill>
                  <a:schemeClr val="tx1"/>
                </a:solidFill>
                <a:latin typeface="Lucida Grande" pitchFamily="-107" charset="0"/>
                <a:ea typeface="+mn-ea"/>
                <a:cs typeface="+mn-cs"/>
              </a:defRPr>
            </a:lvl6pPr>
            <a:lvl7pPr marL="2743200" algn="l" defTabSz="914400" rtl="0" eaLnBrk="1" latinLnBrk="0" hangingPunct="1">
              <a:defRPr kern="1200">
                <a:solidFill>
                  <a:schemeClr val="tx1"/>
                </a:solidFill>
                <a:latin typeface="Lucida Grande" pitchFamily="-107" charset="0"/>
                <a:ea typeface="+mn-ea"/>
                <a:cs typeface="+mn-cs"/>
              </a:defRPr>
            </a:lvl7pPr>
            <a:lvl8pPr marL="3200400" algn="l" defTabSz="914400" rtl="0" eaLnBrk="1" latinLnBrk="0" hangingPunct="1">
              <a:defRPr kern="1200">
                <a:solidFill>
                  <a:schemeClr val="tx1"/>
                </a:solidFill>
                <a:latin typeface="Lucida Grande" pitchFamily="-107" charset="0"/>
                <a:ea typeface="+mn-ea"/>
                <a:cs typeface="+mn-cs"/>
              </a:defRPr>
            </a:lvl8pPr>
            <a:lvl9pPr marL="3657600" algn="l" defTabSz="914400" rtl="0" eaLnBrk="1" latinLnBrk="0" hangingPunct="1">
              <a:defRPr kern="1200">
                <a:solidFill>
                  <a:schemeClr val="tx1"/>
                </a:solidFill>
                <a:latin typeface="Lucida Grande" pitchFamily="-107" charset="0"/>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96F37D9-1911-45C7-A230-7CFE9DC0FC48}" type="slidenum">
              <a:rPr kumimoji="0" lang="nn-NO" sz="1200" b="0" i="0" u="none" strike="noStrike" kern="1200" cap="none" spc="0" normalizeH="0" baseline="0" noProof="0" smtClean="0">
                <a:ln>
                  <a:noFill/>
                </a:ln>
                <a:solidFill>
                  <a:srgbClr val="898989"/>
                </a:solidFill>
                <a:effectLst/>
                <a:uLnTx/>
                <a:uFillTx/>
                <a:latin typeface="Verdana"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nn-NO" sz="1200" b="0" i="0" u="none" strike="noStrike" kern="1200" cap="none" spc="0" normalizeH="0" baseline="0" noProof="0">
              <a:ln>
                <a:noFill/>
              </a:ln>
              <a:solidFill>
                <a:srgbClr val="898989"/>
              </a:solidFill>
              <a:effectLst/>
              <a:uLnTx/>
              <a:uFillTx/>
              <a:latin typeface="Verdana" pitchFamily="34" charset="0"/>
              <a:ea typeface="+mn-ea"/>
              <a:cs typeface="+mn-cs"/>
            </a:endParaRPr>
          </a:p>
        </p:txBody>
      </p:sp>
      <p:pic>
        <p:nvPicPr>
          <p:cNvPr id="15" name="Content Placeholder 8"/>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492896"/>
            <a:ext cx="418261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9"/>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536" y="2493303"/>
            <a:ext cx="4233936" cy="2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053952" y="2065710"/>
            <a:ext cx="3108543" cy="369332"/>
          </a:xfrm>
          <a:prstGeom prst="rect">
            <a:avLst/>
          </a:prstGeom>
          <a:noFill/>
        </p:spPr>
        <p:txBody>
          <a:bodyPr wrap="none" rtlCol="0">
            <a:spAutoFit/>
          </a:bodyPr>
          <a:lstStyle/>
          <a:p>
            <a:pPr defTabSz="457200" fontAlgn="base">
              <a:spcBef>
                <a:spcPct val="0"/>
              </a:spcBef>
              <a:spcAft>
                <a:spcPct val="0"/>
              </a:spcAft>
            </a:pPr>
            <a:r>
              <a:rPr lang="nb-NO" dirty="0">
                <a:solidFill>
                  <a:prstClr val="black"/>
                </a:solidFill>
                <a:latin typeface="Lucida Grande" pitchFamily="-107" charset="0"/>
              </a:rPr>
              <a:t>Sulfur in air and </a:t>
            </a:r>
            <a:r>
              <a:rPr lang="nb-NO" dirty="0" err="1">
                <a:solidFill>
                  <a:prstClr val="black"/>
                </a:solidFill>
                <a:latin typeface="Lucida Grande" pitchFamily="-107" charset="0"/>
              </a:rPr>
              <a:t>precipitation</a:t>
            </a:r>
            <a:endParaRPr lang="nb-NO" dirty="0">
              <a:solidFill>
                <a:prstClr val="black"/>
              </a:solidFill>
              <a:latin typeface="Lucida Grande" pitchFamily="-107" charset="0"/>
            </a:endParaRPr>
          </a:p>
        </p:txBody>
      </p:sp>
      <p:sp>
        <p:nvSpPr>
          <p:cNvPr id="18" name="TextBox 17"/>
          <p:cNvSpPr txBox="1"/>
          <p:nvPr/>
        </p:nvSpPr>
        <p:spPr>
          <a:xfrm>
            <a:off x="5086400" y="2065710"/>
            <a:ext cx="3377848" cy="369332"/>
          </a:xfrm>
          <a:prstGeom prst="rect">
            <a:avLst/>
          </a:prstGeom>
          <a:noFill/>
        </p:spPr>
        <p:txBody>
          <a:bodyPr wrap="none" rtlCol="0">
            <a:spAutoFit/>
          </a:bodyPr>
          <a:lstStyle/>
          <a:p>
            <a:pPr defTabSz="457200" fontAlgn="base">
              <a:spcBef>
                <a:spcPct val="0"/>
              </a:spcBef>
              <a:spcAft>
                <a:spcPct val="0"/>
              </a:spcAft>
            </a:pPr>
            <a:r>
              <a:rPr lang="nb-NO" dirty="0">
                <a:solidFill>
                  <a:prstClr val="black"/>
                </a:solidFill>
                <a:latin typeface="Lucida Grande" pitchFamily="-107" charset="0"/>
              </a:rPr>
              <a:t>Nitrogen in air and </a:t>
            </a:r>
            <a:r>
              <a:rPr lang="nb-NO" dirty="0" err="1">
                <a:solidFill>
                  <a:prstClr val="black"/>
                </a:solidFill>
                <a:latin typeface="Lucida Grande" pitchFamily="-107" charset="0"/>
              </a:rPr>
              <a:t>precipitation</a:t>
            </a:r>
            <a:endParaRPr lang="nb-NO" dirty="0">
              <a:solidFill>
                <a:prstClr val="black"/>
              </a:solidFill>
              <a:latin typeface="Lucida Grande" pitchFamily="-107" charset="0"/>
            </a:endParaRPr>
          </a:p>
        </p:txBody>
      </p:sp>
      <p:sp>
        <p:nvSpPr>
          <p:cNvPr id="3" name="TextBox 2"/>
          <p:cNvSpPr txBox="1"/>
          <p:nvPr/>
        </p:nvSpPr>
        <p:spPr>
          <a:xfrm>
            <a:off x="539552" y="5661248"/>
            <a:ext cx="1417183" cy="369332"/>
          </a:xfrm>
          <a:prstGeom prst="rect">
            <a:avLst/>
          </a:prstGeom>
          <a:noFill/>
        </p:spPr>
        <p:txBody>
          <a:bodyPr wrap="none" rtlCol="0">
            <a:spAutoFit/>
          </a:bodyPr>
          <a:lstStyle/>
          <a:p>
            <a:r>
              <a:rPr lang="en-US" dirty="0"/>
              <a:t>Source EMEP</a:t>
            </a:r>
          </a:p>
        </p:txBody>
      </p:sp>
    </p:spTree>
    <p:extLst>
      <p:ext uri="{BB962C8B-B14F-4D97-AF65-F5344CB8AC3E}">
        <p14:creationId xmlns:p14="http://schemas.microsoft.com/office/powerpoint/2010/main" val="1028771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eringe\Documents\Arbete\asta\Acid rain 2015\Gardsjon_div_f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9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Tidiga initiativ förde upp luftvårdsfrågan på den internationella dagordningen</a:t>
            </a:r>
          </a:p>
        </p:txBody>
      </p:sp>
      <p:sp>
        <p:nvSpPr>
          <p:cNvPr id="3" name="Content Placeholder 2"/>
          <p:cNvSpPr>
            <a:spLocks noGrp="1"/>
          </p:cNvSpPr>
          <p:nvPr>
            <p:ph idx="1"/>
          </p:nvPr>
        </p:nvSpPr>
        <p:spPr/>
        <p:txBody>
          <a:bodyPr>
            <a:normAutofit/>
          </a:bodyPr>
          <a:lstStyle/>
          <a:p>
            <a:r>
              <a:rPr lang="sv-SE" dirty="0"/>
              <a:t>Försurningsproblemet presenterades vid OECD redan sent hösten 1967 (Göran Persson) </a:t>
            </a:r>
          </a:p>
          <a:p>
            <a:r>
              <a:rPr lang="sv-SE" dirty="0"/>
              <a:t>Nordiskt samarbete mellan forskningsinstitut i Norden kom igång under 1970 </a:t>
            </a:r>
          </a:p>
          <a:p>
            <a:r>
              <a:rPr lang="sv-SE" dirty="0"/>
              <a:t>Övervakning av bakgrundsluft i Europa beslutades vid OECD redan 1964 (samarbete mellan fyra länder SE, GE, CH, FR men bara två stationer fanns 1968 - Råö och </a:t>
            </a:r>
            <a:r>
              <a:rPr lang="sv-SE" dirty="0" err="1"/>
              <a:t>Schauinsland</a:t>
            </a:r>
            <a:r>
              <a:rPr lang="sv-SE" dirty="0"/>
              <a:t> i södra Tyskland) </a:t>
            </a:r>
          </a:p>
          <a:p>
            <a:endParaRPr lang="sv-SE" dirty="0"/>
          </a:p>
          <a:p>
            <a:endParaRPr lang="sv-SE" dirty="0"/>
          </a:p>
        </p:txBody>
      </p:sp>
      <p:sp>
        <p:nvSpPr>
          <p:cNvPr id="6" name="TextBox 5"/>
          <p:cNvSpPr txBox="1"/>
          <p:nvPr/>
        </p:nvSpPr>
        <p:spPr>
          <a:xfrm>
            <a:off x="2222431" y="5431730"/>
            <a:ext cx="4797841" cy="584775"/>
          </a:xfrm>
          <a:prstGeom prst="rect">
            <a:avLst/>
          </a:prstGeom>
          <a:noFill/>
        </p:spPr>
        <p:txBody>
          <a:bodyPr wrap="square" rtlCol="0">
            <a:spAutoFit/>
          </a:bodyPr>
          <a:lstStyle/>
          <a:p>
            <a:r>
              <a:rPr lang="sv-SE" sz="1600" dirty="0"/>
              <a:t>Nyckelpersoner: </a:t>
            </a:r>
            <a:r>
              <a:rPr lang="sv-SE" sz="1600" dirty="0" err="1"/>
              <a:t>Brynulf</a:t>
            </a:r>
            <a:r>
              <a:rPr lang="sv-SE" sz="1600" dirty="0"/>
              <a:t> Ottar, </a:t>
            </a:r>
            <a:r>
              <a:rPr lang="sv-SE" sz="1600" dirty="0" err="1"/>
              <a:t>Cyrill</a:t>
            </a:r>
            <a:r>
              <a:rPr lang="sv-SE" sz="1600" dirty="0"/>
              <a:t> Brosset, Lennart Granat, Risto </a:t>
            </a:r>
            <a:r>
              <a:rPr lang="sv-SE" sz="1600" dirty="0" err="1"/>
              <a:t>Lahdes</a:t>
            </a:r>
            <a:r>
              <a:rPr lang="sv-SE" sz="1600" dirty="0"/>
              <a:t>, Alec Estlander</a:t>
            </a:r>
          </a:p>
        </p:txBody>
      </p:sp>
    </p:spTree>
    <p:extLst>
      <p:ext uri="{BB962C8B-B14F-4D97-AF65-F5344CB8AC3E}">
        <p14:creationId xmlns:p14="http://schemas.microsoft.com/office/powerpoint/2010/main" val="382034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OECD-projektet kring svavel </a:t>
            </a:r>
          </a:p>
        </p:txBody>
      </p:sp>
      <p:sp>
        <p:nvSpPr>
          <p:cNvPr id="3" name="Content Placeholder 2"/>
          <p:cNvSpPr>
            <a:spLocks noGrp="1"/>
          </p:cNvSpPr>
          <p:nvPr>
            <p:ph idx="1"/>
          </p:nvPr>
        </p:nvSpPr>
        <p:spPr/>
        <p:txBody>
          <a:bodyPr>
            <a:normAutofit/>
          </a:bodyPr>
          <a:lstStyle/>
          <a:p>
            <a:pPr lvl="0"/>
            <a:r>
              <a:rPr lang="sv-SE" sz="1700" dirty="0">
                <a:solidFill>
                  <a:srgbClr val="55575A"/>
                </a:solidFill>
              </a:rPr>
              <a:t>OECD-projektet drevs 1972-75 med 11 deltagande länder i Västeuropa.</a:t>
            </a:r>
          </a:p>
          <a:p>
            <a:pPr lvl="0"/>
            <a:r>
              <a:rPr lang="sv-SE" sz="1700" dirty="0">
                <a:solidFill>
                  <a:srgbClr val="55575A"/>
                </a:solidFill>
              </a:rPr>
              <a:t>Omfattade mätningar av svaveldioxid och partikelbundet sulfat i luft samt sulfat i nederbörd</a:t>
            </a:r>
          </a:p>
          <a:p>
            <a:r>
              <a:rPr lang="sv-SE" sz="1700" dirty="0"/>
              <a:t>De nordiska länderna utvecklade mätteknik, modeller och svarade för emissionsinventeringar (NORDFORSK)</a:t>
            </a:r>
            <a:endParaRPr lang="sv-SE" sz="1700" dirty="0">
              <a:solidFill>
                <a:srgbClr val="55575A"/>
              </a:solidFill>
            </a:endParaRPr>
          </a:p>
          <a:p>
            <a:pPr lvl="0"/>
            <a:r>
              <a:rPr lang="sv-SE" sz="1700" dirty="0">
                <a:solidFill>
                  <a:srgbClr val="55575A"/>
                </a:solidFill>
              </a:rPr>
              <a:t>NILU tog ledningen och samordnade programmet och blev också ledare för det fortsatta programmet inom EMEP</a:t>
            </a:r>
          </a:p>
          <a:p>
            <a:pPr lvl="0"/>
            <a:r>
              <a:rPr lang="sv-SE" sz="1700" dirty="0">
                <a:solidFill>
                  <a:srgbClr val="55575A"/>
                </a:solidFill>
              </a:rPr>
              <a:t>Rapporten från 1977 konkluderade </a:t>
            </a:r>
            <a:r>
              <a:rPr lang="en-US" sz="1700" i="1" dirty="0">
                <a:solidFill>
                  <a:srgbClr val="FF0000"/>
                </a:solidFill>
              </a:rPr>
              <a:t>Sulphur compounds do travel long distances (several hundred kilometers or more) in the atmosphere and has shown that the air quality in any European country is measurably affected by emissions from other European countries”</a:t>
            </a:r>
          </a:p>
          <a:p>
            <a:pPr lvl="0"/>
            <a:r>
              <a:rPr lang="sv-SE" sz="1700" dirty="0">
                <a:solidFill>
                  <a:srgbClr val="55575A"/>
                </a:solidFill>
              </a:rPr>
              <a:t>Startpunkten för EMEP (1977) </a:t>
            </a:r>
          </a:p>
          <a:p>
            <a:endParaRPr lang="sv-SE" dirty="0"/>
          </a:p>
        </p:txBody>
      </p:sp>
      <p:sp>
        <p:nvSpPr>
          <p:cNvPr id="4" name="TextBox 3"/>
          <p:cNvSpPr txBox="1"/>
          <p:nvPr/>
        </p:nvSpPr>
        <p:spPr>
          <a:xfrm>
            <a:off x="2222431" y="6016505"/>
            <a:ext cx="4797841" cy="584775"/>
          </a:xfrm>
          <a:prstGeom prst="rect">
            <a:avLst/>
          </a:prstGeom>
          <a:noFill/>
        </p:spPr>
        <p:txBody>
          <a:bodyPr wrap="square" rtlCol="0">
            <a:spAutoFit/>
          </a:bodyPr>
          <a:lstStyle/>
          <a:p>
            <a:r>
              <a:rPr lang="sv-SE" sz="1600" dirty="0"/>
              <a:t>Nyckelpersoner: </a:t>
            </a:r>
            <a:r>
              <a:rPr lang="sv-SE" sz="1600" dirty="0" err="1"/>
              <a:t>Brynulf</a:t>
            </a:r>
            <a:r>
              <a:rPr lang="sv-SE" sz="1600" dirty="0"/>
              <a:t> Ottar, </a:t>
            </a:r>
            <a:r>
              <a:rPr lang="sv-SE" sz="1600" dirty="0" err="1"/>
              <a:t>Cyrill</a:t>
            </a:r>
            <a:r>
              <a:rPr lang="sv-SE" sz="1600" dirty="0"/>
              <a:t> Brosset, Alec Estlander, Anton Eliassen</a:t>
            </a:r>
          </a:p>
        </p:txBody>
      </p:sp>
    </p:spTree>
    <p:extLst>
      <p:ext uri="{BB962C8B-B14F-4D97-AF65-F5344CB8AC3E}">
        <p14:creationId xmlns:p14="http://schemas.microsoft.com/office/powerpoint/2010/main" val="311829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027" y="608929"/>
            <a:ext cx="7249235" cy="665273"/>
          </a:xfrm>
        </p:spPr>
        <p:txBody>
          <a:bodyPr/>
          <a:lstStyle/>
          <a:p>
            <a:r>
              <a:rPr lang="en-US" dirty="0"/>
              <a:t>FN-</a:t>
            </a:r>
            <a:r>
              <a:rPr lang="en-US" dirty="0" err="1"/>
              <a:t>konferensen</a:t>
            </a:r>
            <a:r>
              <a:rPr lang="en-US" dirty="0"/>
              <a:t> 1972</a:t>
            </a:r>
          </a:p>
        </p:txBody>
      </p:sp>
      <p:sp>
        <p:nvSpPr>
          <p:cNvPr id="3" name="Content Placeholder 2"/>
          <p:cNvSpPr>
            <a:spLocks noGrp="1"/>
          </p:cNvSpPr>
          <p:nvPr>
            <p:ph idx="1"/>
          </p:nvPr>
        </p:nvSpPr>
        <p:spPr>
          <a:xfrm>
            <a:off x="1003520" y="1385810"/>
            <a:ext cx="4685289" cy="4524474"/>
          </a:xfrm>
        </p:spPr>
        <p:txBody>
          <a:bodyPr>
            <a:normAutofit/>
          </a:bodyPr>
          <a:lstStyle/>
          <a:p>
            <a:r>
              <a:rPr lang="en-US" dirty="0" err="1"/>
              <a:t>Försurningsproblemet</a:t>
            </a:r>
            <a:r>
              <a:rPr lang="en-US" dirty="0"/>
              <a:t> </a:t>
            </a:r>
            <a:r>
              <a:rPr lang="en-US" dirty="0" err="1"/>
              <a:t>fördes</a:t>
            </a:r>
            <a:r>
              <a:rPr lang="en-US" dirty="0"/>
              <a:t> </a:t>
            </a:r>
            <a:r>
              <a:rPr lang="en-US" dirty="0" err="1"/>
              <a:t>upp</a:t>
            </a:r>
            <a:r>
              <a:rPr lang="en-US" dirty="0"/>
              <a:t> </a:t>
            </a:r>
            <a:r>
              <a:rPr lang="en-US" dirty="0" err="1"/>
              <a:t>på</a:t>
            </a:r>
            <a:r>
              <a:rPr lang="en-US" dirty="0"/>
              <a:t> den </a:t>
            </a:r>
            <a:r>
              <a:rPr lang="en-US" dirty="0" err="1"/>
              <a:t>globala</a:t>
            </a:r>
            <a:r>
              <a:rPr lang="en-US" dirty="0"/>
              <a:t> </a:t>
            </a:r>
            <a:r>
              <a:rPr lang="en-US" dirty="0" err="1"/>
              <a:t>dagordningen</a:t>
            </a:r>
            <a:r>
              <a:rPr lang="en-US" dirty="0"/>
              <a:t> vid FNs </a:t>
            </a:r>
            <a:r>
              <a:rPr lang="en-US" dirty="0" err="1"/>
              <a:t>miljökonferens</a:t>
            </a:r>
            <a:r>
              <a:rPr lang="en-US" dirty="0"/>
              <a:t> i Stockholm 1972. </a:t>
            </a:r>
          </a:p>
          <a:p>
            <a:r>
              <a:rPr lang="en-US" dirty="0" err="1"/>
              <a:t>Svensk</a:t>
            </a:r>
            <a:r>
              <a:rPr lang="en-US" dirty="0"/>
              <a:t> rapport </a:t>
            </a:r>
            <a:r>
              <a:rPr lang="en-US" dirty="0" err="1"/>
              <a:t>som</a:t>
            </a:r>
            <a:r>
              <a:rPr lang="en-US" dirty="0"/>
              <a:t> </a:t>
            </a:r>
            <a:r>
              <a:rPr lang="en-US" dirty="0" err="1"/>
              <a:t>presenterade</a:t>
            </a:r>
            <a:r>
              <a:rPr lang="en-US" dirty="0"/>
              <a:t> </a:t>
            </a:r>
            <a:r>
              <a:rPr lang="en-US" dirty="0" err="1"/>
              <a:t>problemet</a:t>
            </a:r>
            <a:r>
              <a:rPr lang="en-US" dirty="0"/>
              <a:t> med </a:t>
            </a:r>
            <a:r>
              <a:rPr lang="en-US" dirty="0" err="1"/>
              <a:t>gränsöverskridande</a:t>
            </a:r>
            <a:r>
              <a:rPr lang="en-US" dirty="0"/>
              <a:t> </a:t>
            </a:r>
            <a:r>
              <a:rPr lang="en-US" dirty="0" err="1"/>
              <a:t>luftföroreningar</a:t>
            </a:r>
            <a:r>
              <a:rPr lang="en-US" dirty="0"/>
              <a:t>. </a:t>
            </a:r>
          </a:p>
          <a:p>
            <a:r>
              <a:rPr lang="en-US" dirty="0" err="1"/>
              <a:t>En</a:t>
            </a:r>
            <a:r>
              <a:rPr lang="en-US" dirty="0"/>
              <a:t> </a:t>
            </a:r>
            <a:r>
              <a:rPr lang="en-US" dirty="0" err="1"/>
              <a:t>första</a:t>
            </a:r>
            <a:r>
              <a:rPr lang="en-US" dirty="0"/>
              <a:t> </a:t>
            </a:r>
            <a:r>
              <a:rPr lang="en-US" dirty="0" err="1"/>
              <a:t>integrerad</a:t>
            </a:r>
            <a:r>
              <a:rPr lang="en-US" dirty="0"/>
              <a:t> </a:t>
            </a:r>
            <a:r>
              <a:rPr lang="en-US" dirty="0" err="1"/>
              <a:t>analys</a:t>
            </a:r>
            <a:r>
              <a:rPr lang="en-US" dirty="0"/>
              <a:t> </a:t>
            </a:r>
            <a:r>
              <a:rPr lang="en-US" dirty="0" err="1"/>
              <a:t>av</a:t>
            </a:r>
            <a:r>
              <a:rPr lang="en-US" dirty="0"/>
              <a:t> </a:t>
            </a:r>
            <a:r>
              <a:rPr lang="en-US" dirty="0" err="1"/>
              <a:t>luftföroreningsproblemet</a:t>
            </a:r>
            <a:endParaRPr lang="en-US" dirty="0"/>
          </a:p>
          <a:p>
            <a:r>
              <a:rPr lang="en-US" dirty="0" err="1"/>
              <a:t>Blev</a:t>
            </a:r>
            <a:r>
              <a:rPr lang="en-US" dirty="0"/>
              <a:t> </a:t>
            </a:r>
            <a:r>
              <a:rPr lang="en-US" dirty="0" err="1"/>
              <a:t>delvis</a:t>
            </a:r>
            <a:r>
              <a:rPr lang="en-US" dirty="0"/>
              <a:t> </a:t>
            </a:r>
            <a:r>
              <a:rPr lang="en-US" dirty="0" err="1"/>
              <a:t>ifrågasatt</a:t>
            </a:r>
            <a:r>
              <a:rPr lang="en-US" dirty="0"/>
              <a:t>, </a:t>
            </a:r>
            <a:r>
              <a:rPr lang="en-US" dirty="0" err="1"/>
              <a:t>inte</a:t>
            </a:r>
            <a:r>
              <a:rPr lang="en-US" dirty="0"/>
              <a:t> </a:t>
            </a:r>
            <a:r>
              <a:rPr lang="en-US" dirty="0" err="1"/>
              <a:t>minst</a:t>
            </a:r>
            <a:r>
              <a:rPr lang="en-US" dirty="0"/>
              <a:t> </a:t>
            </a:r>
            <a:r>
              <a:rPr lang="en-US" dirty="0" err="1"/>
              <a:t>när</a:t>
            </a:r>
            <a:r>
              <a:rPr lang="en-US" dirty="0"/>
              <a:t> </a:t>
            </a:r>
            <a:r>
              <a:rPr lang="en-US" dirty="0" err="1"/>
              <a:t>det</a:t>
            </a:r>
            <a:r>
              <a:rPr lang="en-US" dirty="0"/>
              <a:t> </a:t>
            </a:r>
            <a:r>
              <a:rPr lang="en-US" dirty="0" err="1"/>
              <a:t>gällde</a:t>
            </a:r>
            <a:r>
              <a:rPr lang="en-US" dirty="0"/>
              <a:t> </a:t>
            </a:r>
            <a:r>
              <a:rPr lang="en-US" dirty="0" err="1"/>
              <a:t>effekterna</a:t>
            </a:r>
            <a:r>
              <a:rPr lang="en-US" dirty="0"/>
              <a:t> </a:t>
            </a:r>
            <a:r>
              <a:rPr lang="en-US" dirty="0" err="1"/>
              <a:t>på</a:t>
            </a:r>
            <a:r>
              <a:rPr lang="en-US" dirty="0"/>
              <a:t> </a:t>
            </a:r>
            <a:r>
              <a:rPr lang="en-US" dirty="0" err="1"/>
              <a:t>skog</a:t>
            </a:r>
            <a:r>
              <a:rPr lang="en-US" dirty="0"/>
              <a:t>.</a:t>
            </a:r>
          </a:p>
        </p:txBody>
      </p:sp>
      <p:pic>
        <p:nvPicPr>
          <p:cNvPr id="2050" name="Picture 2" descr="C:\Users\peringe\Documents\Arbete\Chalmers och GU\Försurningsrapporten vid FN-konferensen 197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91280">
            <a:off x="6320404" y="1140290"/>
            <a:ext cx="2381474" cy="3509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22888" y="5778566"/>
            <a:ext cx="4320139" cy="911909"/>
          </a:xfrm>
          <a:prstGeom prst="rect">
            <a:avLst/>
          </a:prstGeom>
          <a:noFill/>
        </p:spPr>
        <p:txBody>
          <a:bodyPr wrap="none" lIns="80128" tIns="40065" rIns="80128" bIns="40065" rtlCol="0">
            <a:spAutoFit/>
          </a:bodyPr>
          <a:lstStyle/>
          <a:p>
            <a:r>
              <a:rPr lang="en-US" dirty="0" err="1"/>
              <a:t>Nyckelpersoner</a:t>
            </a:r>
            <a:r>
              <a:rPr lang="en-US" dirty="0"/>
              <a:t>: Bert Bolin, Henning Rodhe, </a:t>
            </a:r>
          </a:p>
          <a:p>
            <a:r>
              <a:rPr lang="en-US" dirty="0"/>
              <a:t>Svante </a:t>
            </a:r>
            <a:r>
              <a:rPr lang="en-US" dirty="0" err="1"/>
              <a:t>Odén</a:t>
            </a:r>
            <a:r>
              <a:rPr lang="en-US" dirty="0"/>
              <a:t>, Carl-</a:t>
            </a:r>
            <a:r>
              <a:rPr lang="en-US" dirty="0" err="1"/>
              <a:t>Olof</a:t>
            </a:r>
            <a:r>
              <a:rPr lang="en-US" dirty="0"/>
              <a:t> Tamm </a:t>
            </a:r>
          </a:p>
          <a:p>
            <a:pPr algn="l"/>
            <a:r>
              <a:rPr lang="en-US" dirty="0"/>
              <a:t> </a:t>
            </a:r>
          </a:p>
        </p:txBody>
      </p:sp>
    </p:spTree>
    <p:extLst>
      <p:ext uri="{BB962C8B-B14F-4D97-AF65-F5344CB8AC3E}">
        <p14:creationId xmlns:p14="http://schemas.microsoft.com/office/powerpoint/2010/main" val="227041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Att skapa en konvention under det kalla kriget – Luftvårdskonventionen 1979</a:t>
            </a:r>
          </a:p>
        </p:txBody>
      </p:sp>
      <p:sp>
        <p:nvSpPr>
          <p:cNvPr id="3" name="Content Placeholder 2"/>
          <p:cNvSpPr>
            <a:spLocks noGrp="1"/>
          </p:cNvSpPr>
          <p:nvPr>
            <p:ph idx="1"/>
          </p:nvPr>
        </p:nvSpPr>
        <p:spPr>
          <a:xfrm>
            <a:off x="2699792" y="1959344"/>
            <a:ext cx="5965302" cy="3960000"/>
          </a:xfrm>
        </p:spPr>
        <p:txBody>
          <a:bodyPr/>
          <a:lstStyle/>
          <a:p>
            <a:r>
              <a:rPr lang="sv-SE" dirty="0"/>
              <a:t>Nästan inga kontakter mellan öst och väst under 1970-talet. </a:t>
            </a:r>
          </a:p>
          <a:p>
            <a:r>
              <a:rPr lang="sv-SE" dirty="0"/>
              <a:t>Inom ESK-förhandlingarna drev Sovjetunionen luft-föroreningar som ett område för internationellt samarbete</a:t>
            </a:r>
          </a:p>
          <a:p>
            <a:r>
              <a:rPr lang="sv-SE" dirty="0"/>
              <a:t>Stor skepsis från väst (”propagandaförsök från öst”)</a:t>
            </a:r>
          </a:p>
          <a:p>
            <a:r>
              <a:rPr lang="sv-SE" dirty="0"/>
              <a:t>Norge skapade dock de nödvändiga kontakterna som ledde fram till luftkonventionen (CLRTAP)</a:t>
            </a:r>
          </a:p>
          <a:p>
            <a:r>
              <a:rPr lang="sv-SE" dirty="0"/>
              <a:t>Konventionen innehöll redan från början både ett politiskt förhandlingsorgan och vetenskapliga organ</a:t>
            </a:r>
          </a:p>
          <a:p>
            <a:endParaRPr lang="sv-SE" dirty="0"/>
          </a:p>
        </p:txBody>
      </p:sp>
      <p:sp>
        <p:nvSpPr>
          <p:cNvPr id="4" name="TextBox 3"/>
          <p:cNvSpPr txBox="1"/>
          <p:nvPr/>
        </p:nvSpPr>
        <p:spPr>
          <a:xfrm>
            <a:off x="257785" y="2438999"/>
            <a:ext cx="2172774" cy="1077218"/>
          </a:xfrm>
          <a:prstGeom prst="rect">
            <a:avLst/>
          </a:prstGeom>
          <a:noFill/>
        </p:spPr>
        <p:txBody>
          <a:bodyPr wrap="none" rtlCol="0">
            <a:spAutoFit/>
          </a:bodyPr>
          <a:lstStyle/>
          <a:p>
            <a:r>
              <a:rPr lang="sv-SE" sz="1600" dirty="0"/>
              <a:t>Nyckelpersoner </a:t>
            </a:r>
            <a:r>
              <a:rPr lang="sv-SE" sz="1600" dirty="0" err="1"/>
              <a:t>bl</a:t>
            </a:r>
            <a:r>
              <a:rPr lang="sv-SE" sz="1600" dirty="0"/>
              <a:t> a </a:t>
            </a:r>
          </a:p>
          <a:p>
            <a:r>
              <a:rPr lang="sv-SE" sz="1600" dirty="0"/>
              <a:t>Gro Harlem Brundtland</a:t>
            </a:r>
          </a:p>
          <a:p>
            <a:r>
              <a:rPr lang="sv-SE" sz="1600" dirty="0"/>
              <a:t> och Valentin </a:t>
            </a:r>
            <a:r>
              <a:rPr lang="sv-SE" sz="1600" dirty="0" err="1"/>
              <a:t>Sokolovski</a:t>
            </a:r>
            <a:endParaRPr lang="sv-SE" sz="1600" dirty="0"/>
          </a:p>
          <a:p>
            <a:endParaRPr lang="sv-SE" sz="1600" dirty="0"/>
          </a:p>
        </p:txBody>
      </p:sp>
      <p:grpSp>
        <p:nvGrpSpPr>
          <p:cNvPr id="5" name="Group 4"/>
          <p:cNvGrpSpPr/>
          <p:nvPr/>
        </p:nvGrpSpPr>
        <p:grpSpPr>
          <a:xfrm>
            <a:off x="257785" y="5301208"/>
            <a:ext cx="3882167" cy="1497106"/>
            <a:chOff x="257785" y="5157192"/>
            <a:chExt cx="4098190" cy="1641122"/>
          </a:xfrm>
        </p:grpSpPr>
        <p:sp>
          <p:nvSpPr>
            <p:cNvPr id="6" name="Rounded Rectangle 5"/>
            <p:cNvSpPr/>
            <p:nvPr/>
          </p:nvSpPr>
          <p:spPr>
            <a:xfrm>
              <a:off x="1259632" y="5157192"/>
              <a:ext cx="1800200" cy="5760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Executive Body</a:t>
              </a:r>
            </a:p>
          </p:txBody>
        </p:sp>
        <p:sp>
          <p:nvSpPr>
            <p:cNvPr id="7" name="Rounded Rectangle 6"/>
            <p:cNvSpPr/>
            <p:nvPr/>
          </p:nvSpPr>
          <p:spPr>
            <a:xfrm>
              <a:off x="2418582" y="6222250"/>
              <a:ext cx="1937393" cy="5760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Working Group on Effects (1981)</a:t>
              </a:r>
            </a:p>
          </p:txBody>
        </p:sp>
        <p:sp>
          <p:nvSpPr>
            <p:cNvPr id="8" name="Rounded Rectangle 7"/>
            <p:cNvSpPr/>
            <p:nvPr/>
          </p:nvSpPr>
          <p:spPr>
            <a:xfrm>
              <a:off x="257785" y="6209456"/>
              <a:ext cx="1813810" cy="5760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EMEP (1977)</a:t>
              </a:r>
            </a:p>
          </p:txBody>
        </p:sp>
        <p:cxnSp>
          <p:nvCxnSpPr>
            <p:cNvPr id="9" name="Straight Connector 8"/>
            <p:cNvCxnSpPr>
              <a:stCxn id="6" idx="2"/>
            </p:cNvCxnSpPr>
            <p:nvPr/>
          </p:nvCxnSpPr>
          <p:spPr>
            <a:xfrm>
              <a:off x="2159732" y="5733256"/>
              <a:ext cx="1116124" cy="4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2"/>
              <a:endCxn id="8" idx="0"/>
            </p:cNvCxnSpPr>
            <p:nvPr/>
          </p:nvCxnSpPr>
          <p:spPr>
            <a:xfrm flipH="1">
              <a:off x="1164690" y="5733256"/>
              <a:ext cx="995042" cy="4762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9418" y="4829421"/>
            <a:ext cx="3325092" cy="207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24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Vetnskaplig</a:t>
            </a:r>
            <a:r>
              <a:rPr lang="sv-SE" dirty="0"/>
              <a:t> utveckling under konventionens första år</a:t>
            </a:r>
          </a:p>
        </p:txBody>
      </p:sp>
      <p:sp>
        <p:nvSpPr>
          <p:cNvPr id="3" name="Content Placeholder 2"/>
          <p:cNvSpPr>
            <a:spLocks noGrp="1"/>
          </p:cNvSpPr>
          <p:nvPr>
            <p:ph idx="1"/>
          </p:nvPr>
        </p:nvSpPr>
        <p:spPr/>
        <p:txBody>
          <a:bodyPr>
            <a:normAutofit/>
          </a:bodyPr>
          <a:lstStyle/>
          <a:p>
            <a:r>
              <a:rPr lang="sv-SE" dirty="0"/>
              <a:t>Source-Receptor-matriser för svavel</a:t>
            </a:r>
          </a:p>
          <a:p>
            <a:r>
              <a:rPr lang="sv-SE" dirty="0"/>
              <a:t>Utveckla det standardiserade mätprogrammet inom EMEP</a:t>
            </a:r>
          </a:p>
          <a:p>
            <a:r>
              <a:rPr lang="sv-SE" dirty="0"/>
              <a:t>Överenskommelse (protokoll) för finansiering av EMEP (1984)</a:t>
            </a:r>
          </a:p>
          <a:p>
            <a:r>
              <a:rPr lang="sv-SE" dirty="0"/>
              <a:t>Få till stånd program (</a:t>
            </a:r>
            <a:r>
              <a:rPr lang="sv-SE" dirty="0" err="1"/>
              <a:t>ICPs</a:t>
            </a:r>
            <a:r>
              <a:rPr lang="sv-SE" dirty="0"/>
              <a:t>) för effekter (från cirka 1985)</a:t>
            </a:r>
          </a:p>
          <a:p>
            <a:pPr lvl="1"/>
            <a:r>
              <a:rPr lang="sv-SE" dirty="0"/>
              <a:t>Material, Waters, Forests, </a:t>
            </a:r>
            <a:r>
              <a:rPr lang="sv-SE" dirty="0" err="1"/>
              <a:t>Integrated</a:t>
            </a:r>
            <a:r>
              <a:rPr lang="sv-SE" dirty="0"/>
              <a:t>  </a:t>
            </a:r>
            <a:r>
              <a:rPr lang="sv-SE" dirty="0" err="1"/>
              <a:t>Monitoring</a:t>
            </a:r>
            <a:r>
              <a:rPr lang="sv-SE" dirty="0"/>
              <a:t>, Vegetation, </a:t>
            </a:r>
            <a:r>
              <a:rPr lang="sv-SE" dirty="0" err="1"/>
              <a:t>Mapping</a:t>
            </a:r>
            <a:r>
              <a:rPr lang="sv-SE" dirty="0"/>
              <a:t> and </a:t>
            </a:r>
            <a:r>
              <a:rPr lang="sv-SE" dirty="0" err="1"/>
              <a:t>Modelling</a:t>
            </a:r>
            <a:r>
              <a:rPr lang="sv-SE" dirty="0"/>
              <a:t> (</a:t>
            </a:r>
            <a:r>
              <a:rPr lang="sv-SE" dirty="0" err="1"/>
              <a:t>critical</a:t>
            </a:r>
            <a:r>
              <a:rPr lang="sv-SE" dirty="0"/>
              <a:t> </a:t>
            </a:r>
            <a:r>
              <a:rPr lang="sv-SE" dirty="0" err="1"/>
              <a:t>loads</a:t>
            </a:r>
            <a:r>
              <a:rPr lang="sv-SE" dirty="0"/>
              <a:t>)  </a:t>
            </a:r>
          </a:p>
          <a:p>
            <a:pPr lvl="1"/>
            <a:r>
              <a:rPr lang="sv-SE" dirty="0"/>
              <a:t>Hälsa </a:t>
            </a:r>
          </a:p>
          <a:p>
            <a:r>
              <a:rPr lang="sv-SE" dirty="0"/>
              <a:t>Utvidgat mätprogram: ozon, kväveföreningar från slutet av 1980-talet</a:t>
            </a:r>
          </a:p>
          <a:p>
            <a:r>
              <a:rPr lang="sv-SE" dirty="0" err="1"/>
              <a:t>Integrated</a:t>
            </a:r>
            <a:r>
              <a:rPr lang="sv-SE" dirty="0"/>
              <a:t> </a:t>
            </a:r>
            <a:r>
              <a:rPr lang="sv-SE" dirty="0" err="1"/>
              <a:t>Assessment</a:t>
            </a:r>
            <a:r>
              <a:rPr lang="sv-SE" dirty="0"/>
              <a:t> </a:t>
            </a:r>
            <a:r>
              <a:rPr lang="sv-SE" dirty="0" err="1"/>
              <a:t>Modelling</a:t>
            </a:r>
            <a:r>
              <a:rPr lang="sv-SE" dirty="0"/>
              <a:t> från slutet av 1980-talet</a:t>
            </a:r>
          </a:p>
        </p:txBody>
      </p:sp>
    </p:spTree>
    <p:extLst>
      <p:ext uri="{BB962C8B-B14F-4D97-AF65-F5344CB8AC3E}">
        <p14:creationId xmlns:p14="http://schemas.microsoft.com/office/powerpoint/2010/main" val="425545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790482" y="474280"/>
            <a:ext cx="764933"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latin typeface="Arial" pitchFamily="34" charset="0"/>
                <a:cs typeface="Arial" pitchFamily="34" charset="0"/>
              </a:rPr>
              <a:t>Science</a:t>
            </a:r>
            <a:endParaRPr lang="sv-SE" sz="1200" dirty="0">
              <a:latin typeface="Arial" pitchFamily="34" charset="0"/>
              <a:cs typeface="Arial" pitchFamily="34" charset="0"/>
            </a:endParaRPr>
          </a:p>
        </p:txBody>
      </p:sp>
      <p:sp>
        <p:nvSpPr>
          <p:cNvPr id="2052" name="Text Box 4"/>
          <p:cNvSpPr txBox="1">
            <a:spLocks noChangeArrowheads="1"/>
          </p:cNvSpPr>
          <p:nvPr/>
        </p:nvSpPr>
        <p:spPr bwMode="auto">
          <a:xfrm>
            <a:off x="3861696" y="474279"/>
            <a:ext cx="638296"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latin typeface="Arial" pitchFamily="34" charset="0"/>
                <a:cs typeface="Arial" pitchFamily="34" charset="0"/>
              </a:rPr>
              <a:t>Policy</a:t>
            </a:r>
            <a:endParaRPr lang="sv-SE" sz="1200" dirty="0">
              <a:latin typeface="Arial" pitchFamily="34" charset="0"/>
              <a:cs typeface="Arial" pitchFamily="34" charset="0"/>
            </a:endParaRPr>
          </a:p>
        </p:txBody>
      </p:sp>
      <p:sp>
        <p:nvSpPr>
          <p:cNvPr id="2065" name="Text Box 17"/>
          <p:cNvSpPr txBox="1">
            <a:spLocks noChangeArrowheads="1"/>
          </p:cNvSpPr>
          <p:nvPr/>
        </p:nvSpPr>
        <p:spPr bwMode="auto">
          <a:xfrm>
            <a:off x="1300981" y="1047110"/>
            <a:ext cx="1223739"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The </a:t>
            </a:r>
            <a:r>
              <a:rPr lang="sv-SE" sz="1200" dirty="0" err="1">
                <a:latin typeface="Arial" pitchFamily="34" charset="0"/>
                <a:cs typeface="Arial" pitchFamily="34" charset="0"/>
              </a:rPr>
              <a:t>first</a:t>
            </a:r>
            <a:r>
              <a:rPr lang="sv-SE" sz="1200" dirty="0">
                <a:latin typeface="Arial" pitchFamily="34" charset="0"/>
                <a:cs typeface="Arial" pitchFamily="34" charset="0"/>
              </a:rPr>
              <a:t> alarm, Odén 1967</a:t>
            </a:r>
          </a:p>
        </p:txBody>
      </p:sp>
      <p:sp>
        <p:nvSpPr>
          <p:cNvPr id="2066" name="Line 18"/>
          <p:cNvSpPr>
            <a:spLocks noChangeShapeType="1"/>
          </p:cNvSpPr>
          <p:nvPr/>
        </p:nvSpPr>
        <p:spPr bwMode="auto">
          <a:xfrm flipV="1">
            <a:off x="2524721" y="1047108"/>
            <a:ext cx="808532" cy="1859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67" name="Text Box 19"/>
          <p:cNvSpPr txBox="1">
            <a:spLocks noChangeArrowheads="1"/>
          </p:cNvSpPr>
          <p:nvPr/>
        </p:nvSpPr>
        <p:spPr bwMode="auto">
          <a:xfrm>
            <a:off x="3521647" y="1065520"/>
            <a:ext cx="1422187" cy="646321"/>
          </a:xfrm>
          <a:prstGeom prst="rect">
            <a:avLst/>
          </a:prstGeom>
          <a:solidFill>
            <a:srgbClr val="FFFFCC"/>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Sweden’s</a:t>
            </a:r>
            <a:r>
              <a:rPr lang="sv-SE" sz="1200" dirty="0">
                <a:latin typeface="Arial" pitchFamily="34" charset="0"/>
                <a:cs typeface="Arial" pitchFamily="34" charset="0"/>
              </a:rPr>
              <a:t> </a:t>
            </a:r>
            <a:r>
              <a:rPr lang="sv-SE" sz="1200" dirty="0" err="1">
                <a:latin typeface="Arial" pitchFamily="34" charset="0"/>
                <a:cs typeface="Arial" pitchFamily="34" charset="0"/>
              </a:rPr>
              <a:t>case</a:t>
            </a:r>
            <a:r>
              <a:rPr lang="sv-SE" sz="1200" dirty="0">
                <a:latin typeface="Arial" pitchFamily="34" charset="0"/>
                <a:cs typeface="Arial" pitchFamily="34" charset="0"/>
              </a:rPr>
              <a:t> </a:t>
            </a:r>
            <a:r>
              <a:rPr lang="sv-SE" sz="1200" dirty="0" err="1">
                <a:latin typeface="Arial" pitchFamily="34" charset="0"/>
                <a:cs typeface="Arial" pitchFamily="34" charset="0"/>
              </a:rPr>
              <a:t>study</a:t>
            </a:r>
            <a:r>
              <a:rPr lang="sv-SE" sz="1200" dirty="0">
                <a:latin typeface="Arial" pitchFamily="34" charset="0"/>
                <a:cs typeface="Arial" pitchFamily="34" charset="0"/>
              </a:rPr>
              <a:t> UN Conference 1972 </a:t>
            </a:r>
          </a:p>
        </p:txBody>
      </p:sp>
      <p:sp>
        <p:nvSpPr>
          <p:cNvPr id="2068" name="Line 20"/>
          <p:cNvSpPr>
            <a:spLocks noChangeShapeType="1"/>
          </p:cNvSpPr>
          <p:nvPr/>
        </p:nvSpPr>
        <p:spPr bwMode="auto">
          <a:xfrm flipH="1">
            <a:off x="3333253" y="1284288"/>
            <a:ext cx="210859" cy="191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69" name="Text Box 21"/>
          <p:cNvSpPr txBox="1">
            <a:spLocks noChangeArrowheads="1"/>
          </p:cNvSpPr>
          <p:nvPr/>
        </p:nvSpPr>
        <p:spPr bwMode="auto">
          <a:xfrm>
            <a:off x="1124441" y="1719571"/>
            <a:ext cx="1933653"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OECD projekt: “</a:t>
            </a:r>
            <a:r>
              <a:rPr lang="sv-SE" sz="1200" dirty="0" err="1">
                <a:latin typeface="Arial" pitchFamily="34" charset="0"/>
                <a:cs typeface="Arial" pitchFamily="34" charset="0"/>
              </a:rPr>
              <a:t>Acid</a:t>
            </a:r>
            <a:r>
              <a:rPr lang="sv-SE" sz="1200" dirty="0">
                <a:latin typeface="Arial" pitchFamily="34" charset="0"/>
                <a:cs typeface="Arial" pitchFamily="34" charset="0"/>
              </a:rPr>
              <a:t> </a:t>
            </a:r>
            <a:r>
              <a:rPr lang="sv-SE" sz="1200" dirty="0" err="1">
                <a:latin typeface="Arial" pitchFamily="34" charset="0"/>
                <a:cs typeface="Arial" pitchFamily="34" charset="0"/>
              </a:rPr>
              <a:t>rain</a:t>
            </a:r>
            <a:r>
              <a:rPr lang="sv-SE" sz="1200" dirty="0">
                <a:latin typeface="Arial" pitchFamily="34" charset="0"/>
                <a:cs typeface="Arial" pitchFamily="34" charset="0"/>
              </a:rPr>
              <a:t> a </a:t>
            </a:r>
            <a:r>
              <a:rPr lang="sv-SE" sz="1200" dirty="0" err="1">
                <a:latin typeface="Arial" pitchFamily="34" charset="0"/>
                <a:cs typeface="Arial" pitchFamily="34" charset="0"/>
              </a:rPr>
              <a:t>transboundary</a:t>
            </a:r>
            <a:r>
              <a:rPr lang="sv-SE" sz="1200" dirty="0">
                <a:latin typeface="Arial" pitchFamily="34" charset="0"/>
                <a:cs typeface="Arial" pitchFamily="34" charset="0"/>
              </a:rPr>
              <a:t> problem”</a:t>
            </a:r>
          </a:p>
        </p:txBody>
      </p:sp>
      <p:sp>
        <p:nvSpPr>
          <p:cNvPr id="2070" name="Line 22"/>
          <p:cNvSpPr>
            <a:spLocks noChangeShapeType="1"/>
          </p:cNvSpPr>
          <p:nvPr/>
        </p:nvSpPr>
        <p:spPr bwMode="auto">
          <a:xfrm>
            <a:off x="3058093" y="1950397"/>
            <a:ext cx="298881" cy="54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1" name="Text Box 23"/>
          <p:cNvSpPr txBox="1">
            <a:spLocks noChangeArrowheads="1"/>
          </p:cNvSpPr>
          <p:nvPr/>
        </p:nvSpPr>
        <p:spPr bwMode="auto">
          <a:xfrm>
            <a:off x="3512095" y="2113304"/>
            <a:ext cx="987897" cy="461655"/>
          </a:xfrm>
          <a:prstGeom prst="rect">
            <a:avLst/>
          </a:prstGeom>
          <a:solidFill>
            <a:srgbClr val="FFFFCC"/>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CLRTAP Convention</a:t>
            </a:r>
          </a:p>
        </p:txBody>
      </p:sp>
      <p:sp>
        <p:nvSpPr>
          <p:cNvPr id="2072" name="Line 24"/>
          <p:cNvSpPr>
            <a:spLocks noChangeShapeType="1"/>
          </p:cNvSpPr>
          <p:nvPr/>
        </p:nvSpPr>
        <p:spPr bwMode="auto">
          <a:xfrm flipH="1">
            <a:off x="3348809" y="2251797"/>
            <a:ext cx="163286" cy="1163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3" name="Text Box 25"/>
          <p:cNvSpPr txBox="1">
            <a:spLocks noChangeArrowheads="1"/>
          </p:cNvSpPr>
          <p:nvPr/>
        </p:nvSpPr>
        <p:spPr bwMode="auto">
          <a:xfrm>
            <a:off x="3496865" y="2755241"/>
            <a:ext cx="1558536" cy="461655"/>
          </a:xfrm>
          <a:prstGeom prst="rect">
            <a:avLst/>
          </a:prstGeom>
          <a:solidFill>
            <a:srgbClr val="FFFFCC"/>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First</a:t>
            </a:r>
            <a:r>
              <a:rPr lang="sv-SE" sz="1200" dirty="0">
                <a:latin typeface="Arial" pitchFamily="34" charset="0"/>
                <a:cs typeface="Arial" pitchFamily="34" charset="0"/>
              </a:rPr>
              <a:t> S </a:t>
            </a:r>
            <a:r>
              <a:rPr lang="sv-SE" sz="1200" dirty="0" err="1">
                <a:latin typeface="Arial" pitchFamily="34" charset="0"/>
                <a:cs typeface="Arial" pitchFamily="34" charset="0"/>
              </a:rPr>
              <a:t>Protocol</a:t>
            </a:r>
            <a:r>
              <a:rPr lang="sv-SE" sz="1200" dirty="0">
                <a:latin typeface="Arial" pitchFamily="34" charset="0"/>
                <a:cs typeface="Arial" pitchFamily="34" charset="0"/>
              </a:rPr>
              <a:t> 1985</a:t>
            </a:r>
          </a:p>
        </p:txBody>
      </p:sp>
      <p:sp>
        <p:nvSpPr>
          <p:cNvPr id="2074" name="Line 26"/>
          <p:cNvSpPr>
            <a:spLocks noChangeShapeType="1"/>
          </p:cNvSpPr>
          <p:nvPr/>
        </p:nvSpPr>
        <p:spPr bwMode="auto">
          <a:xfrm flipH="1">
            <a:off x="3368880" y="3445666"/>
            <a:ext cx="175232" cy="758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5" name="Text Box 27"/>
          <p:cNvSpPr txBox="1">
            <a:spLocks noChangeArrowheads="1"/>
          </p:cNvSpPr>
          <p:nvPr/>
        </p:nvSpPr>
        <p:spPr bwMode="auto">
          <a:xfrm>
            <a:off x="3625865" y="3763878"/>
            <a:ext cx="1317969" cy="461655"/>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Second </a:t>
            </a:r>
            <a:r>
              <a:rPr lang="sv-SE" sz="1200" dirty="0" err="1">
                <a:latin typeface="Arial" pitchFamily="34" charset="0"/>
                <a:cs typeface="Arial" pitchFamily="34" charset="0"/>
              </a:rPr>
              <a:t>Sulphur</a:t>
            </a:r>
            <a:r>
              <a:rPr lang="sv-SE" sz="1200" dirty="0">
                <a:latin typeface="Arial" pitchFamily="34" charset="0"/>
                <a:cs typeface="Arial" pitchFamily="34" charset="0"/>
              </a:rPr>
              <a:t> </a:t>
            </a:r>
          </a:p>
          <a:p>
            <a:r>
              <a:rPr lang="sv-SE" sz="1200" dirty="0" err="1">
                <a:latin typeface="Arial" pitchFamily="34" charset="0"/>
                <a:cs typeface="Arial" pitchFamily="34" charset="0"/>
              </a:rPr>
              <a:t>Protocol</a:t>
            </a:r>
            <a:r>
              <a:rPr lang="sv-SE" sz="1200" dirty="0">
                <a:latin typeface="Arial" pitchFamily="34" charset="0"/>
                <a:cs typeface="Arial" pitchFamily="34" charset="0"/>
              </a:rPr>
              <a:t> 1994</a:t>
            </a:r>
          </a:p>
        </p:txBody>
      </p:sp>
      <p:sp>
        <p:nvSpPr>
          <p:cNvPr id="2076" name="Line 28"/>
          <p:cNvSpPr>
            <a:spLocks noChangeShapeType="1"/>
          </p:cNvSpPr>
          <p:nvPr/>
        </p:nvSpPr>
        <p:spPr bwMode="auto">
          <a:xfrm flipH="1">
            <a:off x="3375999" y="4683126"/>
            <a:ext cx="249866" cy="1012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7" name="Text Box 29"/>
          <p:cNvSpPr txBox="1">
            <a:spLocks noChangeArrowheads="1"/>
          </p:cNvSpPr>
          <p:nvPr/>
        </p:nvSpPr>
        <p:spPr bwMode="auto">
          <a:xfrm>
            <a:off x="3625865" y="4431267"/>
            <a:ext cx="1130417" cy="461655"/>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Gothenburg </a:t>
            </a:r>
          </a:p>
          <a:p>
            <a:r>
              <a:rPr lang="sv-SE" sz="1200" dirty="0" err="1">
                <a:latin typeface="Arial" pitchFamily="34" charset="0"/>
                <a:cs typeface="Arial" pitchFamily="34" charset="0"/>
              </a:rPr>
              <a:t>Protocol</a:t>
            </a:r>
            <a:r>
              <a:rPr lang="sv-SE" sz="1200" dirty="0">
                <a:latin typeface="Arial" pitchFamily="34" charset="0"/>
                <a:cs typeface="Arial" pitchFamily="34" charset="0"/>
              </a:rPr>
              <a:t> 1999</a:t>
            </a:r>
          </a:p>
        </p:txBody>
      </p:sp>
      <p:sp>
        <p:nvSpPr>
          <p:cNvPr id="2078" name="Line 30"/>
          <p:cNvSpPr>
            <a:spLocks noChangeShapeType="1"/>
          </p:cNvSpPr>
          <p:nvPr/>
        </p:nvSpPr>
        <p:spPr bwMode="auto">
          <a:xfrm flipH="1" flipV="1">
            <a:off x="3368880" y="4941820"/>
            <a:ext cx="405478" cy="176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79" name="Text Box 31"/>
          <p:cNvSpPr txBox="1">
            <a:spLocks noChangeArrowheads="1"/>
          </p:cNvSpPr>
          <p:nvPr/>
        </p:nvSpPr>
        <p:spPr bwMode="auto">
          <a:xfrm>
            <a:off x="3598829" y="5350587"/>
            <a:ext cx="1499108"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EU CAFE </a:t>
            </a:r>
            <a:r>
              <a:rPr lang="sv-SE" sz="1200" dirty="0" err="1">
                <a:latin typeface="Arial" pitchFamily="34" charset="0"/>
                <a:cs typeface="Arial" pitchFamily="34" charset="0"/>
              </a:rPr>
              <a:t>Proposal</a:t>
            </a:r>
            <a:endParaRPr lang="sv-SE" sz="1200" dirty="0">
              <a:latin typeface="Arial" pitchFamily="34" charset="0"/>
              <a:cs typeface="Arial" pitchFamily="34" charset="0"/>
            </a:endParaRPr>
          </a:p>
        </p:txBody>
      </p:sp>
      <p:sp>
        <p:nvSpPr>
          <p:cNvPr id="2080" name="Text Box 32"/>
          <p:cNvSpPr txBox="1">
            <a:spLocks noChangeArrowheads="1"/>
          </p:cNvSpPr>
          <p:nvPr/>
        </p:nvSpPr>
        <p:spPr bwMode="auto">
          <a:xfrm>
            <a:off x="1300981" y="3307172"/>
            <a:ext cx="1474766"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Critical</a:t>
            </a:r>
            <a:r>
              <a:rPr lang="sv-SE" sz="1200" dirty="0">
                <a:latin typeface="Arial" pitchFamily="34" charset="0"/>
                <a:cs typeface="Arial" pitchFamily="34" charset="0"/>
              </a:rPr>
              <a:t> </a:t>
            </a:r>
            <a:r>
              <a:rPr lang="sv-SE" sz="1200" dirty="0" err="1">
                <a:latin typeface="Arial" pitchFamily="34" charset="0"/>
                <a:cs typeface="Arial" pitchFamily="34" charset="0"/>
              </a:rPr>
              <a:t>loads</a:t>
            </a:r>
            <a:r>
              <a:rPr lang="sv-SE" sz="1200" dirty="0">
                <a:latin typeface="Arial" pitchFamily="34" charset="0"/>
                <a:cs typeface="Arial" pitchFamily="34" charset="0"/>
              </a:rPr>
              <a:t> and </a:t>
            </a:r>
            <a:r>
              <a:rPr lang="sv-SE" sz="1200" dirty="0" err="1">
                <a:latin typeface="Arial" pitchFamily="34" charset="0"/>
                <a:cs typeface="Arial" pitchFamily="34" charset="0"/>
              </a:rPr>
              <a:t>levels</a:t>
            </a:r>
            <a:endParaRPr lang="sv-SE" sz="1200" dirty="0">
              <a:latin typeface="Arial" pitchFamily="34" charset="0"/>
              <a:cs typeface="Arial" pitchFamily="34" charset="0"/>
            </a:endParaRPr>
          </a:p>
        </p:txBody>
      </p:sp>
      <p:sp>
        <p:nvSpPr>
          <p:cNvPr id="2081" name="Line 33"/>
          <p:cNvSpPr>
            <a:spLocks noChangeShapeType="1"/>
          </p:cNvSpPr>
          <p:nvPr/>
        </p:nvSpPr>
        <p:spPr bwMode="auto">
          <a:xfrm flipV="1">
            <a:off x="2775747" y="3469097"/>
            <a:ext cx="594721" cy="689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2" name="Text Box 34"/>
          <p:cNvSpPr txBox="1">
            <a:spLocks noChangeArrowheads="1"/>
          </p:cNvSpPr>
          <p:nvPr/>
        </p:nvSpPr>
        <p:spPr bwMode="auto">
          <a:xfrm>
            <a:off x="1173018" y="2605626"/>
            <a:ext cx="1819709" cy="276989"/>
          </a:xfrm>
          <a:prstGeom prst="rect">
            <a:avLst/>
          </a:prstGeom>
          <a:solidFill>
            <a:srgbClr val="CCECFF"/>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Soil</a:t>
            </a:r>
            <a:r>
              <a:rPr lang="sv-SE" sz="1200" dirty="0">
                <a:latin typeface="Arial" pitchFamily="34" charset="0"/>
                <a:cs typeface="Arial" pitchFamily="34" charset="0"/>
              </a:rPr>
              <a:t> </a:t>
            </a:r>
            <a:r>
              <a:rPr lang="sv-SE" sz="1200" dirty="0" err="1">
                <a:latin typeface="Arial" pitchFamily="34" charset="0"/>
                <a:cs typeface="Arial" pitchFamily="34" charset="0"/>
              </a:rPr>
              <a:t>acidification</a:t>
            </a:r>
            <a:r>
              <a:rPr lang="sv-SE" sz="1200" dirty="0">
                <a:latin typeface="Arial" pitchFamily="34" charset="0"/>
                <a:cs typeface="Arial" pitchFamily="34" charset="0"/>
              </a:rPr>
              <a:t> </a:t>
            </a:r>
            <a:r>
              <a:rPr lang="sv-SE" sz="1200" dirty="0" err="1">
                <a:latin typeface="Arial" pitchFamily="34" charset="0"/>
                <a:cs typeface="Arial" pitchFamily="34" charset="0"/>
              </a:rPr>
              <a:t>verified</a:t>
            </a:r>
            <a:endParaRPr lang="sv-SE" sz="1200" dirty="0">
              <a:latin typeface="Arial" pitchFamily="34" charset="0"/>
              <a:cs typeface="Arial" pitchFamily="34" charset="0"/>
            </a:endParaRPr>
          </a:p>
        </p:txBody>
      </p:sp>
      <p:sp>
        <p:nvSpPr>
          <p:cNvPr id="2083" name="Line 35"/>
          <p:cNvSpPr>
            <a:spLocks noChangeShapeType="1"/>
          </p:cNvSpPr>
          <p:nvPr/>
        </p:nvSpPr>
        <p:spPr bwMode="auto">
          <a:xfrm>
            <a:off x="2979472" y="2767109"/>
            <a:ext cx="390996" cy="2614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4" name="Text Box 36"/>
          <p:cNvSpPr txBox="1">
            <a:spLocks noChangeArrowheads="1"/>
          </p:cNvSpPr>
          <p:nvPr/>
        </p:nvSpPr>
        <p:spPr bwMode="auto">
          <a:xfrm>
            <a:off x="1123856" y="3794988"/>
            <a:ext cx="1804797"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Multipollutant</a:t>
            </a:r>
            <a:r>
              <a:rPr lang="sv-SE" sz="1200" dirty="0">
                <a:latin typeface="Arial" pitchFamily="34" charset="0"/>
                <a:cs typeface="Arial" pitchFamily="34" charset="0"/>
              </a:rPr>
              <a:t> </a:t>
            </a:r>
            <a:r>
              <a:rPr lang="sv-SE" sz="1200" dirty="0" err="1">
                <a:latin typeface="Arial" pitchFamily="34" charset="0"/>
                <a:cs typeface="Arial" pitchFamily="34" charset="0"/>
              </a:rPr>
              <a:t>integrated</a:t>
            </a:r>
            <a:r>
              <a:rPr lang="sv-SE" sz="1200" dirty="0">
                <a:latin typeface="Arial" pitchFamily="34" charset="0"/>
                <a:cs typeface="Arial" pitchFamily="34" charset="0"/>
              </a:rPr>
              <a:t> </a:t>
            </a:r>
            <a:r>
              <a:rPr lang="sv-SE" sz="1200" dirty="0" err="1">
                <a:latin typeface="Arial" pitchFamily="34" charset="0"/>
                <a:cs typeface="Arial" pitchFamily="34" charset="0"/>
              </a:rPr>
              <a:t>assessment</a:t>
            </a:r>
            <a:r>
              <a:rPr lang="sv-SE" sz="1200" dirty="0">
                <a:latin typeface="Arial" pitchFamily="34" charset="0"/>
                <a:cs typeface="Arial" pitchFamily="34" charset="0"/>
              </a:rPr>
              <a:t> </a:t>
            </a:r>
            <a:r>
              <a:rPr lang="sv-SE" sz="1200" dirty="0" err="1">
                <a:latin typeface="Arial" pitchFamily="34" charset="0"/>
                <a:cs typeface="Arial" pitchFamily="34" charset="0"/>
              </a:rPr>
              <a:t>model</a:t>
            </a:r>
            <a:endParaRPr lang="sv-SE" sz="1200" dirty="0">
              <a:latin typeface="Arial" pitchFamily="34" charset="0"/>
              <a:cs typeface="Arial" pitchFamily="34" charset="0"/>
            </a:endParaRPr>
          </a:p>
        </p:txBody>
      </p:sp>
      <p:sp>
        <p:nvSpPr>
          <p:cNvPr id="2085" name="Line 37"/>
          <p:cNvSpPr>
            <a:spLocks noChangeShapeType="1"/>
          </p:cNvSpPr>
          <p:nvPr/>
        </p:nvSpPr>
        <p:spPr bwMode="auto">
          <a:xfrm flipV="1">
            <a:off x="2928987" y="3763875"/>
            <a:ext cx="445599" cy="2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6" name="Text Box 38"/>
          <p:cNvSpPr txBox="1">
            <a:spLocks noChangeArrowheads="1"/>
          </p:cNvSpPr>
          <p:nvPr/>
        </p:nvSpPr>
        <p:spPr bwMode="auto">
          <a:xfrm>
            <a:off x="1059793" y="4800589"/>
            <a:ext cx="1638086"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Dynamic</a:t>
            </a:r>
            <a:r>
              <a:rPr lang="sv-SE" sz="1200" dirty="0">
                <a:latin typeface="Arial" pitchFamily="34" charset="0"/>
                <a:cs typeface="Arial" pitchFamily="34" charset="0"/>
              </a:rPr>
              <a:t> </a:t>
            </a:r>
            <a:r>
              <a:rPr lang="sv-SE" sz="1200" dirty="0" err="1">
                <a:latin typeface="Arial" pitchFamily="34" charset="0"/>
                <a:cs typeface="Arial" pitchFamily="34" charset="0"/>
              </a:rPr>
              <a:t>modelling</a:t>
            </a:r>
            <a:r>
              <a:rPr lang="sv-SE" sz="1200" dirty="0">
                <a:latin typeface="Arial" pitchFamily="34" charset="0"/>
                <a:cs typeface="Arial" pitchFamily="34" charset="0"/>
              </a:rPr>
              <a:t> </a:t>
            </a:r>
            <a:r>
              <a:rPr lang="sv-SE" sz="1200" dirty="0" err="1">
                <a:latin typeface="Arial" pitchFamily="34" charset="0"/>
                <a:cs typeface="Arial" pitchFamily="34" charset="0"/>
              </a:rPr>
              <a:t>Recovery</a:t>
            </a:r>
            <a:endParaRPr lang="sv-SE" sz="1200" dirty="0">
              <a:latin typeface="Arial" pitchFamily="34" charset="0"/>
              <a:cs typeface="Arial" pitchFamily="34" charset="0"/>
            </a:endParaRPr>
          </a:p>
        </p:txBody>
      </p:sp>
      <p:sp>
        <p:nvSpPr>
          <p:cNvPr id="2087" name="Line 39"/>
          <p:cNvSpPr>
            <a:spLocks noChangeShapeType="1"/>
          </p:cNvSpPr>
          <p:nvPr/>
        </p:nvSpPr>
        <p:spPr bwMode="auto">
          <a:xfrm>
            <a:off x="2697880" y="5019233"/>
            <a:ext cx="690846" cy="988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8" name="Line 40"/>
          <p:cNvSpPr>
            <a:spLocks noChangeShapeType="1"/>
          </p:cNvSpPr>
          <p:nvPr/>
        </p:nvSpPr>
        <p:spPr bwMode="auto">
          <a:xfrm flipH="1">
            <a:off x="833140" y="858470"/>
            <a:ext cx="16669" cy="134467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89" name="Line 41"/>
          <p:cNvSpPr>
            <a:spLocks noChangeShapeType="1"/>
          </p:cNvSpPr>
          <p:nvPr/>
        </p:nvSpPr>
        <p:spPr bwMode="auto">
          <a:xfrm flipH="1">
            <a:off x="827584" y="2176191"/>
            <a:ext cx="11112" cy="1295719"/>
          </a:xfrm>
          <a:prstGeom prst="line">
            <a:avLst/>
          </a:prstGeom>
          <a:noFill/>
          <a:ln w="57150">
            <a:solidFill>
              <a:srgbClr val="0070C0"/>
            </a:solidFill>
            <a:round/>
            <a:headEnd/>
            <a:tailEnd/>
          </a:ln>
          <a:extLst>
            <a:ext uri="{909E8E84-426E-40DD-AFC4-6F175D3DCCD1}">
              <a14:hiddenFill xmlns:a14="http://schemas.microsoft.com/office/drawing/2010/main">
                <a:noFill/>
              </a14:hiddenFill>
            </a:ext>
          </a:extLst>
        </p:spPr>
        <p:txBody>
          <a:bodyPr wrap="none" anchor="ctr"/>
          <a:lstStyle/>
          <a:p>
            <a:endParaRPr lang="en-GB" sz="1200">
              <a:solidFill>
                <a:srgbClr val="0070C0"/>
              </a:solidFill>
              <a:latin typeface="Arial" pitchFamily="34" charset="0"/>
              <a:cs typeface="Arial" pitchFamily="34" charset="0"/>
            </a:endParaRPr>
          </a:p>
        </p:txBody>
      </p:sp>
      <p:sp>
        <p:nvSpPr>
          <p:cNvPr id="2090" name="Line 42"/>
          <p:cNvSpPr>
            <a:spLocks noChangeShapeType="1"/>
          </p:cNvSpPr>
          <p:nvPr/>
        </p:nvSpPr>
        <p:spPr bwMode="auto">
          <a:xfrm flipH="1">
            <a:off x="827584" y="3471910"/>
            <a:ext cx="5556" cy="1801402"/>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91" name="Text Box 43"/>
          <p:cNvSpPr txBox="1">
            <a:spLocks noChangeArrowheads="1"/>
          </p:cNvSpPr>
          <p:nvPr/>
        </p:nvSpPr>
        <p:spPr bwMode="auto">
          <a:xfrm rot="16200000">
            <a:off x="-108015" y="1324009"/>
            <a:ext cx="1173163"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solidFill>
                  <a:srgbClr val="FF3300"/>
                </a:solidFill>
                <a:latin typeface="Arial" pitchFamily="34" charset="0"/>
                <a:cs typeface="Arial" pitchFamily="34" charset="0"/>
              </a:rPr>
              <a:t>Discovery</a:t>
            </a:r>
            <a:endParaRPr lang="sv-SE" sz="1200" dirty="0">
              <a:latin typeface="Arial" pitchFamily="34" charset="0"/>
              <a:cs typeface="Arial" pitchFamily="34" charset="0"/>
            </a:endParaRPr>
          </a:p>
        </p:txBody>
      </p:sp>
      <p:sp>
        <p:nvSpPr>
          <p:cNvPr id="2092" name="Text Box 44"/>
          <p:cNvSpPr txBox="1">
            <a:spLocks noChangeArrowheads="1"/>
          </p:cNvSpPr>
          <p:nvPr/>
        </p:nvSpPr>
        <p:spPr bwMode="auto">
          <a:xfrm rot="16200000">
            <a:off x="-28133" y="2561848"/>
            <a:ext cx="1013399"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a:solidFill>
                  <a:srgbClr val="0070C0"/>
                </a:solidFill>
                <a:latin typeface="Arial" pitchFamily="34" charset="0"/>
                <a:cs typeface="Arial" pitchFamily="34" charset="0"/>
              </a:rPr>
              <a:t>Consensus</a:t>
            </a:r>
            <a:endParaRPr lang="sv-SE" sz="1200" dirty="0">
              <a:solidFill>
                <a:srgbClr val="0070C0"/>
              </a:solidFill>
              <a:latin typeface="Arial" pitchFamily="34" charset="0"/>
              <a:cs typeface="Arial" pitchFamily="34" charset="0"/>
            </a:endParaRPr>
          </a:p>
        </p:txBody>
      </p:sp>
      <p:sp>
        <p:nvSpPr>
          <p:cNvPr id="2093" name="Text Box 45"/>
          <p:cNvSpPr txBox="1">
            <a:spLocks noChangeArrowheads="1"/>
          </p:cNvSpPr>
          <p:nvPr/>
        </p:nvSpPr>
        <p:spPr bwMode="auto">
          <a:xfrm rot="16200000">
            <a:off x="-369417" y="3733993"/>
            <a:ext cx="151130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sv-SE" sz="1200" b="1" dirty="0">
                <a:solidFill>
                  <a:srgbClr val="009900"/>
                </a:solidFill>
                <a:latin typeface="Arial" pitchFamily="34" charset="0"/>
                <a:cs typeface="Arial" pitchFamily="34" charset="0"/>
              </a:rPr>
              <a:t>Innovative </a:t>
            </a:r>
            <a:r>
              <a:rPr lang="sv-SE" sz="1200" b="1" dirty="0" err="1">
                <a:solidFill>
                  <a:srgbClr val="009900"/>
                </a:solidFill>
                <a:latin typeface="Arial" pitchFamily="34" charset="0"/>
                <a:cs typeface="Arial" pitchFamily="34" charset="0"/>
              </a:rPr>
              <a:t>strategies</a:t>
            </a:r>
            <a:endParaRPr lang="sv-SE" sz="1200" dirty="0">
              <a:solidFill>
                <a:srgbClr val="33CC33"/>
              </a:solidFill>
              <a:latin typeface="Arial" pitchFamily="34" charset="0"/>
              <a:cs typeface="Arial" pitchFamily="34" charset="0"/>
            </a:endParaRPr>
          </a:p>
        </p:txBody>
      </p:sp>
      <p:sp>
        <p:nvSpPr>
          <p:cNvPr id="2094" name="Line 46"/>
          <p:cNvSpPr>
            <a:spLocks noChangeShapeType="1"/>
          </p:cNvSpPr>
          <p:nvPr/>
        </p:nvSpPr>
        <p:spPr bwMode="auto">
          <a:xfrm>
            <a:off x="827584" y="5273313"/>
            <a:ext cx="22225" cy="1279812"/>
          </a:xfrm>
          <a:prstGeom prst="line">
            <a:avLst/>
          </a:prstGeom>
          <a:noFill/>
          <a:ln w="57150">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095" name="Text Box 47"/>
          <p:cNvSpPr txBox="1">
            <a:spLocks noChangeArrowheads="1"/>
          </p:cNvSpPr>
          <p:nvPr/>
        </p:nvSpPr>
        <p:spPr bwMode="auto">
          <a:xfrm rot="16200000">
            <a:off x="-441648" y="5323875"/>
            <a:ext cx="1655762"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b="1" dirty="0" err="1">
                <a:solidFill>
                  <a:srgbClr val="993366"/>
                </a:solidFill>
                <a:latin typeface="Arial" pitchFamily="34" charset="0"/>
                <a:cs typeface="Arial" pitchFamily="34" charset="0"/>
              </a:rPr>
              <a:t>Linkages</a:t>
            </a:r>
            <a:r>
              <a:rPr lang="sv-SE" sz="1200" b="1" dirty="0">
                <a:solidFill>
                  <a:srgbClr val="993366"/>
                </a:solidFill>
                <a:latin typeface="Arial" pitchFamily="34" charset="0"/>
                <a:cs typeface="Arial" pitchFamily="34" charset="0"/>
              </a:rPr>
              <a:t> </a:t>
            </a:r>
            <a:r>
              <a:rPr lang="sv-SE" sz="1200" b="1" dirty="0" err="1">
                <a:solidFill>
                  <a:srgbClr val="993366"/>
                </a:solidFill>
                <a:latin typeface="Arial" pitchFamily="34" charset="0"/>
                <a:cs typeface="Arial" pitchFamily="34" charset="0"/>
              </a:rPr>
              <a:t>with</a:t>
            </a:r>
            <a:r>
              <a:rPr lang="sv-SE" sz="1200" b="1" dirty="0">
                <a:solidFill>
                  <a:srgbClr val="993366"/>
                </a:solidFill>
                <a:latin typeface="Arial" pitchFamily="34" charset="0"/>
                <a:cs typeface="Arial" pitchFamily="34" charset="0"/>
              </a:rPr>
              <a:t> </a:t>
            </a:r>
          </a:p>
          <a:p>
            <a:r>
              <a:rPr lang="sv-SE" sz="1200" b="1" dirty="0" err="1">
                <a:solidFill>
                  <a:srgbClr val="993366"/>
                </a:solidFill>
                <a:latin typeface="Arial" pitchFamily="34" charset="0"/>
                <a:cs typeface="Arial" pitchFamily="34" charset="0"/>
              </a:rPr>
              <a:t>emerging</a:t>
            </a:r>
            <a:r>
              <a:rPr lang="sv-SE" sz="1200" b="1" dirty="0">
                <a:solidFill>
                  <a:srgbClr val="993366"/>
                </a:solidFill>
                <a:latin typeface="Arial" pitchFamily="34" charset="0"/>
                <a:cs typeface="Arial" pitchFamily="34" charset="0"/>
              </a:rPr>
              <a:t> </a:t>
            </a:r>
            <a:r>
              <a:rPr lang="sv-SE" sz="1200" b="1" dirty="0" err="1">
                <a:solidFill>
                  <a:srgbClr val="993366"/>
                </a:solidFill>
                <a:latin typeface="Arial" pitchFamily="34" charset="0"/>
                <a:cs typeface="Arial" pitchFamily="34" charset="0"/>
              </a:rPr>
              <a:t>issues</a:t>
            </a:r>
            <a:endParaRPr lang="sv-SE" sz="1200" b="1" dirty="0">
              <a:solidFill>
                <a:srgbClr val="993366"/>
              </a:solidFill>
              <a:latin typeface="Arial" pitchFamily="34" charset="0"/>
              <a:cs typeface="Arial" pitchFamily="34" charset="0"/>
            </a:endParaRPr>
          </a:p>
        </p:txBody>
      </p:sp>
      <p:sp>
        <p:nvSpPr>
          <p:cNvPr id="2096" name="Text Box 48"/>
          <p:cNvSpPr txBox="1">
            <a:spLocks noChangeArrowheads="1"/>
          </p:cNvSpPr>
          <p:nvPr/>
        </p:nvSpPr>
        <p:spPr bwMode="auto">
          <a:xfrm>
            <a:off x="3774358" y="4970080"/>
            <a:ext cx="1148051"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NEC </a:t>
            </a:r>
            <a:r>
              <a:rPr lang="sv-SE" sz="1200" dirty="0" err="1">
                <a:latin typeface="Arial" pitchFamily="34" charset="0"/>
                <a:cs typeface="Arial" pitchFamily="34" charset="0"/>
              </a:rPr>
              <a:t>Directive</a:t>
            </a:r>
            <a:endParaRPr lang="sv-SE" sz="1200" dirty="0">
              <a:latin typeface="Arial" pitchFamily="34" charset="0"/>
              <a:cs typeface="Arial" pitchFamily="34" charset="0"/>
            </a:endParaRPr>
          </a:p>
        </p:txBody>
      </p:sp>
      <p:sp>
        <p:nvSpPr>
          <p:cNvPr id="2097" name="Text Box 49"/>
          <p:cNvSpPr txBox="1">
            <a:spLocks noChangeArrowheads="1"/>
          </p:cNvSpPr>
          <p:nvPr/>
        </p:nvSpPr>
        <p:spPr bwMode="auto">
          <a:xfrm>
            <a:off x="3676153" y="5784210"/>
            <a:ext cx="1124005" cy="461655"/>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Gothenburg  </a:t>
            </a:r>
          </a:p>
          <a:p>
            <a:r>
              <a:rPr lang="sv-SE" sz="1200" dirty="0">
                <a:latin typeface="Arial" pitchFamily="34" charset="0"/>
                <a:cs typeface="Arial" pitchFamily="34" charset="0"/>
              </a:rPr>
              <a:t>Prot. revisons</a:t>
            </a:r>
          </a:p>
        </p:txBody>
      </p:sp>
      <p:sp>
        <p:nvSpPr>
          <p:cNvPr id="2098" name="Line 50"/>
          <p:cNvSpPr>
            <a:spLocks noChangeShapeType="1"/>
          </p:cNvSpPr>
          <p:nvPr/>
        </p:nvSpPr>
        <p:spPr bwMode="auto">
          <a:xfrm flipH="1" flipV="1">
            <a:off x="3367219" y="5457451"/>
            <a:ext cx="241855" cy="316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0" name="Line 52"/>
          <p:cNvSpPr>
            <a:spLocks noChangeShapeType="1"/>
          </p:cNvSpPr>
          <p:nvPr/>
        </p:nvSpPr>
        <p:spPr bwMode="auto">
          <a:xfrm flipH="1">
            <a:off x="3388723" y="6015037"/>
            <a:ext cx="287429" cy="1552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4" name="Text Box 62"/>
          <p:cNvSpPr txBox="1">
            <a:spLocks noChangeArrowheads="1"/>
          </p:cNvSpPr>
          <p:nvPr/>
        </p:nvSpPr>
        <p:spPr bwMode="auto">
          <a:xfrm>
            <a:off x="1059793" y="5489081"/>
            <a:ext cx="1715953" cy="646321"/>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Climate</a:t>
            </a:r>
            <a:r>
              <a:rPr lang="sv-SE" sz="1200" dirty="0">
                <a:latin typeface="Arial" pitchFamily="34" charset="0"/>
                <a:cs typeface="Arial" pitchFamily="34" charset="0"/>
              </a:rPr>
              <a:t>, human </a:t>
            </a:r>
            <a:r>
              <a:rPr lang="sv-SE" sz="1200" dirty="0" err="1">
                <a:latin typeface="Arial" pitchFamily="34" charset="0"/>
                <a:cs typeface="Arial" pitchFamily="34" charset="0"/>
              </a:rPr>
              <a:t>health,intercontinental</a:t>
            </a:r>
            <a:endParaRPr lang="sv-SE" sz="1200" dirty="0">
              <a:latin typeface="Arial" pitchFamily="34" charset="0"/>
              <a:cs typeface="Arial" pitchFamily="34" charset="0"/>
            </a:endParaRPr>
          </a:p>
          <a:p>
            <a:r>
              <a:rPr lang="sv-SE" sz="1200" dirty="0">
                <a:latin typeface="Arial" pitchFamily="34" charset="0"/>
                <a:cs typeface="Arial" pitchFamily="34" charset="0"/>
              </a:rPr>
              <a:t>transport, nitrogen</a:t>
            </a:r>
          </a:p>
        </p:txBody>
      </p:sp>
      <p:sp>
        <p:nvSpPr>
          <p:cNvPr id="2105" name="Line 63"/>
          <p:cNvSpPr>
            <a:spLocks noChangeShapeType="1"/>
          </p:cNvSpPr>
          <p:nvPr/>
        </p:nvSpPr>
        <p:spPr bwMode="auto">
          <a:xfrm flipV="1">
            <a:off x="2775746" y="5653088"/>
            <a:ext cx="612979" cy="172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6" name="Text Box 64"/>
          <p:cNvSpPr txBox="1">
            <a:spLocks noChangeArrowheads="1"/>
          </p:cNvSpPr>
          <p:nvPr/>
        </p:nvSpPr>
        <p:spPr bwMode="auto">
          <a:xfrm>
            <a:off x="3544112" y="3330605"/>
            <a:ext cx="1481476"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err="1">
                <a:latin typeface="Arial" pitchFamily="34" charset="0"/>
                <a:cs typeface="Arial" pitchFamily="34" charset="0"/>
              </a:rPr>
              <a:t>NOx</a:t>
            </a:r>
            <a:r>
              <a:rPr lang="sv-SE" sz="1200" dirty="0">
                <a:latin typeface="Arial" pitchFamily="34" charset="0"/>
                <a:cs typeface="Arial" pitchFamily="34" charset="0"/>
              </a:rPr>
              <a:t> </a:t>
            </a:r>
            <a:r>
              <a:rPr lang="sv-SE" sz="1200" dirty="0" err="1">
                <a:latin typeface="Arial" pitchFamily="34" charset="0"/>
                <a:cs typeface="Arial" pitchFamily="34" charset="0"/>
              </a:rPr>
              <a:t>Protocol</a:t>
            </a:r>
            <a:r>
              <a:rPr lang="sv-SE" sz="1200" dirty="0">
                <a:latin typeface="Arial" pitchFamily="34" charset="0"/>
                <a:cs typeface="Arial" pitchFamily="34" charset="0"/>
              </a:rPr>
              <a:t> 1988</a:t>
            </a:r>
          </a:p>
        </p:txBody>
      </p:sp>
      <p:sp>
        <p:nvSpPr>
          <p:cNvPr id="2107" name="Line 65"/>
          <p:cNvSpPr>
            <a:spLocks noChangeShapeType="1"/>
          </p:cNvSpPr>
          <p:nvPr/>
        </p:nvSpPr>
        <p:spPr bwMode="auto">
          <a:xfrm flipH="1">
            <a:off x="3374586" y="3994705"/>
            <a:ext cx="251619" cy="140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08" name="Text Box 66"/>
          <p:cNvSpPr txBox="1">
            <a:spLocks noChangeArrowheads="1"/>
          </p:cNvSpPr>
          <p:nvPr/>
        </p:nvSpPr>
        <p:spPr bwMode="auto">
          <a:xfrm>
            <a:off x="1124441" y="2971830"/>
            <a:ext cx="1762898" cy="276989"/>
          </a:xfrm>
          <a:prstGeom prst="rect">
            <a:avLst/>
          </a:prstGeom>
          <a:solidFill>
            <a:srgbClr val="CCECFF"/>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Start ICP </a:t>
            </a:r>
            <a:r>
              <a:rPr lang="sv-SE" sz="1200" dirty="0" err="1">
                <a:latin typeface="Arial" pitchFamily="34" charset="0"/>
                <a:cs typeface="Arial" pitchFamily="34" charset="0"/>
              </a:rPr>
              <a:t>effects</a:t>
            </a:r>
            <a:r>
              <a:rPr lang="sv-SE" sz="1200" dirty="0">
                <a:latin typeface="Arial" pitchFamily="34" charset="0"/>
                <a:cs typeface="Arial" pitchFamily="34" charset="0"/>
              </a:rPr>
              <a:t> </a:t>
            </a:r>
            <a:r>
              <a:rPr lang="sv-SE" sz="1200" dirty="0" err="1">
                <a:latin typeface="Arial" pitchFamily="34" charset="0"/>
                <a:cs typeface="Arial" pitchFamily="34" charset="0"/>
              </a:rPr>
              <a:t>monit</a:t>
            </a:r>
            <a:r>
              <a:rPr lang="sv-SE" sz="1200" dirty="0">
                <a:latin typeface="Arial" pitchFamily="34" charset="0"/>
                <a:cs typeface="Arial" pitchFamily="34" charset="0"/>
              </a:rPr>
              <a:t>.</a:t>
            </a:r>
          </a:p>
        </p:txBody>
      </p:sp>
      <p:sp>
        <p:nvSpPr>
          <p:cNvPr id="2109" name="Line 67"/>
          <p:cNvSpPr>
            <a:spLocks noChangeShapeType="1"/>
          </p:cNvSpPr>
          <p:nvPr/>
        </p:nvSpPr>
        <p:spPr bwMode="auto">
          <a:xfrm>
            <a:off x="2888188" y="3110324"/>
            <a:ext cx="4822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2110" name="Text Box 68"/>
          <p:cNvSpPr txBox="1">
            <a:spLocks noChangeArrowheads="1"/>
          </p:cNvSpPr>
          <p:nvPr/>
        </p:nvSpPr>
        <p:spPr bwMode="auto">
          <a:xfrm>
            <a:off x="1210045" y="2282443"/>
            <a:ext cx="1160875" cy="276989"/>
          </a:xfrm>
          <a:prstGeom prst="rect">
            <a:avLst/>
          </a:prstGeom>
          <a:solidFill>
            <a:srgbClr val="CCECFF"/>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Start </a:t>
            </a:r>
            <a:r>
              <a:rPr lang="sv-SE" sz="1200" dirty="0" err="1">
                <a:latin typeface="Arial" pitchFamily="34" charset="0"/>
                <a:cs typeface="Arial" pitchFamily="34" charset="0"/>
              </a:rPr>
              <a:t>of</a:t>
            </a:r>
            <a:r>
              <a:rPr lang="sv-SE" sz="1200" dirty="0">
                <a:latin typeface="Arial" pitchFamily="34" charset="0"/>
                <a:cs typeface="Arial" pitchFamily="34" charset="0"/>
              </a:rPr>
              <a:t> EMEP</a:t>
            </a:r>
          </a:p>
        </p:txBody>
      </p:sp>
      <p:sp>
        <p:nvSpPr>
          <p:cNvPr id="2111" name="Line 69"/>
          <p:cNvSpPr>
            <a:spLocks noChangeShapeType="1"/>
          </p:cNvSpPr>
          <p:nvPr/>
        </p:nvSpPr>
        <p:spPr bwMode="auto">
          <a:xfrm flipV="1">
            <a:off x="2370920" y="2176903"/>
            <a:ext cx="1003666" cy="2440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grpSp>
        <p:nvGrpSpPr>
          <p:cNvPr id="3" name="Group 2"/>
          <p:cNvGrpSpPr/>
          <p:nvPr/>
        </p:nvGrpSpPr>
        <p:grpSpPr>
          <a:xfrm>
            <a:off x="2666412" y="971465"/>
            <a:ext cx="804862" cy="5584825"/>
            <a:chOff x="2666412" y="971465"/>
            <a:chExt cx="804862" cy="5584825"/>
          </a:xfrm>
        </p:grpSpPr>
        <p:sp>
          <p:nvSpPr>
            <p:cNvPr id="68" name="Line 7"/>
            <p:cNvSpPr>
              <a:spLocks noChangeShapeType="1"/>
            </p:cNvSpPr>
            <p:nvPr/>
          </p:nvSpPr>
          <p:spPr bwMode="auto">
            <a:xfrm>
              <a:off x="3237912" y="302855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9" name="Text Box 55"/>
            <p:cNvSpPr txBox="1">
              <a:spLocks noChangeArrowheads="1"/>
            </p:cNvSpPr>
            <p:nvPr/>
          </p:nvSpPr>
          <p:spPr bwMode="auto">
            <a:xfrm>
              <a:off x="2689754" y="5825350"/>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2010</a:t>
              </a:r>
            </a:p>
          </p:txBody>
        </p:sp>
        <p:sp>
          <p:nvSpPr>
            <p:cNvPr id="65" name="Line 2"/>
            <p:cNvSpPr>
              <a:spLocks noChangeShapeType="1"/>
            </p:cNvSpPr>
            <p:nvPr/>
          </p:nvSpPr>
          <p:spPr bwMode="auto">
            <a:xfrm>
              <a:off x="3352212" y="971465"/>
              <a:ext cx="36512" cy="558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66" name="Line 5"/>
            <p:cNvSpPr>
              <a:spLocks noChangeShapeType="1"/>
            </p:cNvSpPr>
            <p:nvPr/>
          </p:nvSpPr>
          <p:spPr bwMode="auto">
            <a:xfrm>
              <a:off x="3237912" y="123309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67" name="Line 6"/>
            <p:cNvSpPr>
              <a:spLocks noChangeShapeType="1"/>
            </p:cNvSpPr>
            <p:nvPr/>
          </p:nvSpPr>
          <p:spPr bwMode="auto">
            <a:xfrm>
              <a:off x="3237912" y="243007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69" name="Line 8"/>
            <p:cNvSpPr>
              <a:spLocks noChangeShapeType="1"/>
            </p:cNvSpPr>
            <p:nvPr/>
          </p:nvSpPr>
          <p:spPr bwMode="auto">
            <a:xfrm>
              <a:off x="3237912" y="482402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0" name="Line 9"/>
            <p:cNvSpPr>
              <a:spLocks noChangeShapeType="1"/>
            </p:cNvSpPr>
            <p:nvPr/>
          </p:nvSpPr>
          <p:spPr bwMode="auto">
            <a:xfrm>
              <a:off x="3237912" y="542409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1" name="Line 10"/>
            <p:cNvSpPr>
              <a:spLocks noChangeShapeType="1"/>
            </p:cNvSpPr>
            <p:nvPr/>
          </p:nvSpPr>
          <p:spPr bwMode="auto">
            <a:xfrm>
              <a:off x="3237912" y="183158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2" name="Line 11"/>
            <p:cNvSpPr>
              <a:spLocks noChangeShapeType="1"/>
            </p:cNvSpPr>
            <p:nvPr/>
          </p:nvSpPr>
          <p:spPr bwMode="auto">
            <a:xfrm>
              <a:off x="3237912" y="422553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3" name="Line 12"/>
            <p:cNvSpPr>
              <a:spLocks noChangeShapeType="1"/>
            </p:cNvSpPr>
            <p:nvPr/>
          </p:nvSpPr>
          <p:spPr bwMode="auto">
            <a:xfrm>
              <a:off x="3237912" y="362704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74" name="Text Box 13"/>
            <p:cNvSpPr txBox="1">
              <a:spLocks noChangeArrowheads="1"/>
            </p:cNvSpPr>
            <p:nvPr/>
          </p:nvSpPr>
          <p:spPr bwMode="auto">
            <a:xfrm>
              <a:off x="2666412" y="1094600"/>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1970</a:t>
              </a:r>
            </a:p>
          </p:txBody>
        </p:sp>
        <p:sp>
          <p:nvSpPr>
            <p:cNvPr id="75" name="Text Box 14"/>
            <p:cNvSpPr txBox="1">
              <a:spLocks noChangeArrowheads="1"/>
            </p:cNvSpPr>
            <p:nvPr/>
          </p:nvSpPr>
          <p:spPr bwMode="auto">
            <a:xfrm>
              <a:off x="2697163" y="2291402"/>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1980</a:t>
              </a:r>
            </a:p>
          </p:txBody>
        </p:sp>
        <p:sp>
          <p:nvSpPr>
            <p:cNvPr id="76" name="Text Box 15"/>
            <p:cNvSpPr txBox="1">
              <a:spLocks noChangeArrowheads="1"/>
            </p:cNvSpPr>
            <p:nvPr/>
          </p:nvSpPr>
          <p:spPr bwMode="auto">
            <a:xfrm>
              <a:off x="2697878" y="3500438"/>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1990</a:t>
              </a:r>
            </a:p>
          </p:txBody>
        </p:sp>
        <p:sp>
          <p:nvSpPr>
            <p:cNvPr id="77" name="Text Box 16"/>
            <p:cNvSpPr txBox="1">
              <a:spLocks noChangeArrowheads="1"/>
            </p:cNvSpPr>
            <p:nvPr/>
          </p:nvSpPr>
          <p:spPr bwMode="auto">
            <a:xfrm>
              <a:off x="2666412" y="4662095"/>
              <a:ext cx="52448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a:latin typeface="Arial" pitchFamily="34" charset="0"/>
                  <a:cs typeface="Arial" pitchFamily="34" charset="0"/>
                </a:rPr>
                <a:t>2000</a:t>
              </a:r>
            </a:p>
          </p:txBody>
        </p:sp>
        <p:sp>
          <p:nvSpPr>
            <p:cNvPr id="78" name="Line 54"/>
            <p:cNvSpPr>
              <a:spLocks noChangeShapeType="1"/>
            </p:cNvSpPr>
            <p:nvPr/>
          </p:nvSpPr>
          <p:spPr bwMode="auto">
            <a:xfrm>
              <a:off x="3242674" y="596384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grpSp>
      <p:sp>
        <p:nvSpPr>
          <p:cNvPr id="82" name="Line 63"/>
          <p:cNvSpPr>
            <a:spLocks noChangeShapeType="1"/>
          </p:cNvSpPr>
          <p:nvPr/>
        </p:nvSpPr>
        <p:spPr bwMode="auto">
          <a:xfrm>
            <a:off x="2775746" y="5893315"/>
            <a:ext cx="612979" cy="1993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9" name="TextBox 8"/>
          <p:cNvSpPr txBox="1"/>
          <p:nvPr/>
        </p:nvSpPr>
        <p:spPr>
          <a:xfrm>
            <a:off x="2835360" y="104947"/>
            <a:ext cx="995785" cy="369332"/>
          </a:xfrm>
          <a:prstGeom prst="rect">
            <a:avLst/>
          </a:prstGeom>
          <a:noFill/>
        </p:spPr>
        <p:txBody>
          <a:bodyPr wrap="none" rtlCol="0">
            <a:spAutoFit/>
          </a:bodyPr>
          <a:lstStyle/>
          <a:p>
            <a:r>
              <a:rPr lang="en-GB" dirty="0"/>
              <a:t>Europe</a:t>
            </a:r>
          </a:p>
        </p:txBody>
      </p:sp>
      <p:sp>
        <p:nvSpPr>
          <p:cNvPr id="103" name="Line 26"/>
          <p:cNvSpPr>
            <a:spLocks noChangeShapeType="1"/>
          </p:cNvSpPr>
          <p:nvPr/>
        </p:nvSpPr>
        <p:spPr bwMode="auto">
          <a:xfrm flipH="1" flipV="1">
            <a:off x="3410813" y="6352240"/>
            <a:ext cx="354254" cy="1807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sp>
        <p:nvSpPr>
          <p:cNvPr id="122" name="Text Box 36"/>
          <p:cNvSpPr txBox="1">
            <a:spLocks noChangeArrowheads="1"/>
          </p:cNvSpPr>
          <p:nvPr/>
        </p:nvSpPr>
        <p:spPr bwMode="auto">
          <a:xfrm>
            <a:off x="1154607" y="4303699"/>
            <a:ext cx="1804797" cy="461655"/>
          </a:xfrm>
          <a:prstGeom prst="rect">
            <a:avLst/>
          </a:prstGeom>
          <a:solidFill>
            <a:srgbClr val="CCECFF"/>
          </a:solidFill>
          <a:ln w="9525">
            <a:solidFill>
              <a:schemeClr val="tx1"/>
            </a:solidFill>
            <a:miter lim="800000"/>
            <a:headEnd/>
            <a:tailEnd/>
          </a:ln>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Catchment </a:t>
            </a:r>
            <a:r>
              <a:rPr lang="sv-SE" sz="1200" dirty="0" err="1">
                <a:latin typeface="Arial" pitchFamily="34" charset="0"/>
                <a:cs typeface="Arial" pitchFamily="34" charset="0"/>
              </a:rPr>
              <a:t>recovery</a:t>
            </a:r>
            <a:r>
              <a:rPr lang="sv-SE" sz="1200" dirty="0">
                <a:latin typeface="Arial" pitchFamily="34" charset="0"/>
                <a:cs typeface="Arial" pitchFamily="34" charset="0"/>
              </a:rPr>
              <a:t> experiments (</a:t>
            </a:r>
            <a:r>
              <a:rPr lang="sv-SE" sz="1200" dirty="0" err="1">
                <a:latin typeface="Arial" pitchFamily="34" charset="0"/>
                <a:cs typeface="Arial" pitchFamily="34" charset="0"/>
              </a:rPr>
              <a:t>Gårdsjön</a:t>
            </a:r>
            <a:r>
              <a:rPr lang="sv-SE" sz="1200" dirty="0">
                <a:latin typeface="Arial" pitchFamily="34" charset="0"/>
                <a:cs typeface="Arial" pitchFamily="34" charset="0"/>
              </a:rPr>
              <a:t>)</a:t>
            </a:r>
          </a:p>
        </p:txBody>
      </p:sp>
      <p:sp>
        <p:nvSpPr>
          <p:cNvPr id="123" name="Line 37"/>
          <p:cNvSpPr>
            <a:spLocks noChangeShapeType="1"/>
          </p:cNvSpPr>
          <p:nvPr/>
        </p:nvSpPr>
        <p:spPr bwMode="auto">
          <a:xfrm flipV="1">
            <a:off x="2927230" y="3894843"/>
            <a:ext cx="461496" cy="6433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latin typeface="Arial" pitchFamily="34" charset="0"/>
              <a:cs typeface="Arial" pitchFamily="34" charset="0"/>
            </a:endParaRPr>
          </a:p>
        </p:txBody>
      </p:sp>
      <p:cxnSp>
        <p:nvCxnSpPr>
          <p:cNvPr id="7" name="Straight Connector 6"/>
          <p:cNvCxnSpPr/>
          <p:nvPr/>
        </p:nvCxnSpPr>
        <p:spPr>
          <a:xfrm>
            <a:off x="3222360" y="6553125"/>
            <a:ext cx="2657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Text Box 49"/>
          <p:cNvSpPr txBox="1">
            <a:spLocks noChangeArrowheads="1"/>
          </p:cNvSpPr>
          <p:nvPr/>
        </p:nvSpPr>
        <p:spPr bwMode="auto">
          <a:xfrm>
            <a:off x="3759031" y="6339249"/>
            <a:ext cx="1377280" cy="276989"/>
          </a:xfrm>
          <a:prstGeom prst="rect">
            <a:avLst/>
          </a:prstGeom>
          <a:solidFill>
            <a:srgbClr val="FFFFCC"/>
          </a:solidFill>
          <a:ln w="9525">
            <a:solidFill>
              <a:schemeClr val="tx1"/>
            </a:solidFill>
            <a:miter lim="800000"/>
            <a:headEnd/>
            <a:tailEnd/>
          </a:ln>
        </p:spPr>
        <p:txBody>
          <a:bodyPr wrap="non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v-SE" sz="1200" dirty="0">
                <a:latin typeface="Arial" pitchFamily="34" charset="0"/>
                <a:cs typeface="Arial" pitchFamily="34" charset="0"/>
              </a:rPr>
              <a:t>New EU </a:t>
            </a:r>
            <a:r>
              <a:rPr lang="sv-SE" sz="1200" dirty="0" err="1">
                <a:latin typeface="Arial" pitchFamily="34" charset="0"/>
                <a:cs typeface="Arial" pitchFamily="34" charset="0"/>
              </a:rPr>
              <a:t>proposal</a:t>
            </a:r>
            <a:endParaRPr lang="sv-SE" sz="1200" dirty="0">
              <a:latin typeface="Arial" pitchFamily="34" charset="0"/>
              <a:cs typeface="Arial" pitchFamily="34" charset="0"/>
            </a:endParaRPr>
          </a:p>
        </p:txBody>
      </p:sp>
      <p:sp>
        <p:nvSpPr>
          <p:cNvPr id="5" name="TextBox 4"/>
          <p:cNvSpPr txBox="1"/>
          <p:nvPr/>
        </p:nvSpPr>
        <p:spPr>
          <a:xfrm>
            <a:off x="5364088" y="1047108"/>
            <a:ext cx="1747658" cy="923330"/>
          </a:xfrm>
          <a:prstGeom prst="rect">
            <a:avLst/>
          </a:prstGeom>
          <a:noFill/>
        </p:spPr>
        <p:txBody>
          <a:bodyPr wrap="none" rtlCol="0">
            <a:spAutoFit/>
          </a:bodyPr>
          <a:lstStyle/>
          <a:p>
            <a:r>
              <a:rPr lang="sv-SE" dirty="0"/>
              <a:t>Sjöförsurning</a:t>
            </a:r>
          </a:p>
          <a:p>
            <a:r>
              <a:rPr lang="sv-SE" dirty="0"/>
              <a:t>SR-matriser</a:t>
            </a:r>
          </a:p>
          <a:p>
            <a:r>
              <a:rPr lang="sv-SE" dirty="0"/>
              <a:t>Spridda åtgärder</a:t>
            </a:r>
          </a:p>
        </p:txBody>
      </p:sp>
      <p:sp>
        <p:nvSpPr>
          <p:cNvPr id="6" name="TextBox 5"/>
          <p:cNvSpPr txBox="1"/>
          <p:nvPr/>
        </p:nvSpPr>
        <p:spPr>
          <a:xfrm>
            <a:off x="5508104" y="2368166"/>
            <a:ext cx="1888081" cy="646331"/>
          </a:xfrm>
          <a:prstGeom prst="rect">
            <a:avLst/>
          </a:prstGeom>
          <a:noFill/>
        </p:spPr>
        <p:txBody>
          <a:bodyPr wrap="none" rtlCol="0">
            <a:spAutoFit/>
          </a:bodyPr>
          <a:lstStyle/>
          <a:p>
            <a:r>
              <a:rPr lang="sv-SE" dirty="0"/>
              <a:t>Skogsskador</a:t>
            </a:r>
          </a:p>
          <a:p>
            <a:r>
              <a:rPr lang="sv-SE" dirty="0"/>
              <a:t>Första protokollen</a:t>
            </a:r>
          </a:p>
        </p:txBody>
      </p:sp>
      <p:pic>
        <p:nvPicPr>
          <p:cNvPr id="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3094"/>
            <a:ext cx="3004799" cy="346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75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Fotokemiska oxidanter - ozon</a:t>
            </a:r>
          </a:p>
        </p:txBody>
      </p:sp>
      <p:sp>
        <p:nvSpPr>
          <p:cNvPr id="3" name="Content Placeholder 2"/>
          <p:cNvSpPr>
            <a:spLocks noGrp="1"/>
          </p:cNvSpPr>
          <p:nvPr>
            <p:ph idx="1"/>
          </p:nvPr>
        </p:nvSpPr>
        <p:spPr/>
        <p:txBody>
          <a:bodyPr>
            <a:normAutofit fontScale="92500"/>
          </a:bodyPr>
          <a:lstStyle/>
          <a:p>
            <a:r>
              <a:rPr lang="sv-SE" dirty="0"/>
              <a:t>Omkring 1970 var det lokala problemet med fotokemiska smog känt främst i Kalifornien men också på flera andra platser </a:t>
            </a:r>
            <a:r>
              <a:rPr lang="sv-SE" dirty="0" err="1"/>
              <a:t>bl</a:t>
            </a:r>
            <a:r>
              <a:rPr lang="sv-SE" dirty="0"/>
              <a:t> a Sydney, Tokyo och Rotterdam. </a:t>
            </a:r>
          </a:p>
          <a:p>
            <a:r>
              <a:rPr lang="sv-SE" dirty="0"/>
              <a:t>Vid en vistelse i USA våren 1971 berättade man att fotokemisk oxidanter kunde uppträda även vid mindre städer och efter hemkomsten lyckades jag få fram medel till en undersökning av ozonförekomsten kring Göteborg. </a:t>
            </a:r>
          </a:p>
          <a:p>
            <a:r>
              <a:rPr lang="sv-SE" dirty="0"/>
              <a:t>Resultatet blev att vi i stället upptäckte långdistanstransporten av ozon. </a:t>
            </a:r>
          </a:p>
          <a:p>
            <a:r>
              <a:rPr lang="sv-SE" dirty="0"/>
              <a:t>OECD satte upp en expertgrupp 1973 för att samarbeta kring förståelse och åtgärder</a:t>
            </a:r>
          </a:p>
          <a:p>
            <a:r>
              <a:rPr lang="sv-SE" dirty="0"/>
              <a:t>Vid första mötet presenterade jag resultaten, som förändrade agendan för OECDs projekt . </a:t>
            </a:r>
          </a:p>
        </p:txBody>
      </p:sp>
    </p:spTree>
    <p:extLst>
      <p:ext uri="{BB962C8B-B14F-4D97-AF65-F5344CB8AC3E}">
        <p14:creationId xmlns:p14="http://schemas.microsoft.com/office/powerpoint/2010/main" val="3166736166"/>
      </p:ext>
    </p:extLst>
  </p:cSld>
  <p:clrMapOvr>
    <a:masterClrMapping/>
  </p:clrMapOvr>
</p:sld>
</file>

<file path=ppt/theme/theme1.xml><?xml version="1.0" encoding="utf-8"?>
<a:theme xmlns:a="http://schemas.openxmlformats.org/drawingml/2006/main" name="Blank">
  <a:themeElements>
    <a:clrScheme name="IVL Theme Colors">
      <a:dk1>
        <a:sysClr val="windowText" lastClr="000000"/>
      </a:dk1>
      <a:lt1>
        <a:sysClr val="window" lastClr="FFFFFF"/>
      </a:lt1>
      <a:dk2>
        <a:srgbClr val="1F497D"/>
      </a:dk2>
      <a:lt2>
        <a:srgbClr val="EEECE1"/>
      </a:lt2>
      <a:accent1>
        <a:srgbClr val="008995"/>
      </a:accent1>
      <a:accent2>
        <a:srgbClr val="55575A"/>
      </a:accent2>
      <a:accent3>
        <a:srgbClr val="AF5E57"/>
      </a:accent3>
      <a:accent4>
        <a:srgbClr val="748E46"/>
      </a:accent4>
      <a:accent5>
        <a:srgbClr val="7D688F"/>
      </a:accent5>
      <a:accent6>
        <a:srgbClr val="ECAA00"/>
      </a:accent6>
      <a:hlink>
        <a:srgbClr val="0000FF"/>
      </a:hlink>
      <a:folHlink>
        <a:srgbClr val="800080"/>
      </a:folHlink>
    </a:clrScheme>
    <a:fontScheme name="IVL Them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VL-PowerPoint.potx" id="{C251C37B-3172-4430-A3D2-904534C0D25D}" vid="{7D8235C4-2E5D-438E-8811-CAC744A7A98E}"/>
    </a:ext>
  </a:extLst>
</a:theme>
</file>

<file path=ppt/theme/theme2.xml><?xml version="1.0" encoding="utf-8"?>
<a:theme xmlns:a="http://schemas.openxmlformats.org/drawingml/2006/main" name="Office-tema">
  <a:themeElements>
    <a:clrScheme name="IVL Theme Colors">
      <a:dk1>
        <a:sysClr val="windowText" lastClr="000000"/>
      </a:dk1>
      <a:lt1>
        <a:sysClr val="window" lastClr="FFFFFF"/>
      </a:lt1>
      <a:dk2>
        <a:srgbClr val="1F497D"/>
      </a:dk2>
      <a:lt2>
        <a:srgbClr val="EEECE1"/>
      </a:lt2>
      <a:accent1>
        <a:srgbClr val="008995"/>
      </a:accent1>
      <a:accent2>
        <a:srgbClr val="55575A"/>
      </a:accent2>
      <a:accent3>
        <a:srgbClr val="AF5E57"/>
      </a:accent3>
      <a:accent4>
        <a:srgbClr val="748E46"/>
      </a:accent4>
      <a:accent5>
        <a:srgbClr val="7D688F"/>
      </a:accent5>
      <a:accent6>
        <a:srgbClr val="ECAA00"/>
      </a:accent6>
      <a:hlink>
        <a:srgbClr val="0000FF"/>
      </a:hlink>
      <a:folHlink>
        <a:srgbClr val="800080"/>
      </a:folHlink>
    </a:clrScheme>
    <a:fontScheme name="IVL Them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IVL Theme Colors">
      <a:dk1>
        <a:sysClr val="windowText" lastClr="000000"/>
      </a:dk1>
      <a:lt1>
        <a:sysClr val="window" lastClr="FFFFFF"/>
      </a:lt1>
      <a:dk2>
        <a:srgbClr val="1F497D"/>
      </a:dk2>
      <a:lt2>
        <a:srgbClr val="EEECE1"/>
      </a:lt2>
      <a:accent1>
        <a:srgbClr val="008995"/>
      </a:accent1>
      <a:accent2>
        <a:srgbClr val="55575A"/>
      </a:accent2>
      <a:accent3>
        <a:srgbClr val="AF5E57"/>
      </a:accent3>
      <a:accent4>
        <a:srgbClr val="748E46"/>
      </a:accent4>
      <a:accent5>
        <a:srgbClr val="7D688F"/>
      </a:accent5>
      <a:accent6>
        <a:srgbClr val="ECAA00"/>
      </a:accent6>
      <a:hlink>
        <a:srgbClr val="0000FF"/>
      </a:hlink>
      <a:folHlink>
        <a:srgbClr val="800080"/>
      </a:folHlink>
    </a:clrScheme>
    <a:fontScheme name="IVL Them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7904</TotalTime>
  <Words>1489</Words>
  <Application>Microsoft Office PowerPoint</Application>
  <PresentationFormat>Bildspel på skärmen (4:3)</PresentationFormat>
  <Paragraphs>309</Paragraphs>
  <Slides>24</Slides>
  <Notes>4</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24</vt:i4>
      </vt:variant>
    </vt:vector>
  </HeadingPairs>
  <TitlesOfParts>
    <vt:vector size="31" baseType="lpstr">
      <vt:lpstr>Arial</vt:lpstr>
      <vt:lpstr>Calibri</vt:lpstr>
      <vt:lpstr>Geneva</vt:lpstr>
      <vt:lpstr>Lucida Grande</vt:lpstr>
      <vt:lpstr>Verdana</vt:lpstr>
      <vt:lpstr>Blank</vt:lpstr>
      <vt:lpstr>Document</vt:lpstr>
      <vt:lpstr>Historiskt luftvårdsarbete:  FN:s luftvårdskonvention och andra internationella initiativ</vt:lpstr>
      <vt:lpstr>Upptäckten av ett problem med internationella dimensioner</vt:lpstr>
      <vt:lpstr>Tidiga initiativ förde upp luftvårdsfrågan på den internationella dagordningen</vt:lpstr>
      <vt:lpstr>OECD-projektet kring svavel </vt:lpstr>
      <vt:lpstr>FN-konferensen 1972</vt:lpstr>
      <vt:lpstr>Att skapa en konvention under det kalla kriget – Luftvårdskonventionen 1979</vt:lpstr>
      <vt:lpstr>Vetnskaplig utveckling under konventionens första år</vt:lpstr>
      <vt:lpstr>PowerPoint-presentation</vt:lpstr>
      <vt:lpstr>Fotokemiska oxidanter - ozon</vt:lpstr>
      <vt:lpstr>1990-talet: En ny era  Kostnadseffektivitet och effektorientering</vt:lpstr>
      <vt:lpstr>21-22 januari 1992  Nordiskt luftvårdsseminarium i Oslo organiserat av Harald Dovland </vt:lpstr>
      <vt:lpstr>Den första frågan – hur utforma ett andra svavelprotokoll? </vt:lpstr>
      <vt:lpstr>PowerPoint-presentation</vt:lpstr>
      <vt:lpstr>Andra svavelprotokollet (1994)</vt:lpstr>
      <vt:lpstr>Tillbaka till seminariet 21-22 januari Nästa fråga – revision av NOx-protokollet </vt:lpstr>
      <vt:lpstr>PowerPoint-presentation</vt:lpstr>
      <vt:lpstr>PowerPoint-presentation</vt:lpstr>
      <vt:lpstr>Emissionsbegränsningar enligt  Göteborgsprotokollet 1990-2010</vt:lpstr>
      <vt:lpstr> För svavel klarades de uppsatta målen för 2010. För kväve betydligt svårare</vt:lpstr>
      <vt:lpstr>PowerPoint-presentation</vt:lpstr>
      <vt:lpstr>Protokollets framgång? Två vetenskapliga och en policyfråga</vt:lpstr>
      <vt:lpstr>PowerPoint-presentation</vt:lpstr>
      <vt:lpstr>Acidification - atmosphere</vt:lpstr>
      <vt:lpstr>PowerPoint-presentation</vt:lpstr>
    </vt:vector>
  </TitlesOfParts>
  <Company>IVL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Historiskt luftvårdsarbete:  FN:s luftvårdskonvention och andra initiativ</dc:title>
  <dc:creator>Peringe Grennfelt</dc:creator>
  <cp:lastModifiedBy>GunnarH</cp:lastModifiedBy>
  <cp:revision>42</cp:revision>
  <dcterms:created xsi:type="dcterms:W3CDTF">2017-09-25T10:57:22Z</dcterms:created>
  <dcterms:modified xsi:type="dcterms:W3CDTF">2017-11-01T11:12:47Z</dcterms:modified>
</cp:coreProperties>
</file>