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 id="2147483744" r:id="rId2"/>
    <p:sldMasterId id="2147483810" r:id="rId3"/>
    <p:sldMasterId id="2147483821" r:id="rId4"/>
    <p:sldMasterId id="2147483832" r:id="rId5"/>
    <p:sldMasterId id="2147483843" r:id="rId6"/>
    <p:sldMasterId id="2147483854" r:id="rId7"/>
  </p:sldMasterIdLst>
  <p:notesMasterIdLst>
    <p:notesMasterId r:id="rId49"/>
  </p:notesMasterIdLst>
  <p:handoutMasterIdLst>
    <p:handoutMasterId r:id="rId50"/>
  </p:handoutMasterIdLst>
  <p:sldIdLst>
    <p:sldId id="257" r:id="rId8"/>
    <p:sldId id="301" r:id="rId9"/>
    <p:sldId id="274" r:id="rId10"/>
    <p:sldId id="342" r:id="rId11"/>
    <p:sldId id="276" r:id="rId12"/>
    <p:sldId id="324" r:id="rId13"/>
    <p:sldId id="325" r:id="rId14"/>
    <p:sldId id="320" r:id="rId15"/>
    <p:sldId id="336" r:id="rId16"/>
    <p:sldId id="339" r:id="rId17"/>
    <p:sldId id="341" r:id="rId18"/>
    <p:sldId id="340" r:id="rId19"/>
    <p:sldId id="343" r:id="rId20"/>
    <p:sldId id="344" r:id="rId21"/>
    <p:sldId id="326" r:id="rId22"/>
    <p:sldId id="327" r:id="rId23"/>
    <p:sldId id="330" r:id="rId24"/>
    <p:sldId id="331" r:id="rId25"/>
    <p:sldId id="332" r:id="rId26"/>
    <p:sldId id="329" r:id="rId27"/>
    <p:sldId id="328" r:id="rId28"/>
    <p:sldId id="283" r:id="rId29"/>
    <p:sldId id="284" r:id="rId30"/>
    <p:sldId id="285" r:id="rId31"/>
    <p:sldId id="286" r:id="rId32"/>
    <p:sldId id="287" r:id="rId33"/>
    <p:sldId id="291" r:id="rId34"/>
    <p:sldId id="292" r:id="rId35"/>
    <p:sldId id="293" r:id="rId36"/>
    <p:sldId id="294" r:id="rId37"/>
    <p:sldId id="295" r:id="rId38"/>
    <p:sldId id="296" r:id="rId39"/>
    <p:sldId id="297" r:id="rId40"/>
    <p:sldId id="298" r:id="rId41"/>
    <p:sldId id="299" r:id="rId42"/>
    <p:sldId id="318" r:id="rId43"/>
    <p:sldId id="319" r:id="rId44"/>
    <p:sldId id="321" r:id="rId45"/>
    <p:sldId id="322" r:id="rId46"/>
    <p:sldId id="323" r:id="rId47"/>
    <p:sldId id="317" r:id="rId48"/>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 av ppt-mallen" id="{55D86A81-7526-4CB2-AD27-B3EF5E673B66}">
          <p14:sldIdLst/>
        </p14:section>
        <p14:section name="Exempel på Layouter" id="{ADF40A6D-7FF3-41DA-948E-93F4E8FFB569}">
          <p14:sldIdLst>
            <p14:sldId id="257"/>
            <p14:sldId id="301"/>
            <p14:sldId id="274"/>
            <p14:sldId id="342"/>
            <p14:sldId id="276"/>
            <p14:sldId id="324"/>
            <p14:sldId id="325"/>
            <p14:sldId id="320"/>
            <p14:sldId id="336"/>
            <p14:sldId id="339"/>
            <p14:sldId id="341"/>
            <p14:sldId id="340"/>
            <p14:sldId id="343"/>
            <p14:sldId id="344"/>
            <p14:sldId id="326"/>
            <p14:sldId id="327"/>
            <p14:sldId id="330"/>
            <p14:sldId id="331"/>
            <p14:sldId id="332"/>
            <p14:sldId id="329"/>
            <p14:sldId id="328"/>
            <p14:sldId id="283"/>
            <p14:sldId id="284"/>
            <p14:sldId id="285"/>
            <p14:sldId id="286"/>
            <p14:sldId id="287"/>
            <p14:sldId id="291"/>
            <p14:sldId id="292"/>
            <p14:sldId id="293"/>
            <p14:sldId id="294"/>
            <p14:sldId id="295"/>
            <p14:sldId id="296"/>
            <p14:sldId id="297"/>
            <p14:sldId id="298"/>
            <p14:sldId id="299"/>
            <p14:sldId id="318"/>
            <p14:sldId id="319"/>
            <p14:sldId id="321"/>
            <p14:sldId id="322"/>
            <p14:sldId id="323"/>
            <p14:sldId id="317"/>
          </p14:sldIdLst>
        </p14:section>
      </p14:sectionLst>
    </p:ext>
    <p:ext uri="{EFAFB233-063F-42B5-8137-9DF3F51BA10A}">
      <p15:sldGuideLst xmlns:p15="http://schemas.microsoft.com/office/powerpoint/2012/main">
        <p15:guide id="1" orient="horz" pos="3942">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275269"/>
    <a:srgbClr val="A6B750"/>
    <a:srgbClr val="000000"/>
    <a:srgbClr val="326886"/>
    <a:srgbClr val="8CC2F2"/>
    <a:srgbClr val="F7BF3A"/>
    <a:srgbClr val="13958F"/>
    <a:srgbClr val="149472"/>
    <a:srgbClr val="17AB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96" autoAdjust="0"/>
    <p:restoredTop sz="86738" autoAdjust="0"/>
  </p:normalViewPr>
  <p:slideViewPr>
    <p:cSldViewPr snapToGrid="0" snapToObjects="1">
      <p:cViewPr varScale="1">
        <p:scale>
          <a:sx n="47" d="100"/>
          <a:sy n="47" d="100"/>
        </p:scale>
        <p:origin x="1133" y="43"/>
      </p:cViewPr>
      <p:guideLst>
        <p:guide orient="horz" pos="3942"/>
        <p:guide/>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tx>
            <c:strRef>
              <c:f>Blad1!$B$1</c:f>
              <c:strCache>
                <c:ptCount val="1"/>
                <c:pt idx="0">
                  <c:v>NOx (ton/år)</c:v>
                </c:pt>
              </c:strCache>
            </c:strRef>
          </c:tx>
          <c:dLbls>
            <c:spPr>
              <a:noFill/>
              <a:ln>
                <a:noFill/>
              </a:ln>
              <a:effectLst/>
            </c:spPr>
            <c:txPr>
              <a:bodyPr/>
              <a:lstStyle/>
              <a:p>
                <a:pPr>
                  <a:defRPr sz="2000" b="1">
                    <a:solidFill>
                      <a:schemeClr val="bg1"/>
                    </a:solidFill>
                    <a:latin typeface="Calibri" pitchFamily="34" charset="0"/>
                    <a:cs typeface="Calibri" pitchFamily="34" charset="0"/>
                  </a:defRPr>
                </a:pPr>
                <a:endParaRPr lang="sv-SE"/>
              </a:p>
            </c:txPr>
            <c:showLegendKey val="0"/>
            <c:showVal val="0"/>
            <c:showCatName val="0"/>
            <c:showSerName val="0"/>
            <c:showPercent val="1"/>
            <c:showBubbleSize val="0"/>
            <c:showLeaderLines val="1"/>
            <c:extLst>
              <c:ext xmlns:c15="http://schemas.microsoft.com/office/drawing/2012/chart" uri="{CE6537A1-D6FC-4f65-9D91-7224C49458BB}"/>
            </c:extLst>
          </c:dLbls>
          <c:cat>
            <c:strRef>
              <c:f>Blad1!$A$2:$A$6</c:f>
              <c:strCache>
                <c:ptCount val="5"/>
                <c:pt idx="0">
                  <c:v>Arbetsmaskiner</c:v>
                </c:pt>
                <c:pt idx="1">
                  <c:v>Energi/uppvärmning</c:v>
                </c:pt>
                <c:pt idx="2">
                  <c:v>Industri</c:v>
                </c:pt>
                <c:pt idx="3">
                  <c:v>Sjöfart</c:v>
                </c:pt>
                <c:pt idx="4">
                  <c:v>Vägtrafik</c:v>
                </c:pt>
              </c:strCache>
            </c:strRef>
          </c:cat>
          <c:val>
            <c:numRef>
              <c:f>Blad1!$B$2:$B$6</c:f>
              <c:numCache>
                <c:formatCode>General</c:formatCode>
                <c:ptCount val="5"/>
                <c:pt idx="0">
                  <c:v>444</c:v>
                </c:pt>
                <c:pt idx="1">
                  <c:v>482</c:v>
                </c:pt>
                <c:pt idx="2">
                  <c:v>963</c:v>
                </c:pt>
                <c:pt idx="3">
                  <c:v>2610</c:v>
                </c:pt>
                <c:pt idx="4">
                  <c:v>2046</c:v>
                </c:pt>
              </c:numCache>
            </c:numRef>
          </c:val>
        </c:ser>
        <c:dLbls>
          <c:showLegendKey val="0"/>
          <c:showVal val="1"/>
          <c:showCatName val="0"/>
          <c:showSerName val="0"/>
          <c:showPercent val="0"/>
          <c:showBubbleSize val="0"/>
          <c:showLeaderLines val="1"/>
        </c:dLbls>
        <c:firstSliceAng val="0"/>
      </c:pieChart>
    </c:plotArea>
    <c:legend>
      <c:legendPos val="r"/>
      <c:legendEntry>
        <c:idx val="0"/>
        <c:txPr>
          <a:bodyPr/>
          <a:lstStyle/>
          <a:p>
            <a:pPr>
              <a:defRPr sz="2000">
                <a:latin typeface="Calibri" pitchFamily="34" charset="0"/>
                <a:cs typeface="Calibri" pitchFamily="34" charset="0"/>
              </a:defRPr>
            </a:pPr>
            <a:endParaRPr lang="sv-SE"/>
          </a:p>
        </c:txPr>
      </c:legendEntry>
      <c:legendEntry>
        <c:idx val="1"/>
        <c:txPr>
          <a:bodyPr/>
          <a:lstStyle/>
          <a:p>
            <a:pPr>
              <a:defRPr sz="2000">
                <a:latin typeface="Calibri" pitchFamily="34" charset="0"/>
                <a:cs typeface="Calibri" pitchFamily="34" charset="0"/>
              </a:defRPr>
            </a:pPr>
            <a:endParaRPr lang="sv-SE"/>
          </a:p>
        </c:txPr>
      </c:legendEntry>
      <c:legendEntry>
        <c:idx val="2"/>
        <c:txPr>
          <a:bodyPr/>
          <a:lstStyle/>
          <a:p>
            <a:pPr>
              <a:defRPr sz="2000">
                <a:latin typeface="Calibri" pitchFamily="34" charset="0"/>
                <a:cs typeface="Calibri" pitchFamily="34" charset="0"/>
              </a:defRPr>
            </a:pPr>
            <a:endParaRPr lang="sv-SE"/>
          </a:p>
        </c:txPr>
      </c:legendEntry>
      <c:legendEntry>
        <c:idx val="3"/>
        <c:txPr>
          <a:bodyPr/>
          <a:lstStyle/>
          <a:p>
            <a:pPr>
              <a:defRPr sz="2000">
                <a:latin typeface="Calibri" pitchFamily="34" charset="0"/>
                <a:cs typeface="Calibri" pitchFamily="34" charset="0"/>
              </a:defRPr>
            </a:pPr>
            <a:endParaRPr lang="sv-SE"/>
          </a:p>
        </c:txPr>
      </c:legendEntry>
      <c:legendEntry>
        <c:idx val="4"/>
        <c:txPr>
          <a:bodyPr/>
          <a:lstStyle/>
          <a:p>
            <a:pPr>
              <a:defRPr sz="2000">
                <a:latin typeface="Calibri" pitchFamily="34" charset="0"/>
                <a:cs typeface="Calibri" pitchFamily="34" charset="0"/>
              </a:defRPr>
            </a:pPr>
            <a:endParaRPr lang="sv-SE"/>
          </a:p>
        </c:txPr>
      </c:legendEntry>
      <c:overlay val="0"/>
    </c:legend>
    <c:plotVisOnly val="1"/>
    <c:dispBlanksAs val="gap"/>
    <c:showDLblsOverMax val="0"/>
  </c:chart>
  <c:txPr>
    <a:bodyPr/>
    <a:lstStyle/>
    <a:p>
      <a:pPr>
        <a:defRPr sz="1800"/>
      </a:pPr>
      <a:endParaRPr lang="sv-S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CA4BE0-F786-0E49-94A8-1F2CBA953599}" type="datetimeFigureOut">
              <a:rPr lang="sv-SE" smtClean="0"/>
              <a:pPr/>
              <a:t>2015-06-23</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7497BC-B4BF-D24D-9855-FA158D57D125}" type="slidenum">
              <a:rPr lang="sv-SE" smtClean="0"/>
              <a:pPr/>
              <a:t>‹#›</a:t>
            </a:fld>
            <a:endParaRPr lang="sv-SE"/>
          </a:p>
        </p:txBody>
      </p:sp>
    </p:spTree>
    <p:extLst>
      <p:ext uri="{BB962C8B-B14F-4D97-AF65-F5344CB8AC3E}">
        <p14:creationId xmlns:p14="http://schemas.microsoft.com/office/powerpoint/2010/main" val="25841131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A7049-4081-424B-8128-683F6C2017C9}" type="datetimeFigureOut">
              <a:rPr lang="sv-SE" smtClean="0"/>
              <a:pPr/>
              <a:t>2015-06-23</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8970E8-606E-544E-9196-A0321FFF4315}" type="slidenum">
              <a:rPr lang="sv-SE" smtClean="0"/>
              <a:pPr/>
              <a:t>‹#›</a:t>
            </a:fld>
            <a:endParaRPr lang="sv-SE"/>
          </a:p>
        </p:txBody>
      </p:sp>
    </p:spTree>
    <p:extLst>
      <p:ext uri="{BB962C8B-B14F-4D97-AF65-F5344CB8AC3E}">
        <p14:creationId xmlns:p14="http://schemas.microsoft.com/office/powerpoint/2010/main" val="1436855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grkom.se/download/18.563dea7a1259bc9aa0f80002288/1359469405015/Friskluftp%C3%A5v%C3%A4g_%C3%A5tg%C3%A4rdsprogram_NO2.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grkom.se/download/18.563dea7a1259bc9aa0f80002287/1359469404961/Kompletterande+%C3%A5tgardsprogram_NO2.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Jag</a:t>
            </a:r>
            <a:r>
              <a:rPr lang="sv-SE" baseline="0" dirty="0" smtClean="0"/>
              <a:t> ska prata om..</a:t>
            </a:r>
          </a:p>
          <a:p>
            <a:r>
              <a:rPr lang="sv-SE" baseline="0" dirty="0" smtClean="0"/>
              <a:t>Jag  hoppas att ni ska få med er en tydlig bild av de utmaningar vi har inom luftkvalitetsarbetet i Göteborgsregionen</a:t>
            </a:r>
          </a:p>
          <a:p>
            <a:r>
              <a:rPr lang="sv-SE" baseline="0" dirty="0" smtClean="0"/>
              <a:t>Jag heter Linus Theorin och jobbar sedan 10 år tillbaka med bland annat med luftövervakningen i Göteborgsområdet, den luftövervakning som även omfattar Luftvårdsprogrammets mätningar</a:t>
            </a:r>
          </a:p>
          <a:p>
            <a:endParaRPr lang="sv-SE" baseline="0" dirty="0" smtClean="0"/>
          </a:p>
          <a:p>
            <a:r>
              <a:rPr lang="sv-SE" baseline="0" dirty="0" smtClean="0"/>
              <a:t>Jag hoppas att jag kan svara på de frågor ni kanske sitter på under denna presentation. </a:t>
            </a:r>
            <a:endParaRPr lang="sv-SE" dirty="0"/>
          </a:p>
        </p:txBody>
      </p:sp>
      <p:sp>
        <p:nvSpPr>
          <p:cNvPr id="4" name="Platshållare för bildnummer 3"/>
          <p:cNvSpPr>
            <a:spLocks noGrp="1"/>
          </p:cNvSpPr>
          <p:nvPr>
            <p:ph type="sldNum" sz="quarter" idx="10"/>
          </p:nvPr>
        </p:nvSpPr>
        <p:spPr/>
        <p:txBody>
          <a:bodyPr/>
          <a:lstStyle/>
          <a:p>
            <a:fld id="{4B81BD5D-0D25-415E-9DEE-BDA63548305B}" type="slidenum">
              <a:rPr lang="sv-SE" smtClean="0"/>
              <a:pPr/>
              <a:t>2</a:t>
            </a:fld>
            <a:endParaRPr lang="sv-SE"/>
          </a:p>
        </p:txBody>
      </p:sp>
    </p:spTree>
    <p:extLst>
      <p:ext uri="{BB962C8B-B14F-4D97-AF65-F5344CB8AC3E}">
        <p14:creationId xmlns:p14="http://schemas.microsoft.com/office/powerpoint/2010/main" val="320236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NO2 årsmedelvärde. På Gårda var årsmedelvärdet 41 µg/m3 och EU-normen på 40 ug/m3 överskreds därför.</a:t>
            </a:r>
          </a:p>
        </p:txBody>
      </p:sp>
      <p:sp>
        <p:nvSpPr>
          <p:cNvPr id="4" name="Platshållare för bildnummer 3"/>
          <p:cNvSpPr>
            <a:spLocks noGrp="1"/>
          </p:cNvSpPr>
          <p:nvPr>
            <p:ph type="sldNum" sz="quarter" idx="10"/>
          </p:nvPr>
        </p:nvSpPr>
        <p:spPr/>
        <p:txBody>
          <a:bodyPr/>
          <a:lstStyle/>
          <a:p>
            <a:fld id="{4B81BD5D-0D25-415E-9DEE-BDA63548305B}" type="slidenum">
              <a:rPr lang="sv-SE" smtClean="0"/>
              <a:pPr/>
              <a:t>21</a:t>
            </a:fld>
            <a:endParaRPr lang="sv-SE"/>
          </a:p>
        </p:txBody>
      </p:sp>
    </p:spTree>
    <p:extLst>
      <p:ext uri="{BB962C8B-B14F-4D97-AF65-F5344CB8AC3E}">
        <p14:creationId xmlns:p14="http://schemas.microsoft.com/office/powerpoint/2010/main" val="252912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Siffrorna för Mölndal och Partille</a:t>
            </a:r>
            <a:r>
              <a:rPr lang="sv-SE" baseline="0" dirty="0" smtClean="0"/>
              <a:t> har tyvärr inte tagits fram ännu. Arbete pågår.</a:t>
            </a:r>
            <a:endParaRPr lang="sv-SE" dirty="0"/>
          </a:p>
        </p:txBody>
      </p:sp>
      <p:sp>
        <p:nvSpPr>
          <p:cNvPr id="4" name="Platshållare för bildnummer 3"/>
          <p:cNvSpPr>
            <a:spLocks noGrp="1"/>
          </p:cNvSpPr>
          <p:nvPr>
            <p:ph type="sldNum" sz="quarter" idx="10"/>
          </p:nvPr>
        </p:nvSpPr>
        <p:spPr/>
        <p:txBody>
          <a:bodyPr/>
          <a:lstStyle/>
          <a:p>
            <a:fld id="{4B81BD5D-0D25-415E-9DEE-BDA63548305B}" type="slidenum">
              <a:rPr lang="sv-SE" smtClean="0"/>
              <a:pPr/>
              <a:t>25</a:t>
            </a:fld>
            <a:endParaRPr lang="sv-SE"/>
          </a:p>
        </p:txBody>
      </p:sp>
    </p:spTree>
    <p:extLst>
      <p:ext uri="{BB962C8B-B14F-4D97-AF65-F5344CB8AC3E}">
        <p14:creationId xmlns:p14="http://schemas.microsoft.com/office/powerpoint/2010/main" val="2524017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Göteborg 2012, över MKN, 40 µg/m3 NO2 årsmedelvärde</a:t>
            </a:r>
          </a:p>
          <a:p>
            <a:endParaRPr lang="sv-SE" dirty="0" smtClean="0"/>
          </a:p>
          <a:p>
            <a:pPr defTabSz="948581">
              <a:defRPr/>
            </a:pPr>
            <a:r>
              <a:rPr lang="sv-SE" dirty="0" smtClean="0"/>
              <a:t>Ur rapporten</a:t>
            </a:r>
            <a:r>
              <a:rPr lang="sv-SE" baseline="0" dirty="0" smtClean="0"/>
              <a:t> Beräkningar av kvävedioxidhalter och befolkningens exponering 2012, april 2014, http://www.trafikverket.se/PageFiles/96359/Berakningar_av_kvavedioxidhalter_och_befolkningens_exponering_2012.pdf</a:t>
            </a:r>
            <a:endParaRPr lang="sv-SE" dirty="0" smtClean="0"/>
          </a:p>
          <a:p>
            <a:endParaRPr lang="sv-SE" dirty="0"/>
          </a:p>
        </p:txBody>
      </p:sp>
      <p:sp>
        <p:nvSpPr>
          <p:cNvPr id="4" name="Platshållare för bildnummer 3"/>
          <p:cNvSpPr>
            <a:spLocks noGrp="1"/>
          </p:cNvSpPr>
          <p:nvPr>
            <p:ph type="sldNum" sz="quarter" idx="10"/>
          </p:nvPr>
        </p:nvSpPr>
        <p:spPr/>
        <p:txBody>
          <a:bodyPr/>
          <a:lstStyle/>
          <a:p>
            <a:fld id="{4B81BD5D-0D25-415E-9DEE-BDA63548305B}" type="slidenum">
              <a:rPr lang="sv-SE" smtClean="0"/>
              <a:pPr/>
              <a:t>26</a:t>
            </a:fld>
            <a:endParaRPr lang="sv-SE"/>
          </a:p>
        </p:txBody>
      </p:sp>
    </p:spTree>
    <p:extLst>
      <p:ext uri="{BB962C8B-B14F-4D97-AF65-F5344CB8AC3E}">
        <p14:creationId xmlns:p14="http://schemas.microsoft.com/office/powerpoint/2010/main" val="305853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1" i="0" kern="1200" dirty="0" smtClean="0">
                <a:solidFill>
                  <a:schemeClr val="tx1"/>
                </a:solidFill>
                <a:latin typeface="+mn-lt"/>
                <a:ea typeface="+mn-ea"/>
                <a:cs typeface="+mn-cs"/>
              </a:rPr>
              <a:t/>
            </a:r>
            <a:br>
              <a:rPr lang="sv-SE" sz="1200" b="1" i="0" kern="1200" dirty="0" smtClean="0">
                <a:solidFill>
                  <a:schemeClr val="tx1"/>
                </a:solidFill>
                <a:latin typeface="+mn-lt"/>
                <a:ea typeface="+mn-ea"/>
                <a:cs typeface="+mn-cs"/>
              </a:rPr>
            </a:br>
            <a:r>
              <a:rPr lang="sv-SE" sz="1200" b="1" i="0" kern="1200" dirty="0" smtClean="0">
                <a:solidFill>
                  <a:schemeClr val="tx1"/>
                </a:solidFill>
                <a:latin typeface="+mn-lt"/>
                <a:ea typeface="+mn-ea"/>
                <a:cs typeface="+mn-cs"/>
              </a:rPr>
              <a:t>Säsongskort</a:t>
            </a:r>
          </a:p>
          <a:p>
            <a:r>
              <a:rPr lang="sv-SE" sz="1200" b="0" i="0" kern="1200" dirty="0" smtClean="0">
                <a:solidFill>
                  <a:schemeClr val="tx1"/>
                </a:solidFill>
                <a:latin typeface="+mn-lt"/>
                <a:ea typeface="+mn-ea"/>
                <a:cs typeface="+mn-cs"/>
              </a:rPr>
              <a:t>Ett säsongskort kostar 75 kr och gäller hela säsongen 2014 - 1 mars till den 31 december. Du kan då hyra cykel </a:t>
            </a:r>
            <a:r>
              <a:rPr lang="sv-SE" sz="1200" b="0" i="0" kern="1200" dirty="0" err="1" smtClean="0">
                <a:solidFill>
                  <a:schemeClr val="tx1"/>
                </a:solidFill>
                <a:latin typeface="+mn-lt"/>
                <a:ea typeface="+mn-ea"/>
                <a:cs typeface="+mn-cs"/>
              </a:rPr>
              <a:t>cykel</a:t>
            </a:r>
            <a:r>
              <a:rPr lang="sv-SE" sz="1200" b="0" i="0" kern="1200" dirty="0" smtClean="0">
                <a:solidFill>
                  <a:schemeClr val="tx1"/>
                </a:solidFill>
                <a:latin typeface="+mn-lt"/>
                <a:ea typeface="+mn-ea"/>
                <a:cs typeface="+mn-cs"/>
              </a:rPr>
              <a:t> så ofta du önskar under hela säsongen. Den första halvtimmen vid varje resa är alltid gratis.</a:t>
            </a:r>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29</a:t>
            </a:fld>
            <a:endParaRPr lang="sv-SE"/>
          </a:p>
        </p:txBody>
      </p:sp>
    </p:spTree>
    <p:extLst>
      <p:ext uri="{BB962C8B-B14F-4D97-AF65-F5344CB8AC3E}">
        <p14:creationId xmlns:p14="http://schemas.microsoft.com/office/powerpoint/2010/main" val="1571610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err="1" smtClean="0"/>
              <a:t>Gångfartsområden</a:t>
            </a:r>
            <a:endParaRPr lang="sv-SE" dirty="0" smtClean="0"/>
          </a:p>
          <a:p>
            <a:r>
              <a:rPr lang="sv-SE" dirty="0" err="1" smtClean="0"/>
              <a:t>Cykelfartsgator</a:t>
            </a:r>
            <a:endParaRPr lang="sv-SE" dirty="0" smtClean="0"/>
          </a:p>
          <a:p>
            <a:endParaRPr lang="sv-SE" dirty="0" smtClean="0"/>
          </a:p>
          <a:p>
            <a:r>
              <a:rPr lang="sv-SE" sz="1200" b="0" i="1" kern="1200" dirty="0" smtClean="0">
                <a:solidFill>
                  <a:schemeClr val="tx1"/>
                </a:solidFill>
                <a:latin typeface="+mn-lt"/>
                <a:ea typeface="+mn-ea"/>
                <a:cs typeface="+mn-cs"/>
              </a:rPr>
              <a:t>Foto t h: Asbjörn Hanssen</a:t>
            </a:r>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30</a:t>
            </a:fld>
            <a:endParaRPr lang="sv-SE"/>
          </a:p>
        </p:txBody>
      </p:sp>
    </p:spTree>
    <p:extLst>
      <p:ext uri="{BB962C8B-B14F-4D97-AF65-F5344CB8AC3E}">
        <p14:creationId xmlns:p14="http://schemas.microsoft.com/office/powerpoint/2010/main" val="655790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1" kern="1200" baseline="0" dirty="0" smtClean="0">
                <a:solidFill>
                  <a:schemeClr val="tx1"/>
                </a:solidFill>
                <a:latin typeface="+mn-lt"/>
                <a:ea typeface="+mn-ea"/>
                <a:cs typeface="+mn-cs"/>
              </a:rPr>
              <a:t>7.2 ”Blå linjen”, Haga – Lindholmen, visar bäst måluppfyllelse</a:t>
            </a:r>
          </a:p>
          <a:p>
            <a:r>
              <a:rPr lang="sv-SE" sz="1200" kern="1200" baseline="0" dirty="0" smtClean="0">
                <a:solidFill>
                  <a:schemeClr val="tx1"/>
                </a:solidFill>
                <a:latin typeface="+mn-lt"/>
                <a:ea typeface="+mn-ea"/>
                <a:cs typeface="+mn-cs"/>
              </a:rPr>
              <a:t>Den blå linjen mellan Haga och Lindholmen är den sträckning som visar på bäst måluppfyllelse. En viktig</a:t>
            </a:r>
          </a:p>
          <a:p>
            <a:r>
              <a:rPr lang="sv-SE" sz="1200" kern="1200" baseline="0" dirty="0" smtClean="0">
                <a:solidFill>
                  <a:schemeClr val="tx1"/>
                </a:solidFill>
                <a:latin typeface="+mn-lt"/>
                <a:ea typeface="+mn-ea"/>
                <a:cs typeface="+mn-cs"/>
              </a:rPr>
              <a:t>funktion för denna linje är att den i framtiden eventuellt skulle kunna avlasta Centralstationen och</a:t>
            </a:r>
          </a:p>
          <a:p>
            <a:r>
              <a:rPr lang="sv-SE" sz="1200" kern="1200" baseline="0" dirty="0" smtClean="0">
                <a:solidFill>
                  <a:schemeClr val="tx1"/>
                </a:solidFill>
                <a:latin typeface="+mn-lt"/>
                <a:ea typeface="+mn-ea"/>
                <a:cs typeface="+mn-cs"/>
              </a:rPr>
              <a:t>busslinje 16 mot Lindholmen, som idag är överbelastade.</a:t>
            </a:r>
          </a:p>
          <a:p>
            <a:endParaRPr lang="sv-SE" sz="1200" kern="1200" baseline="0" dirty="0" smtClean="0">
              <a:solidFill>
                <a:schemeClr val="tx1"/>
              </a:solidFill>
              <a:latin typeface="+mn-lt"/>
              <a:ea typeface="+mn-ea"/>
              <a:cs typeface="+mn-cs"/>
            </a:endParaRPr>
          </a:p>
          <a:p>
            <a:r>
              <a:rPr lang="sv-SE" sz="1200" kern="1200" baseline="0" dirty="0" smtClean="0">
                <a:solidFill>
                  <a:schemeClr val="tx1"/>
                </a:solidFill>
                <a:latin typeface="+mn-lt"/>
                <a:ea typeface="+mn-ea"/>
                <a:cs typeface="+mn-cs"/>
              </a:rPr>
              <a:t>FÖRSTUDIE </a:t>
            </a:r>
            <a:r>
              <a:rPr lang="sv-SE" sz="1200" b="1" kern="1200" baseline="0" dirty="0" smtClean="0">
                <a:solidFill>
                  <a:schemeClr val="tx1"/>
                </a:solidFill>
                <a:latin typeface="+mn-lt"/>
                <a:ea typeface="+mn-ea"/>
                <a:cs typeface="+mn-cs"/>
              </a:rPr>
              <a:t>LINBANOR SOM ALTERNATIV KOLLEKTIVTRAFIK I GÖTEBORG, </a:t>
            </a:r>
            <a:r>
              <a:rPr lang="sv-SE" sz="1200" b="1" kern="1200" baseline="0" dirty="0" err="1" smtClean="0">
                <a:solidFill>
                  <a:schemeClr val="tx1"/>
                </a:solidFill>
                <a:latin typeface="+mn-lt"/>
                <a:ea typeface="+mn-ea"/>
                <a:cs typeface="+mn-cs"/>
              </a:rPr>
              <a:t>traafikkontoret</a:t>
            </a:r>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33</a:t>
            </a:fld>
            <a:endParaRPr lang="sv-SE"/>
          </a:p>
        </p:txBody>
      </p:sp>
    </p:spTree>
    <p:extLst>
      <p:ext uri="{BB962C8B-B14F-4D97-AF65-F5344CB8AC3E}">
        <p14:creationId xmlns:p14="http://schemas.microsoft.com/office/powerpoint/2010/main" val="309780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sv-SE"/>
              <a:t>Länsstyrelsen Västra Götalands län</a:t>
            </a:r>
          </a:p>
        </p:txBody>
      </p:sp>
      <p:sp>
        <p:nvSpPr>
          <p:cNvPr id="7" name="Rectangle 7"/>
          <p:cNvSpPr>
            <a:spLocks noGrp="1" noChangeArrowheads="1"/>
          </p:cNvSpPr>
          <p:nvPr>
            <p:ph type="sldNum" sz="quarter" idx="5"/>
          </p:nvPr>
        </p:nvSpPr>
        <p:spPr>
          <a:ln/>
        </p:spPr>
        <p:txBody>
          <a:bodyPr/>
          <a:lstStyle/>
          <a:p>
            <a:fld id="{1FA3F6F3-743A-4537-8E80-E094FFB6CAB5}" type="slidenum">
              <a:rPr lang="sv-SE"/>
              <a:pPr/>
              <a:t>36</a:t>
            </a:fld>
            <a:endParaRPr lang="sv-SE"/>
          </a:p>
        </p:txBody>
      </p:sp>
      <p:sp>
        <p:nvSpPr>
          <p:cNvPr id="16386" name="Rectangle 2"/>
          <p:cNvSpPr>
            <a:spLocks noGrp="1" noRot="1" noChangeAspect="1" noChangeArrowheads="1" noTextEdit="1"/>
          </p:cNvSpPr>
          <p:nvPr>
            <p:ph type="sldImg"/>
          </p:nvPr>
        </p:nvSpPr>
        <p:spPr>
          <a:xfrm>
            <a:off x="1143000" y="685800"/>
            <a:ext cx="4572000" cy="3429000"/>
          </a:xfrm>
          <a:ln/>
        </p:spPr>
      </p:sp>
      <p:sp>
        <p:nvSpPr>
          <p:cNvPr id="16387" name="Rectangle 3"/>
          <p:cNvSpPr>
            <a:spLocks noGrp="1" noChangeArrowheads="1"/>
          </p:cNvSpPr>
          <p:nvPr>
            <p:ph type="body" idx="1"/>
          </p:nvPr>
        </p:nvSpPr>
        <p:spPr/>
        <p:txBody>
          <a:bodyPr/>
          <a:lstStyle/>
          <a:p>
            <a:endParaRPr lang="sv-SE"/>
          </a:p>
        </p:txBody>
      </p:sp>
    </p:spTree>
    <p:extLst>
      <p:ext uri="{BB962C8B-B14F-4D97-AF65-F5344CB8AC3E}">
        <p14:creationId xmlns:p14="http://schemas.microsoft.com/office/powerpoint/2010/main" val="1499304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sidfot 3"/>
          <p:cNvSpPr>
            <a:spLocks noGrp="1"/>
          </p:cNvSpPr>
          <p:nvPr>
            <p:ph type="ftr" sz="quarter" idx="10"/>
          </p:nvPr>
        </p:nvSpPr>
        <p:spPr/>
        <p:txBody>
          <a:bodyPr/>
          <a:lstStyle/>
          <a:p>
            <a:r>
              <a:rPr lang="sv-SE" smtClean="0"/>
              <a:t>Länsstyrelsen Västra Götalands län</a:t>
            </a:r>
            <a:endParaRPr lang="sv-SE"/>
          </a:p>
        </p:txBody>
      </p:sp>
      <p:sp>
        <p:nvSpPr>
          <p:cNvPr id="5" name="Platshållare för bildnummer 4"/>
          <p:cNvSpPr>
            <a:spLocks noGrp="1"/>
          </p:cNvSpPr>
          <p:nvPr>
            <p:ph type="sldNum" sz="quarter" idx="11"/>
          </p:nvPr>
        </p:nvSpPr>
        <p:spPr/>
        <p:txBody>
          <a:bodyPr/>
          <a:lstStyle/>
          <a:p>
            <a:fld id="{C8A9ABD4-BFF4-4B9D-BB6A-CE4045232DA3}" type="slidenum">
              <a:rPr lang="sv-SE" smtClean="0"/>
              <a:pPr/>
              <a:t>38</a:t>
            </a:fld>
            <a:endParaRPr lang="sv-SE"/>
          </a:p>
        </p:txBody>
      </p:sp>
      <p:sp>
        <p:nvSpPr>
          <p:cNvPr id="6" name="Platshållare för anteckningar 5"/>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1237626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sidfot 3"/>
          <p:cNvSpPr>
            <a:spLocks noGrp="1"/>
          </p:cNvSpPr>
          <p:nvPr>
            <p:ph type="ftr" sz="quarter" idx="10"/>
          </p:nvPr>
        </p:nvSpPr>
        <p:spPr/>
        <p:txBody>
          <a:bodyPr/>
          <a:lstStyle/>
          <a:p>
            <a:r>
              <a:rPr lang="sv-SE" smtClean="0"/>
              <a:t>Länsstyrelsen Västra Götalands län</a:t>
            </a:r>
            <a:endParaRPr lang="sv-SE"/>
          </a:p>
        </p:txBody>
      </p:sp>
      <p:sp>
        <p:nvSpPr>
          <p:cNvPr id="5" name="Platshållare för bildnummer 4"/>
          <p:cNvSpPr>
            <a:spLocks noGrp="1"/>
          </p:cNvSpPr>
          <p:nvPr>
            <p:ph type="sldNum" sz="quarter" idx="11"/>
          </p:nvPr>
        </p:nvSpPr>
        <p:spPr/>
        <p:txBody>
          <a:bodyPr/>
          <a:lstStyle/>
          <a:p>
            <a:fld id="{C8A9ABD4-BFF4-4B9D-BB6A-CE4045232DA3}" type="slidenum">
              <a:rPr lang="sv-SE" smtClean="0"/>
              <a:pPr/>
              <a:t>39</a:t>
            </a:fld>
            <a:endParaRPr lang="sv-SE"/>
          </a:p>
        </p:txBody>
      </p:sp>
      <p:sp>
        <p:nvSpPr>
          <p:cNvPr id="6" name="Platshållare för anteckningar 5"/>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4117645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sidfot 3"/>
          <p:cNvSpPr>
            <a:spLocks noGrp="1"/>
          </p:cNvSpPr>
          <p:nvPr>
            <p:ph type="ftr" sz="quarter" idx="10"/>
          </p:nvPr>
        </p:nvSpPr>
        <p:spPr/>
        <p:txBody>
          <a:bodyPr/>
          <a:lstStyle/>
          <a:p>
            <a:r>
              <a:rPr lang="sv-SE" smtClean="0"/>
              <a:t>Länsstyrelsen Västra Götalands län</a:t>
            </a:r>
            <a:endParaRPr lang="sv-SE"/>
          </a:p>
        </p:txBody>
      </p:sp>
      <p:sp>
        <p:nvSpPr>
          <p:cNvPr id="5" name="Platshållare för bildnummer 4"/>
          <p:cNvSpPr>
            <a:spLocks noGrp="1"/>
          </p:cNvSpPr>
          <p:nvPr>
            <p:ph type="sldNum" sz="quarter" idx="11"/>
          </p:nvPr>
        </p:nvSpPr>
        <p:spPr/>
        <p:txBody>
          <a:bodyPr/>
          <a:lstStyle/>
          <a:p>
            <a:fld id="{C8A9ABD4-BFF4-4B9D-BB6A-CE4045232DA3}" type="slidenum">
              <a:rPr lang="sv-SE" smtClean="0"/>
              <a:pPr/>
              <a:t>40</a:t>
            </a:fld>
            <a:endParaRPr lang="sv-SE"/>
          </a:p>
        </p:txBody>
      </p:sp>
      <p:sp>
        <p:nvSpPr>
          <p:cNvPr id="6" name="Platshållare för anteckningar 5"/>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330598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1" i="0" kern="1200" dirty="0" smtClean="0">
                <a:solidFill>
                  <a:schemeClr val="tx1"/>
                </a:solidFill>
                <a:latin typeface="+mn-lt"/>
                <a:ea typeface="+mn-ea"/>
                <a:cs typeface="+mn-cs"/>
              </a:rPr>
              <a:t>Program för kvävedioxid </a:t>
            </a:r>
          </a:p>
          <a:p>
            <a:r>
              <a:rPr lang="sv-SE" sz="1200" b="0" i="0" kern="1200" dirty="0" smtClean="0">
                <a:solidFill>
                  <a:schemeClr val="tx1"/>
                </a:solidFill>
                <a:latin typeface="+mn-lt"/>
                <a:ea typeface="+mn-ea"/>
                <a:cs typeface="+mn-cs"/>
              </a:rPr>
              <a:t>Redan år 2001 beslutade Regeringen att ett åtgärdsprogram skulle tas fram för att klara normen för kvävedioxid i Göteborg. Länsstyrelsen i Västra Götalands län gavs uppdraget att ta fram ett förslag tillsammans med Göteborgsregionens kommunalförbund, Västra Götalandsregionen, Göteborgs stad, Vägverket och Banverket. Förslaget till åtgärdsprogram; </a:t>
            </a:r>
            <a:r>
              <a:rPr lang="sv-SE" sz="1200" b="1" i="0" kern="1200" dirty="0" smtClean="0">
                <a:solidFill>
                  <a:schemeClr val="tx1"/>
                </a:solidFill>
                <a:latin typeface="+mn-lt"/>
                <a:ea typeface="+mn-ea"/>
                <a:cs typeface="+mn-cs"/>
              </a:rPr>
              <a:t>»</a:t>
            </a:r>
            <a:r>
              <a:rPr lang="sv-SE" sz="1200" b="0" i="0" u="sng" kern="1200" dirty="0" smtClean="0">
                <a:solidFill>
                  <a:schemeClr val="tx1"/>
                </a:solidFill>
                <a:latin typeface="+mn-lt"/>
                <a:ea typeface="+mn-ea"/>
                <a:cs typeface="+mn-cs"/>
                <a:hlinkClick r:id="rId3" tooltip="Frisk luft på väg (pdf, 2 MB, öppnas i nytt fönster)"/>
              </a:rPr>
              <a:t>"Frisk luft på väg"</a:t>
            </a:r>
            <a:r>
              <a:rPr lang="sv-SE" sz="1200" b="0" i="0" kern="1200" dirty="0" smtClean="0">
                <a:solidFill>
                  <a:schemeClr val="tx1"/>
                </a:solidFill>
                <a:latin typeface="+mn-lt"/>
                <a:ea typeface="+mn-ea"/>
                <a:cs typeface="+mn-cs"/>
              </a:rPr>
              <a:t> fastställdes delvis av Regeringen i slutet av 2004. Programmet ansågs dock inte vara tillräckligt, så därför gavs Länsstyrelsen i uppdrag att ta fram ett kompletterande åtgärdsprogram för att klara normen för kvävedioxid i Göteborgsregionen. Det </a:t>
            </a:r>
            <a:r>
              <a:rPr lang="sv-SE" sz="1200" b="1" i="0" kern="1200" dirty="0" smtClean="0">
                <a:solidFill>
                  <a:schemeClr val="tx1"/>
                </a:solidFill>
                <a:latin typeface="+mn-lt"/>
                <a:ea typeface="+mn-ea"/>
                <a:cs typeface="+mn-cs"/>
              </a:rPr>
              <a:t>»</a:t>
            </a:r>
            <a:r>
              <a:rPr lang="sv-SE" sz="1200" b="0" i="0" u="sng" kern="1200" dirty="0" smtClean="0">
                <a:solidFill>
                  <a:schemeClr val="tx1"/>
                </a:solidFill>
                <a:latin typeface="+mn-lt"/>
                <a:ea typeface="+mn-ea"/>
                <a:cs typeface="+mn-cs"/>
                <a:hlinkClick r:id="rId4" tooltip="Kompletterande åtgärdsprogram (pdf, 110 kB, öppnas i nytt fönster)"/>
              </a:rPr>
              <a:t>kompletterande åtgärdsprogrammet</a:t>
            </a:r>
            <a:r>
              <a:rPr lang="sv-SE" sz="1200" b="0" i="0" kern="1200" dirty="0" smtClean="0">
                <a:solidFill>
                  <a:schemeClr val="tx1"/>
                </a:solidFill>
                <a:latin typeface="+mn-lt"/>
                <a:ea typeface="+mn-ea"/>
                <a:cs typeface="+mn-cs"/>
              </a:rPr>
              <a:t> fastställdes av Länsstyrelsen i maj 2006. </a:t>
            </a:r>
          </a:p>
          <a:p>
            <a:r>
              <a:rPr lang="sv-SE" sz="1200" b="0" i="0" kern="1200" dirty="0" smtClean="0">
                <a:solidFill>
                  <a:schemeClr val="tx1"/>
                </a:solidFill>
                <a:latin typeface="+mn-lt"/>
                <a:ea typeface="+mn-ea"/>
                <a:cs typeface="+mn-cs"/>
              </a:rPr>
              <a:t>Tidigare fanns även ett program för partiklar, men det är borttaget då vi i Göteborgsregionen nu mera anses klara normen för partiklar.</a:t>
            </a:r>
          </a:p>
          <a:p>
            <a:endParaRPr lang="sv-SE" dirty="0"/>
          </a:p>
        </p:txBody>
      </p:sp>
      <p:sp>
        <p:nvSpPr>
          <p:cNvPr id="4" name="Platshållare för bildnummer 3"/>
          <p:cNvSpPr>
            <a:spLocks noGrp="1"/>
          </p:cNvSpPr>
          <p:nvPr>
            <p:ph type="sldNum" sz="quarter" idx="10"/>
          </p:nvPr>
        </p:nvSpPr>
        <p:spPr/>
        <p:txBody>
          <a:bodyPr/>
          <a:lstStyle/>
          <a:p>
            <a:fld id="{43633D33-44F5-489C-88D5-C63835751800}" type="slidenum">
              <a:rPr lang="sv-SE" smtClean="0"/>
              <a:pPr/>
              <a:t>3</a:t>
            </a:fld>
            <a:endParaRPr lang="sv-SE"/>
          </a:p>
        </p:txBody>
      </p:sp>
    </p:spTree>
    <p:extLst>
      <p:ext uri="{BB962C8B-B14F-4D97-AF65-F5344CB8AC3E}">
        <p14:creationId xmlns:p14="http://schemas.microsoft.com/office/powerpoint/2010/main" val="178835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47D91-CDBF-4A61-A491-DC73BF4E43D1}" type="slidenum">
              <a:rPr lang="en-US"/>
              <a:pPr/>
              <a:t>4</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sv-SE"/>
              <a:t>Två första punkterna identiskt med åtgärder som TK beslutat</a:t>
            </a:r>
          </a:p>
          <a:p>
            <a:r>
              <a:rPr lang="sv-SE"/>
              <a:t>Info om dubbdäck samarbete mellan Göteborgs Stad, VV, VG-regionen och Lst</a:t>
            </a:r>
          </a:p>
          <a:p>
            <a:r>
              <a:rPr lang="sv-SE"/>
              <a:t>Punkt två: mars-apr, vid torr vägbana = städ och dammbindning, hastighet 30 km/tim</a:t>
            </a:r>
          </a:p>
          <a:p>
            <a:r>
              <a:rPr lang="sv-SE"/>
              <a:t>Punkt tre: Generell trafikminskning ger minskade avgaspartiklar, vilket är hälsorelevant</a:t>
            </a:r>
          </a:p>
        </p:txBody>
      </p:sp>
    </p:spTree>
    <p:extLst>
      <p:ext uri="{BB962C8B-B14F-4D97-AF65-F5344CB8AC3E}">
        <p14:creationId xmlns:p14="http://schemas.microsoft.com/office/powerpoint/2010/main" val="422148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47D91-CDBF-4A61-A491-DC73BF4E43D1}" type="slidenum">
              <a:rPr lang="en-US"/>
              <a:pPr/>
              <a:t>5</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sv-SE" dirty="0"/>
              <a:t>Två första punkterna identiskt med åtgärder som TK beslutat</a:t>
            </a:r>
          </a:p>
          <a:p>
            <a:r>
              <a:rPr lang="sv-SE" dirty="0"/>
              <a:t>Info om dubbdäck samarbete mellan Göteborgs Stad, VV, VG-regionen och </a:t>
            </a:r>
            <a:r>
              <a:rPr lang="sv-SE" dirty="0" err="1"/>
              <a:t>Lst</a:t>
            </a:r>
            <a:endParaRPr lang="sv-SE" dirty="0"/>
          </a:p>
          <a:p>
            <a:r>
              <a:rPr lang="sv-SE" dirty="0"/>
              <a:t>Punkt två: </a:t>
            </a:r>
            <a:r>
              <a:rPr lang="sv-SE" dirty="0" err="1"/>
              <a:t>mars-apr</a:t>
            </a:r>
            <a:r>
              <a:rPr lang="sv-SE" dirty="0"/>
              <a:t>, vid torr vägbana = städ och dammbindning, hastighet 30 km/tim</a:t>
            </a:r>
          </a:p>
          <a:p>
            <a:r>
              <a:rPr lang="sv-SE" dirty="0"/>
              <a:t>Punkt tre: Generell trafikminskning ger minskade </a:t>
            </a:r>
            <a:r>
              <a:rPr lang="sv-SE" dirty="0" smtClean="0"/>
              <a:t>avgaspartiklar</a:t>
            </a:r>
            <a:r>
              <a:rPr lang="sv-SE" dirty="0"/>
              <a:t>, vilket är </a:t>
            </a:r>
            <a:r>
              <a:rPr lang="sv-SE" dirty="0" smtClean="0"/>
              <a:t>hälsorelevant</a:t>
            </a:r>
          </a:p>
          <a:p>
            <a:endParaRPr lang="sv-SE" dirty="0" smtClean="0"/>
          </a:p>
          <a:p>
            <a:r>
              <a:rPr lang="sv-SE" dirty="0" smtClean="0"/>
              <a:t>Sänkning av hastigheten från 50 till 40 km/h har minskat medianhastigheten med 3-5 km/h.</a:t>
            </a:r>
          </a:p>
          <a:p>
            <a:r>
              <a:rPr lang="sv-SE" dirty="0" smtClean="0"/>
              <a:t>Jämförelser visar att partikelhalten (PM10) sänkts med 5 % i förhållande till en referensplats.</a:t>
            </a:r>
            <a:endParaRPr lang="en-US" dirty="0" smtClean="0"/>
          </a:p>
          <a:p>
            <a:endParaRPr lang="sv-SE" dirty="0"/>
          </a:p>
        </p:txBody>
      </p:sp>
    </p:spTree>
    <p:extLst>
      <p:ext uri="{BB962C8B-B14F-4D97-AF65-F5344CB8AC3E}">
        <p14:creationId xmlns:p14="http://schemas.microsoft.com/office/powerpoint/2010/main" val="1130773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Beräknade dygnsmedelhalter av kvävedioxid 2010 vid genomförande av </a:t>
            </a:r>
            <a:r>
              <a:rPr lang="sv-SE" u="sng" dirty="0" smtClean="0"/>
              <a:t>samtliga</a:t>
            </a:r>
            <a:r>
              <a:rPr lang="sv-SE" dirty="0" smtClean="0"/>
              <a:t> åtgärder i  förslag till ÅP 2003. Röda områden markerar var MKN beräknades överskridas 2010. Figuren är hämtad ur det förslag till ÅP som lämnades till regeringen 2003. Observera att de åtgärder som krävde statlig medfinansiering och/eller ändring av lagar togs bort av regeringen 2004. </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9</a:t>
            </a:fld>
            <a:endParaRPr lang="sv-SE"/>
          </a:p>
        </p:txBody>
      </p:sp>
    </p:spTree>
    <p:extLst>
      <p:ext uri="{BB962C8B-B14F-4D97-AF65-F5344CB8AC3E}">
        <p14:creationId xmlns:p14="http://schemas.microsoft.com/office/powerpoint/2010/main" val="1956155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Ren stadsluft 2013 dygn</a:t>
            </a: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10</a:t>
            </a:fld>
            <a:endParaRPr lang="sv-SE"/>
          </a:p>
        </p:txBody>
      </p:sp>
    </p:spTree>
    <p:extLst>
      <p:ext uri="{BB962C8B-B14F-4D97-AF65-F5344CB8AC3E}">
        <p14:creationId xmlns:p14="http://schemas.microsoft.com/office/powerpoint/2010/main" val="211661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mtClean="0"/>
              <a:t>Miljörapport 2013</a:t>
            </a:r>
            <a:endParaRPr lang="sv-SE"/>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14</a:t>
            </a:fld>
            <a:endParaRPr lang="sv-SE"/>
          </a:p>
        </p:txBody>
      </p:sp>
    </p:spTree>
    <p:extLst>
      <p:ext uri="{BB962C8B-B14F-4D97-AF65-F5344CB8AC3E}">
        <p14:creationId xmlns:p14="http://schemas.microsoft.com/office/powerpoint/2010/main" val="340238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err="1" smtClean="0"/>
              <a:t>Olämålgt</a:t>
            </a:r>
            <a:r>
              <a:rPr lang="sv-SE" dirty="0" smtClean="0"/>
              <a:t> med</a:t>
            </a:r>
            <a:r>
              <a:rPr lang="sv-SE" baseline="0" dirty="0" smtClean="0"/>
              <a:t> b</a:t>
            </a:r>
            <a:r>
              <a:rPr lang="sv-SE" dirty="0" smtClean="0"/>
              <a:t>ostäder i området</a:t>
            </a:r>
            <a:endParaRPr lang="sv-SE" dirty="0"/>
          </a:p>
        </p:txBody>
      </p:sp>
      <p:sp>
        <p:nvSpPr>
          <p:cNvPr id="4" name="Platshållare för bildnummer 3"/>
          <p:cNvSpPr>
            <a:spLocks noGrp="1"/>
          </p:cNvSpPr>
          <p:nvPr>
            <p:ph type="sldNum" sz="quarter" idx="10"/>
          </p:nvPr>
        </p:nvSpPr>
        <p:spPr/>
        <p:txBody>
          <a:bodyPr/>
          <a:lstStyle/>
          <a:p>
            <a:fld id="{4B81BD5D-0D25-415E-9DEE-BDA63548305B}" type="slidenum">
              <a:rPr lang="sv-SE" smtClean="0"/>
              <a:pPr/>
              <a:t>19</a:t>
            </a:fld>
            <a:endParaRPr lang="sv-SE"/>
          </a:p>
        </p:txBody>
      </p:sp>
    </p:spTree>
    <p:extLst>
      <p:ext uri="{BB962C8B-B14F-4D97-AF65-F5344CB8AC3E}">
        <p14:creationId xmlns:p14="http://schemas.microsoft.com/office/powerpoint/2010/main" val="369991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Svensk norm</a:t>
            </a:r>
            <a:r>
              <a:rPr lang="sv-SE" baseline="0" dirty="0" smtClean="0"/>
              <a:t> 98-percentil dygn. Överskreds i Gårda i januari – i Haga i december (”normalt” under årets första månader)</a:t>
            </a:r>
            <a:endParaRPr lang="sv-SE" dirty="0"/>
          </a:p>
        </p:txBody>
      </p:sp>
      <p:sp>
        <p:nvSpPr>
          <p:cNvPr id="4" name="Platshållare för bildnummer 3"/>
          <p:cNvSpPr>
            <a:spLocks noGrp="1"/>
          </p:cNvSpPr>
          <p:nvPr>
            <p:ph type="sldNum" sz="quarter" idx="10"/>
          </p:nvPr>
        </p:nvSpPr>
        <p:spPr/>
        <p:txBody>
          <a:bodyPr/>
          <a:lstStyle/>
          <a:p>
            <a:fld id="{4B81BD5D-0D25-415E-9DEE-BDA63548305B}" type="slidenum">
              <a:rPr lang="sv-SE" smtClean="0"/>
              <a:pPr/>
              <a:t>20</a:t>
            </a:fld>
            <a:endParaRPr lang="sv-SE"/>
          </a:p>
        </p:txBody>
      </p:sp>
    </p:spTree>
    <p:extLst>
      <p:ext uri="{BB962C8B-B14F-4D97-AF65-F5344CB8AC3E}">
        <p14:creationId xmlns:p14="http://schemas.microsoft.com/office/powerpoint/2010/main" val="1476244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3" name="Platshållare för bild 2"/>
          <p:cNvSpPr>
            <a:spLocks noGrp="1"/>
          </p:cNvSpPr>
          <p:nvPr>
            <p:ph type="pic" sz="quarter" idx="15" hasCustomPrompt="1"/>
          </p:nvPr>
        </p:nvSpPr>
        <p:spPr>
          <a:xfrm>
            <a:off x="2371725" y="176213"/>
            <a:ext cx="6583363" cy="6518275"/>
          </a:xfrm>
          <a:solidFill>
            <a:schemeClr val="accent1"/>
          </a:solidFill>
        </p:spPr>
        <p:txBody>
          <a:bodyPr lIns="180000" tIns="180000" rIns="0"/>
          <a:lstStyle>
            <a:lvl1pPr>
              <a:defRPr sz="1200">
                <a:solidFill>
                  <a:schemeClr val="bg2"/>
                </a:solidFill>
              </a:defRPr>
            </a:lvl1pPr>
          </a:lstStyle>
          <a:p>
            <a:r>
              <a:rPr lang="sv-SE" dirty="0" smtClean="0"/>
              <a:t>Klicka på ikonen för att infoga bild</a:t>
            </a:r>
            <a:endParaRPr lang="sv-SE" dirty="0"/>
          </a:p>
        </p:txBody>
      </p:sp>
      <p:sp>
        <p:nvSpPr>
          <p:cNvPr id="8" name="Rektangel 7"/>
          <p:cNvSpPr/>
          <p:nvPr userDrawn="1"/>
        </p:nvSpPr>
        <p:spPr>
          <a:xfrm>
            <a:off x="190500" y="176213"/>
            <a:ext cx="2180560" cy="65182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ubrik 4"/>
          <p:cNvSpPr>
            <a:spLocks noGrp="1"/>
          </p:cNvSpPr>
          <p:nvPr>
            <p:ph type="title" hasCustomPrompt="1"/>
          </p:nvPr>
        </p:nvSpPr>
        <p:spPr>
          <a:xfrm>
            <a:off x="3181221" y="2238999"/>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2" name="Platshållare för text 11"/>
          <p:cNvSpPr>
            <a:spLocks noGrp="1"/>
          </p:cNvSpPr>
          <p:nvPr>
            <p:ph type="body" sz="quarter" idx="14" hasCustomPrompt="1"/>
          </p:nvPr>
        </p:nvSpPr>
        <p:spPr>
          <a:xfrm>
            <a:off x="3200399" y="3556710"/>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grpSp>
        <p:nvGrpSpPr>
          <p:cNvPr id="10" name="Grupp 9"/>
          <p:cNvGrpSpPr/>
          <p:nvPr userDrawn="1"/>
        </p:nvGrpSpPr>
        <p:grpSpPr>
          <a:xfrm>
            <a:off x="828000" y="2589373"/>
            <a:ext cx="898553" cy="1424063"/>
            <a:chOff x="828000" y="2716969"/>
            <a:chExt cx="898553" cy="1424063"/>
          </a:xfrm>
        </p:grpSpPr>
        <p:pic>
          <p:nvPicPr>
            <p:cNvPr id="7" name="Bildobjekt 6" descr="gbg_st_cmyk_neg-01.png"/>
            <p:cNvPicPr>
              <a:picLocks noChangeAspect="1"/>
            </p:cNvPicPr>
            <p:nvPr userDrawn="1"/>
          </p:nvPicPr>
          <p:blipFill>
            <a:blip r:embed="rId2" cstate="screen">
              <a:lum bright="-100000"/>
              <a:extLst>
                <a:ext uri="{28A0092B-C50C-407E-A947-70E740481C1C}">
                  <a14:useLocalDpi xmlns:a14="http://schemas.microsoft.com/office/drawing/2010/main"/>
                </a:ext>
              </a:extLst>
            </a:blip>
            <a:srcRect/>
            <a:stretch>
              <a:fillRect/>
            </a:stretch>
          </p:blipFill>
          <p:spPr>
            <a:xfrm>
              <a:off x="828000" y="3773905"/>
              <a:ext cx="898553" cy="367127"/>
            </a:xfrm>
            <a:prstGeom prst="rect">
              <a:avLst/>
            </a:prstGeom>
          </p:spPr>
        </p:pic>
        <p:pic>
          <p:nvPicPr>
            <p:cNvPr id="9" name="Bildobjekt 8" descr="gbg_st_cmyk_neg-01.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28000" y="2716969"/>
              <a:ext cx="898553" cy="1056936"/>
            </a:xfrm>
            <a:prstGeom prst="rect">
              <a:avLst/>
            </a:prstGeom>
          </p:spPr>
        </p:pic>
      </p:grpSp>
      <p:sp>
        <p:nvSpPr>
          <p:cNvPr id="6" name="Platshållare för text 5"/>
          <p:cNvSpPr>
            <a:spLocks noGrp="1"/>
          </p:cNvSpPr>
          <p:nvPr>
            <p:ph type="body" sz="quarter" idx="16" hasCustomPrompt="1"/>
          </p:nvPr>
        </p:nvSpPr>
        <p:spPr>
          <a:xfrm>
            <a:off x="3200399" y="3982827"/>
            <a:ext cx="5475619" cy="255887"/>
          </a:xfrm>
        </p:spPr>
        <p:txBody>
          <a:bodyPr/>
          <a:lstStyle>
            <a:lvl1pPr marL="0" indent="0">
              <a:spcAft>
                <a:spcPts val="0"/>
              </a:spcAft>
              <a:buNone/>
              <a:defRPr sz="16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smtClean="0"/>
              <a:t>Eventuellt namn på föredragshållaren</a:t>
            </a:r>
          </a:p>
        </p:txBody>
      </p:sp>
    </p:spTree>
    <p:extLst>
      <p:ext uri="{BB962C8B-B14F-4D97-AF65-F5344CB8AC3E}">
        <p14:creationId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95288" y="1052513"/>
            <a:ext cx="8229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900113" y="2276475"/>
            <a:ext cx="3559175" cy="36004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11688" y="2276475"/>
            <a:ext cx="3560762" cy="36004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Platshållare för sidfot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Platshållare för bildnummer 6"/>
          <p:cNvSpPr>
            <a:spLocks noGrp="1"/>
          </p:cNvSpPr>
          <p:nvPr>
            <p:ph type="sldNum" sz="quarter" idx="12"/>
          </p:nvPr>
        </p:nvSpPr>
        <p:spPr>
          <a:xfrm>
            <a:off x="6553200" y="6245225"/>
            <a:ext cx="2133600" cy="476250"/>
          </a:xfrm>
          <a:prstGeom prst="rect">
            <a:avLst/>
          </a:prstGeom>
        </p:spPr>
        <p:txBody>
          <a:bodyPr/>
          <a:lstStyle>
            <a:lvl1pPr>
              <a:defRPr/>
            </a:lvl1pPr>
          </a:lstStyle>
          <a:p>
            <a:fld id="{087577F6-584C-44C9-9A47-C5A9FB839A7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1403350" y="476250"/>
            <a:ext cx="7056438" cy="941388"/>
          </a:xfr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1403350" y="1844675"/>
            <a:ext cx="3451225" cy="42814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5006975" y="1844675"/>
            <a:ext cx="3452813" cy="42814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7" name="Bildobjekt 6" descr="GBGstad-PPT-BKGR.jpg"/>
          <p:cNvPicPr>
            <a:picLocks noChangeAspect="1"/>
          </p:cNvPicPr>
          <p:nvPr userDrawn="1"/>
        </p:nvPicPr>
        <p:blipFill>
          <a:blip r:embed="rId2" cstate="screen"/>
          <a:stretch>
            <a:fillRect/>
          </a:stretch>
        </p:blipFill>
        <p:spPr>
          <a:xfrm flipH="1">
            <a:off x="1" y="0"/>
            <a:ext cx="9143998" cy="6857999"/>
          </a:xfrm>
          <a:prstGeom prst="rect">
            <a:avLst/>
          </a:prstGeom>
        </p:spPr>
      </p:pic>
      <p:pic>
        <p:nvPicPr>
          <p:cNvPr id="11" name="Bildobjekt 10" descr="gbg_st_cmyk_neg-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000" y="2588779"/>
            <a:ext cx="898553" cy="1424063"/>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0"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Tree>
    <p:extLst>
      <p:ext uri="{BB962C8B-B14F-4D97-AF65-F5344CB8AC3E}">
        <p14:creationId xmlns:p14="http://schemas.microsoft.com/office/powerpoint/2010/main" val="1529010743"/>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Tree>
    <p:extLst>
      <p:ext uri="{BB962C8B-B14F-4D97-AF65-F5344CB8AC3E}">
        <p14:creationId xmlns:p14="http://schemas.microsoft.com/office/powerpoint/2010/main" val="783435708"/>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9" cy="6857999"/>
          </a:xfrm>
          <a:prstGeom prst="rect">
            <a:avLst/>
          </a:prstGeom>
        </p:spPr>
      </p:pic>
      <p:cxnSp>
        <p:nvCxnSpPr>
          <p:cNvPr id="13" name="Rak 12"/>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Bildobjekt 7" descr="gbg_st_cmyk_neg-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000" y="2588779"/>
            <a:ext cx="898553" cy="1424063"/>
          </a:xfrm>
          <a:prstGeom prst="rect">
            <a:avLst/>
          </a:prstGeom>
        </p:spPr>
      </p:pic>
      <p:sp>
        <p:nvSpPr>
          <p:cNvPr id="10"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1"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Tree>
    <p:extLst>
      <p:ext uri="{BB962C8B-B14F-4D97-AF65-F5344CB8AC3E}">
        <p14:creationId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3" name="Platshållare för sidfot 2"/>
          <p:cNvSpPr>
            <a:spLocks noGrp="1"/>
          </p:cNvSpPr>
          <p:nvPr>
            <p:ph type="ftr" sz="quarter" idx="17"/>
          </p:nvPr>
        </p:nvSpPr>
        <p:spPr/>
        <p:txBody>
          <a:bodyPr/>
          <a:lstStyle/>
          <a:p>
            <a:r>
              <a:rPr lang="en-GB" smtClean="0"/>
              <a:t>HÅLLBAR STAD – ÖPPEN FÖR VÄRLDEN </a:t>
            </a:r>
            <a:endParaRPr lang="en-GB" dirty="0"/>
          </a:p>
        </p:txBody>
      </p:sp>
    </p:spTree>
    <p:extLst>
      <p:ext uri="{BB962C8B-B14F-4D97-AF65-F5344CB8AC3E}">
        <p14:creationId xmlns:p14="http://schemas.microsoft.com/office/powerpoint/2010/main" val="3455697130"/>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sv-SE" dirty="0" smtClean="0"/>
              <a:t>HÅLLBAR STAD – ÖPPEN FÖR VÄRLDEN </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3999022756"/>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3145963504"/>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561076144"/>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p14="http://schemas.microsoft.com/office/powerpoint/2010/main" val="2289522062"/>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1939858989"/>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p14="http://schemas.microsoft.com/office/powerpoint/2010/main" val="2439310089"/>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505727683"/>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8" cy="6857998"/>
          </a:xfrm>
          <a:prstGeom prst="rect">
            <a:avLst/>
          </a:prstGeom>
        </p:spPr>
      </p:pic>
      <p:pic>
        <p:nvPicPr>
          <p:cNvPr id="11" name="Bildobjekt 10" descr="gbg_st_cmyk_neg-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000" y="2588779"/>
            <a:ext cx="898553" cy="1424063"/>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Tree>
    <p:extLst>
      <p:ext uri="{BB962C8B-B14F-4D97-AF65-F5344CB8AC3E}">
        <p14:creationId xmlns:p14="http://schemas.microsoft.com/office/powerpoint/2010/main" val="1381257617"/>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4007312406"/>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Tree>
    <p:extLst>
      <p:ext uri="{BB962C8B-B14F-4D97-AF65-F5344CB8AC3E}">
        <p14:creationId xmlns:p14="http://schemas.microsoft.com/office/powerpoint/2010/main" val="2934426288"/>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614402433"/>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sv-SE" dirty="0" smtClean="0"/>
              <a:t>HÅLLBAR STAD – ÖPPEN FÖR VÄRLDEN </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164005436"/>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665383926"/>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3628318700"/>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p14="http://schemas.microsoft.com/office/powerpoint/2010/main" val="377501513"/>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2002246433"/>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p14="http://schemas.microsoft.com/office/powerpoint/2010/main" val="3409972941"/>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1264982529"/>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11" name="Bildobjekt 10" descr="GBGstad-PPT-BKGR.jpg"/>
          <p:cNvPicPr>
            <a:picLocks noChangeAspect="1"/>
          </p:cNvPicPr>
          <p:nvPr userDrawn="1"/>
        </p:nvPicPr>
        <p:blipFill>
          <a:blip r:embed="rId2" cstate="screen"/>
          <a:stretch>
            <a:fillRect/>
          </a:stretch>
        </p:blipFill>
        <p:spPr>
          <a:xfrm flipH="1">
            <a:off x="0" y="0"/>
            <a:ext cx="9143997" cy="6857998"/>
          </a:xfrm>
          <a:prstGeom prst="rect">
            <a:avLst/>
          </a:prstGeom>
        </p:spPr>
      </p:pic>
      <p:pic>
        <p:nvPicPr>
          <p:cNvPr id="14" name="Bildobjekt 13" descr="gbg_st_cmyk_neg-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000" y="2588779"/>
            <a:ext cx="898553" cy="1424063"/>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Tree>
    <p:extLst>
      <p:ext uri="{BB962C8B-B14F-4D97-AF65-F5344CB8AC3E}">
        <p14:creationId xmlns:p14="http://schemas.microsoft.com/office/powerpoint/2010/main" val="3818646675"/>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Tree>
    <p:extLst>
      <p:ext uri="{BB962C8B-B14F-4D97-AF65-F5344CB8AC3E}">
        <p14:creationId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Tree>
    <p:extLst>
      <p:ext uri="{BB962C8B-B14F-4D97-AF65-F5344CB8AC3E}">
        <p14:creationId xmlns:p14="http://schemas.microsoft.com/office/powerpoint/2010/main" val="2377047688"/>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731487495"/>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sv-SE" dirty="0" smtClean="0"/>
              <a:t>HÅLLBAR STAD – ÖPPEN FÖR VÄRLDEN </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3398970414"/>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84982284"/>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4179532367"/>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p14="http://schemas.microsoft.com/office/powerpoint/2010/main" val="651498529"/>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3873494189"/>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p14="http://schemas.microsoft.com/office/powerpoint/2010/main" val="534194891"/>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338672319"/>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10"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79108517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7" cy="6857997"/>
          </a:xfrm>
          <a:prstGeom prst="rect">
            <a:avLst/>
          </a:prstGeom>
        </p:spPr>
      </p:pic>
      <p:pic>
        <p:nvPicPr>
          <p:cNvPr id="14" name="Bildobjekt 13" descr="gbg_st_cmyk_neg-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000" y="2588779"/>
            <a:ext cx="898553" cy="1424063"/>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Tree>
    <p:extLst>
      <p:ext uri="{BB962C8B-B14F-4D97-AF65-F5344CB8AC3E}">
        <p14:creationId xmlns:p14="http://schemas.microsoft.com/office/powerpoint/2010/main" val="711608961"/>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Tree>
    <p:extLst>
      <p:ext uri="{BB962C8B-B14F-4D97-AF65-F5344CB8AC3E}">
        <p14:creationId xmlns:p14="http://schemas.microsoft.com/office/powerpoint/2010/main" val="1774706950"/>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GB" smtClean="0"/>
              <a:t>HÅLLBAR STAD – ÖPPEN FÖR VÄRLDEN </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561185946"/>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sv-SE" dirty="0" smtClean="0"/>
              <a:t>HÅLLBAR STAD – ÖPPEN FÖR VÄRLDEN </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70593725"/>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2354813353"/>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1045722916"/>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p14="http://schemas.microsoft.com/office/powerpoint/2010/main" val="2600302054"/>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1348373615"/>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p14="http://schemas.microsoft.com/office/powerpoint/2010/main" val="4148156067"/>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sv-SE" dirty="0" smtClean="0"/>
              <a:t>HÅLLBAR STAD – ÖPPEN FÖR VÄRLDEN </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p14="http://schemas.microsoft.com/office/powerpoint/2010/main" val="2665992439"/>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lutsida-grön">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12"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0" name="Grupp 9"/>
          <p:cNvGrpSpPr/>
          <p:nvPr userDrawn="1"/>
        </p:nvGrpSpPr>
        <p:grpSpPr>
          <a:xfrm>
            <a:off x="828000" y="2589373"/>
            <a:ext cx="898553" cy="1424063"/>
            <a:chOff x="828000" y="2716969"/>
            <a:chExt cx="898553" cy="1424063"/>
          </a:xfrm>
        </p:grpSpPr>
        <p:pic>
          <p:nvPicPr>
            <p:cNvPr id="11" name="Bildobjekt 10" descr="gbg_st_cmyk_neg-01.png"/>
            <p:cNvPicPr>
              <a:picLocks noChangeAspect="1"/>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a:xfrm>
              <a:off x="828000" y="3773905"/>
              <a:ext cx="898553" cy="367127"/>
            </a:xfrm>
            <a:prstGeom prst="rect">
              <a:avLst/>
            </a:prstGeom>
          </p:spPr>
        </p:pic>
        <p:pic>
          <p:nvPicPr>
            <p:cNvPr id="14" name="Bildobjekt 13" descr="gbg_st_cmyk_neg-01.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28000" y="2716969"/>
              <a:ext cx="898553" cy="1056936"/>
            </a:xfrm>
            <a:prstGeom prst="rect">
              <a:avLst/>
            </a:prstGeom>
          </p:spPr>
        </p:pic>
      </p:grpSp>
    </p:spTree>
    <p:extLst>
      <p:ext uri="{BB962C8B-B14F-4D97-AF65-F5344CB8AC3E}">
        <p14:creationId xmlns:p14="http://schemas.microsoft.com/office/powerpoint/2010/main" val="3177477847"/>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lutsida-röd">
    <p:spTree>
      <p:nvGrpSpPr>
        <p:cNvPr id="1" name=""/>
        <p:cNvGrpSpPr/>
        <p:nvPr/>
      </p:nvGrpSpPr>
      <p:grpSpPr>
        <a:xfrm>
          <a:off x="0" y="0"/>
          <a:ext cx="0" cy="0"/>
          <a:chOff x="0" y="0"/>
          <a:chExt cx="0" cy="0"/>
        </a:xfrm>
      </p:grpSpPr>
      <p:pic>
        <p:nvPicPr>
          <p:cNvPr id="12" name="Bildobjekt 11"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0" name="Grupp 9"/>
          <p:cNvGrpSpPr/>
          <p:nvPr userDrawn="1"/>
        </p:nvGrpSpPr>
        <p:grpSpPr>
          <a:xfrm>
            <a:off x="828000" y="2589373"/>
            <a:ext cx="898553" cy="1424063"/>
            <a:chOff x="828000" y="2716969"/>
            <a:chExt cx="898553" cy="1424063"/>
          </a:xfrm>
        </p:grpSpPr>
        <p:pic>
          <p:nvPicPr>
            <p:cNvPr id="11" name="Bildobjekt 10" descr="gbg_st_cmyk_neg-01.png"/>
            <p:cNvPicPr>
              <a:picLocks noChangeAspect="1"/>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a:xfrm>
              <a:off x="828000" y="3773905"/>
              <a:ext cx="898553" cy="367127"/>
            </a:xfrm>
            <a:prstGeom prst="rect">
              <a:avLst/>
            </a:prstGeom>
          </p:spPr>
        </p:pic>
        <p:pic>
          <p:nvPicPr>
            <p:cNvPr id="14" name="Bildobjekt 13" descr="gbg_st_cmyk_neg-01.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28000" y="2716969"/>
              <a:ext cx="898553" cy="1056936"/>
            </a:xfrm>
            <a:prstGeom prst="rect">
              <a:avLst/>
            </a:prstGeom>
          </p:spPr>
        </p:pic>
      </p:gr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Tree>
    <p:extLst>
      <p:ext uri="{BB962C8B-B14F-4D97-AF65-F5344CB8AC3E}">
        <p14:creationId xmlns:p14="http://schemas.microsoft.com/office/powerpoint/2010/main" val="14139458"/>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ida-prickar">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8"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0" name="Grupp 9"/>
          <p:cNvGrpSpPr/>
          <p:nvPr userDrawn="1"/>
        </p:nvGrpSpPr>
        <p:grpSpPr>
          <a:xfrm>
            <a:off x="828000" y="2589373"/>
            <a:ext cx="898553" cy="1424063"/>
            <a:chOff x="828000" y="2716969"/>
            <a:chExt cx="898553" cy="1424063"/>
          </a:xfrm>
        </p:grpSpPr>
        <p:pic>
          <p:nvPicPr>
            <p:cNvPr id="11" name="Bildobjekt 10" descr="gbg_st_cmyk_neg-01.png"/>
            <p:cNvPicPr>
              <a:picLocks noChangeAspect="1"/>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a:xfrm>
              <a:off x="828000" y="3773905"/>
              <a:ext cx="898553" cy="367127"/>
            </a:xfrm>
            <a:prstGeom prst="rect">
              <a:avLst/>
            </a:prstGeom>
          </p:spPr>
        </p:pic>
        <p:pic>
          <p:nvPicPr>
            <p:cNvPr id="14" name="Bildobjekt 13" descr="gbg_st_cmyk_neg-01.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28000" y="2716969"/>
              <a:ext cx="898553" cy="1056936"/>
            </a:xfrm>
            <a:prstGeom prst="rect">
              <a:avLst/>
            </a:prstGeom>
          </p:spPr>
        </p:pic>
      </p:gr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Tree>
    <p:extLst>
      <p:ext uri="{BB962C8B-B14F-4D97-AF65-F5344CB8AC3E}">
        <p14:creationId xmlns:p14="http://schemas.microsoft.com/office/powerpoint/2010/main" val="355381501"/>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vslutsida-turkos">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7"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0" name="Grupp 9"/>
          <p:cNvGrpSpPr/>
          <p:nvPr userDrawn="1"/>
        </p:nvGrpSpPr>
        <p:grpSpPr>
          <a:xfrm>
            <a:off x="828000" y="2589373"/>
            <a:ext cx="898553" cy="1424063"/>
            <a:chOff x="828000" y="2716969"/>
            <a:chExt cx="898553" cy="1424063"/>
          </a:xfrm>
        </p:grpSpPr>
        <p:pic>
          <p:nvPicPr>
            <p:cNvPr id="11" name="Bildobjekt 10" descr="gbg_st_cmyk_neg-01.png"/>
            <p:cNvPicPr>
              <a:picLocks noChangeAspect="1"/>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a:xfrm>
              <a:off x="828000" y="3773905"/>
              <a:ext cx="898553" cy="367127"/>
            </a:xfrm>
            <a:prstGeom prst="rect">
              <a:avLst/>
            </a:prstGeom>
          </p:spPr>
        </p:pic>
        <p:pic>
          <p:nvPicPr>
            <p:cNvPr id="14" name="Bildobjekt 13" descr="gbg_st_cmyk_neg-01.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28000" y="2716969"/>
              <a:ext cx="898553" cy="1056936"/>
            </a:xfrm>
            <a:prstGeom prst="rect">
              <a:avLst/>
            </a:prstGeom>
          </p:spPr>
        </p:pic>
      </p:gr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Tree>
    <p:extLst>
      <p:ext uri="{BB962C8B-B14F-4D97-AF65-F5344CB8AC3E}">
        <p14:creationId xmlns:p14="http://schemas.microsoft.com/office/powerpoint/2010/main" val="240180385"/>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vslutsida-lila">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7" cy="6857997"/>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0" name="Grupp 9"/>
          <p:cNvGrpSpPr/>
          <p:nvPr userDrawn="1"/>
        </p:nvGrpSpPr>
        <p:grpSpPr>
          <a:xfrm>
            <a:off x="828000" y="2589373"/>
            <a:ext cx="898553" cy="1424063"/>
            <a:chOff x="828000" y="2716969"/>
            <a:chExt cx="898553" cy="1424063"/>
          </a:xfrm>
        </p:grpSpPr>
        <p:pic>
          <p:nvPicPr>
            <p:cNvPr id="11" name="Bildobjekt 10" descr="gbg_st_cmyk_neg-01.png"/>
            <p:cNvPicPr>
              <a:picLocks noChangeAspect="1"/>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a:xfrm>
              <a:off x="828000" y="3773905"/>
              <a:ext cx="898553" cy="367127"/>
            </a:xfrm>
            <a:prstGeom prst="rect">
              <a:avLst/>
            </a:prstGeom>
          </p:spPr>
        </p:pic>
        <p:pic>
          <p:nvPicPr>
            <p:cNvPr id="14" name="Bildobjekt 13" descr="gbg_st_cmyk_neg-01.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28000" y="2716969"/>
              <a:ext cx="898553" cy="1056936"/>
            </a:xfrm>
            <a:prstGeom prst="rect">
              <a:avLst/>
            </a:prstGeom>
          </p:spPr>
        </p:pic>
      </p:gr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Tree>
    <p:extLst>
      <p:ext uri="{BB962C8B-B14F-4D97-AF65-F5344CB8AC3E}">
        <p14:creationId xmlns:p14="http://schemas.microsoft.com/office/powerpoint/2010/main" val="3006547002"/>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baseline="0">
                <a:latin typeface="Calibri" pitchFamily="34" charset="0"/>
                <a:cs typeface="Calibri" pitchFamily="34" charset="0"/>
              </a:defRPr>
            </a:lvl1p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lvl1pPr>
              <a:defRPr baseline="0">
                <a:latin typeface="Calibri" pitchFamily="34" charset="0"/>
              </a:defRPr>
            </a:lvl1pPr>
            <a:lvl2pPr>
              <a:defRPr baseline="0">
                <a:latin typeface="Calibri" pitchFamily="34" charset="0"/>
              </a:defRPr>
            </a:lvl2pPr>
            <a:lvl3pPr>
              <a:defRPr baseline="0">
                <a:latin typeface="Calibri" pitchFamily="34" charset="0"/>
              </a:defRPr>
            </a:lvl3pPr>
            <a:lvl4pPr>
              <a:defRPr baseline="0">
                <a:latin typeface="Calibri" pitchFamily="34" charset="0"/>
              </a:defRPr>
            </a:lvl4pPr>
            <a:lvl5pPr>
              <a:defRPr baseline="0">
                <a:latin typeface="Calibri" pitchFamily="34" charset="0"/>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1219200" y="6477000"/>
            <a:ext cx="1371600" cy="152400"/>
          </a:xfrm>
          <a:prstGeom prst="rect">
            <a:avLst/>
          </a:prstGeom>
        </p:spPr>
        <p:txBody>
          <a:bodyPr/>
          <a:lstStyle>
            <a:lvl1pPr>
              <a:defRPr>
                <a:latin typeface="Calibri" pitchFamily="34" charset="0"/>
                <a:cs typeface="Calibri" pitchFamily="34" charset="0"/>
              </a:defRPr>
            </a:lvl1pPr>
          </a:lstStyle>
          <a:p>
            <a:endParaRPr lang="sv-SE" dirty="0"/>
          </a:p>
        </p:txBody>
      </p:sp>
      <p:sp>
        <p:nvSpPr>
          <p:cNvPr id="5" name="Platshållare för sidfot 4"/>
          <p:cNvSpPr>
            <a:spLocks noGrp="1"/>
          </p:cNvSpPr>
          <p:nvPr>
            <p:ph type="ftr" sz="quarter" idx="11"/>
          </p:nvPr>
        </p:nvSpPr>
        <p:spPr>
          <a:xfrm>
            <a:off x="3124200" y="6477000"/>
            <a:ext cx="2895600" cy="152400"/>
          </a:xfrm>
          <a:prstGeom prst="rect">
            <a:avLst/>
          </a:prstGeom>
        </p:spPr>
        <p:txBody>
          <a:bodyPr/>
          <a:lstStyle>
            <a:lvl1pPr>
              <a:defRPr>
                <a:latin typeface="Calibri" pitchFamily="34" charset="0"/>
                <a:cs typeface="Calibri" pitchFamily="34" charset="0"/>
              </a:defRPr>
            </a:lvl1pPr>
          </a:lstStyle>
          <a:p>
            <a:endParaRPr lang="sv-SE" dirty="0"/>
          </a:p>
        </p:txBody>
      </p:sp>
      <p:sp>
        <p:nvSpPr>
          <p:cNvPr id="6" name="Platshållare för bildnummer 5"/>
          <p:cNvSpPr>
            <a:spLocks noGrp="1"/>
          </p:cNvSpPr>
          <p:nvPr>
            <p:ph type="sldNum" sz="quarter" idx="12"/>
          </p:nvPr>
        </p:nvSpPr>
        <p:spPr>
          <a:xfrm>
            <a:off x="6553200" y="6477000"/>
            <a:ext cx="1905000" cy="152400"/>
          </a:xfrm>
          <a:prstGeom prst="rect">
            <a:avLst/>
          </a:prstGeom>
        </p:spPr>
        <p:txBody>
          <a:bodyPr/>
          <a:lstStyle>
            <a:lvl1pPr>
              <a:defRPr>
                <a:latin typeface="Calibri" pitchFamily="34" charset="0"/>
                <a:cs typeface="Calibri" pitchFamily="34" charset="0"/>
              </a:defRPr>
            </a:lvl1pPr>
          </a:lstStyle>
          <a:p>
            <a:fld id="{70EB96DA-6531-440A-BD33-247D84F1169F}" type="slidenum">
              <a:rPr lang="sv-SE" smtClean="0"/>
              <a:pPr/>
              <a:t>‹#›</a:t>
            </a:fld>
            <a:endParaRPr lang="sv-SE" dirty="0"/>
          </a:p>
        </p:txBody>
      </p:sp>
    </p:spTree>
    <p:extLst>
      <p:ext uri="{BB962C8B-B14F-4D97-AF65-F5344CB8AC3E}">
        <p14:creationId xmlns:p14="http://schemas.microsoft.com/office/powerpoint/2010/main" val="837473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GB" dirty="0" smtClean="0"/>
              <a:t>HÅLLBAR STAD – ÖPPEN FÖR VÄRLDEN </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3.jpe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9.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3.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00" y="586800"/>
            <a:ext cx="6738950" cy="1013400"/>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6588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3" r:id="rId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542925" indent="-36195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7" cstate="screen"/>
          <a:srcRect/>
          <a:stretch>
            <a:fillRect/>
          </a:stretch>
        </p:blipFill>
        <p:spPr>
          <a:xfrm flipH="1">
            <a:off x="0" y="6095563"/>
            <a:ext cx="9143998" cy="762436"/>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GB" dirty="0" smtClean="0"/>
              <a:t>HÅLLBAR STAD – ÖPPEN FÖR VÄRLDEN </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8" name="Bildobjekt 7" descr="Logo.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97750" y="0"/>
            <a:ext cx="1746250" cy="977900"/>
          </a:xfrm>
          <a:prstGeom prst="rect">
            <a:avLst/>
          </a:prstGeom>
        </p:spPr>
      </p:pic>
    </p:spTree>
    <p:extLst>
      <p:ext uri="{BB962C8B-B14F-4D97-AF65-F5344CB8AC3E}">
        <p14:creationId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0" r:id="rId1"/>
    <p:sldLayoutId id="2147483874" r:id="rId2"/>
    <p:sldLayoutId id="2147483747" r:id="rId3"/>
    <p:sldLayoutId id="2147483869" r:id="rId4"/>
    <p:sldLayoutId id="2147483757" r:id="rId5"/>
    <p:sldLayoutId id="2147483753" r:id="rId6"/>
    <p:sldLayoutId id="2147483754" r:id="rId7"/>
    <p:sldLayoutId id="2147483755" r:id="rId8"/>
    <p:sldLayoutId id="2147483756" r:id="rId9"/>
    <p:sldLayoutId id="2147483758" r:id="rId10"/>
    <p:sldLayoutId id="2147483759" r:id="rId11"/>
    <p:sldLayoutId id="2147483880" r:id="rId12"/>
    <p:sldLayoutId id="2147483881" r:id="rId13"/>
    <p:sldLayoutId id="2147483882" r:id="rId14"/>
    <p:sldLayoutId id="2147483883" r:id="rId15"/>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Bildobjekt 9" descr="GBGstad-PPT-BKGR.jpg"/>
          <p:cNvPicPr>
            <a:picLocks noChangeAspect="1"/>
          </p:cNvPicPr>
          <p:nvPr/>
        </p:nvPicPr>
        <p:blipFill>
          <a:blip r:embed="rId13" cstate="screen"/>
          <a:srcRect/>
          <a:stretch>
            <a:fillRect/>
          </a:stretch>
        </p:blipFill>
        <p:spPr>
          <a:xfrm flipH="1">
            <a:off x="1" y="6257925"/>
            <a:ext cx="9143998" cy="60007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GB" dirty="0" smtClean="0"/>
              <a:t>HÅLLBAR STAD – ÖPPEN FÖR VÄRLDEN </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8" name="Bildobjekt 7" descr="Logo.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97750" y="0"/>
            <a:ext cx="1746250" cy="977900"/>
          </a:xfrm>
          <a:prstGeom prst="rect">
            <a:avLst/>
          </a:prstGeom>
        </p:spPr>
      </p:pic>
    </p:spTree>
    <p:extLst>
      <p:ext uri="{BB962C8B-B14F-4D97-AF65-F5344CB8AC3E}">
        <p14:creationId xmlns:p14="http://schemas.microsoft.com/office/powerpoint/2010/main" val="1920615702"/>
      </p:ext>
    </p:extLst>
  </p:cSld>
  <p:clrMap bg1="lt1" tx1="dk1" bg2="lt2" tx2="dk2" accent1="accent1" accent2="accent2" accent3="accent3" accent4="accent4" accent5="accent5" accent6="accent6" hlink="hlink" folHlink="folHlink"/>
  <p:sldLayoutIdLst>
    <p:sldLayoutId id="2147483811" r:id="rId1"/>
    <p:sldLayoutId id="2147483875" r:id="rId2"/>
    <p:sldLayoutId id="2147483812" r:id="rId3"/>
    <p:sldLayoutId id="2147483870"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5"/>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GB" dirty="0" smtClean="0"/>
              <a:t>HÅLLBAR STAD – ÖPPEN FÖR VÄRLDEN </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8" name="Bildobjekt 7" descr="Logo.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97750" y="0"/>
            <a:ext cx="1746250" cy="977900"/>
          </a:xfrm>
          <a:prstGeom prst="rect">
            <a:avLst/>
          </a:prstGeom>
        </p:spPr>
      </p:pic>
    </p:spTree>
    <p:extLst>
      <p:ext uri="{BB962C8B-B14F-4D97-AF65-F5344CB8AC3E}">
        <p14:creationId xmlns:p14="http://schemas.microsoft.com/office/powerpoint/2010/main" val="2168885064"/>
      </p:ext>
    </p:extLst>
  </p:cSld>
  <p:clrMap bg1="lt1" tx1="dk1" bg2="lt2" tx2="dk2" accent1="accent1" accent2="accent2" accent3="accent3" accent4="accent4" accent5="accent5" accent6="accent6" hlink="hlink" folHlink="folHlink"/>
  <p:sldLayoutIdLst>
    <p:sldLayoutId id="2147483822" r:id="rId1"/>
    <p:sldLayoutId id="2147483876" r:id="rId2"/>
    <p:sldLayoutId id="2147483823" r:id="rId3"/>
    <p:sldLayoutId id="2147483871"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GB" dirty="0" smtClean="0"/>
              <a:t>HÅLLBAR STAD – ÖPPEN FÖR VÄRLDEN </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8" name="Bildobjekt 7" descr="Logo.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97750" y="0"/>
            <a:ext cx="1746250" cy="977900"/>
          </a:xfrm>
          <a:prstGeom prst="rect">
            <a:avLst/>
          </a:prstGeom>
        </p:spPr>
      </p:pic>
    </p:spTree>
    <p:extLst>
      <p:ext uri="{BB962C8B-B14F-4D97-AF65-F5344CB8AC3E}">
        <p14:creationId xmlns:p14="http://schemas.microsoft.com/office/powerpoint/2010/main" val="238029816"/>
      </p:ext>
    </p:extLst>
  </p:cSld>
  <p:clrMap bg1="lt1" tx1="dk1" bg2="lt2" tx2="dk2" accent1="accent1" accent2="accent2" accent3="accent3" accent4="accent4" accent5="accent5" accent6="accent6" hlink="hlink" folHlink="folHlink"/>
  <p:sldLayoutIdLst>
    <p:sldLayoutId id="2147483833" r:id="rId1"/>
    <p:sldLayoutId id="2147483877" r:id="rId2"/>
    <p:sldLayoutId id="2147483834" r:id="rId3"/>
    <p:sldLayoutId id="2147483872" r:id="rId4"/>
    <p:sldLayoutId id="2147483835" r:id="rId5"/>
    <p:sldLayoutId id="2147483836" r:id="rId6"/>
    <p:sldLayoutId id="2147483837" r:id="rId7"/>
    <p:sldLayoutId id="2147483838" r:id="rId8"/>
    <p:sldLayoutId id="2147483839" r:id="rId9"/>
    <p:sldLayoutId id="2147483840" r:id="rId10"/>
    <p:sldLayoutId id="2147483841"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Bildobjekt 8" descr="GBGstad-PPT-BKGR.jpg"/>
          <p:cNvPicPr>
            <a:picLocks noChangeAspect="1"/>
          </p:cNvPicPr>
          <p:nvPr/>
        </p:nvPicPr>
        <p:blipFill>
          <a:blip r:embed="rId13" cstate="screen"/>
          <a:srcRect/>
          <a:stretch>
            <a:fillRect/>
          </a:stretch>
        </p:blipFill>
        <p:spPr>
          <a:xfrm flipH="1">
            <a:off x="0" y="6095563"/>
            <a:ext cx="9143996"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GB" dirty="0" smtClean="0"/>
              <a:t>HÅLLBAR STAD – ÖPPEN FÖR VÄRLDEN </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8" name="Bildobjekt 7" descr="Logo.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97750" y="0"/>
            <a:ext cx="1746250" cy="977900"/>
          </a:xfrm>
          <a:prstGeom prst="rect">
            <a:avLst/>
          </a:prstGeom>
        </p:spPr>
      </p:pic>
    </p:spTree>
    <p:extLst>
      <p:ext uri="{BB962C8B-B14F-4D97-AF65-F5344CB8AC3E}">
        <p14:creationId xmlns:p14="http://schemas.microsoft.com/office/powerpoint/2010/main" val="777366014"/>
      </p:ext>
    </p:extLst>
  </p:cSld>
  <p:clrMap bg1="lt1" tx1="dk1" bg2="lt2" tx2="dk2" accent1="accent1" accent2="accent2" accent3="accent3" accent4="accent4" accent5="accent5" accent6="accent6" hlink="hlink" folHlink="folHlink"/>
  <p:sldLayoutIdLst>
    <p:sldLayoutId id="2147483844" r:id="rId1"/>
    <p:sldLayoutId id="2147483878" r:id="rId2"/>
    <p:sldLayoutId id="2147483845" r:id="rId3"/>
    <p:sldLayoutId id="2147483873"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8" name="Bildobjekt 7" descr="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7750" y="0"/>
            <a:ext cx="1746250" cy="977900"/>
          </a:xfrm>
          <a:prstGeom prst="rect">
            <a:avLst/>
          </a:prstGeom>
        </p:spPr>
      </p:pic>
    </p:spTree>
    <p:extLst>
      <p:ext uri="{BB962C8B-B14F-4D97-AF65-F5344CB8AC3E}">
        <p14:creationId xmlns:p14="http://schemas.microsoft.com/office/powerpoint/2010/main" val="2384584074"/>
      </p:ext>
    </p:extLst>
  </p:cSld>
  <p:clrMap bg1="lt1" tx1="dk1" bg2="lt2" tx2="dk2" accent1="accent1" accent2="accent2" accent3="accent3" accent4="accent4" accent5="accent5" accent6="accent6" hlink="hlink" folHlink="folHlink"/>
  <p:sldLayoutIdLst>
    <p:sldLayoutId id="2147483864" r:id="rId1"/>
    <p:sldLayoutId id="2147483868" r:id="rId2"/>
    <p:sldLayoutId id="2147483865" r:id="rId3"/>
    <p:sldLayoutId id="2147483866" r:id="rId4"/>
    <p:sldLayoutId id="2147483867" r:id="rId5"/>
    <p:sldLayoutId id="2147483886" r:id="rId6"/>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66.xml"/><Relationship Id="rId5" Type="http://schemas.openxmlformats.org/officeDocument/2006/relationships/image" Target="../media/image28.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hyperlink" Target="mailto:namn@namn.se" TargetMode="Externa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p:pic>
      <p:sp>
        <p:nvSpPr>
          <p:cNvPr id="3" name="Rubrik 2"/>
          <p:cNvSpPr>
            <a:spLocks noGrp="1"/>
          </p:cNvSpPr>
          <p:nvPr>
            <p:ph type="title"/>
          </p:nvPr>
        </p:nvSpPr>
        <p:spPr>
          <a:xfrm>
            <a:off x="3181220" y="2238999"/>
            <a:ext cx="5773867" cy="985563"/>
          </a:xfrm>
        </p:spPr>
        <p:txBody>
          <a:bodyPr/>
          <a:lstStyle/>
          <a:p>
            <a:r>
              <a:rPr lang="sv-SE" dirty="0" smtClean="0"/>
              <a:t>Åtgärdsprogram</a:t>
            </a:r>
            <a:endParaRPr lang="sv-SE" dirty="0"/>
          </a:p>
        </p:txBody>
      </p:sp>
      <p:sp>
        <p:nvSpPr>
          <p:cNvPr id="4" name="Platshållare för text 3"/>
          <p:cNvSpPr>
            <a:spLocks noGrp="1"/>
          </p:cNvSpPr>
          <p:nvPr>
            <p:ph type="body" sz="quarter" idx="14"/>
          </p:nvPr>
        </p:nvSpPr>
        <p:spPr/>
        <p:txBody>
          <a:bodyPr/>
          <a:lstStyle/>
          <a:p>
            <a:r>
              <a:rPr lang="sv-SE" dirty="0" smtClean="0"/>
              <a:t>i Göteborg</a:t>
            </a:r>
            <a:endParaRPr lang="sv-SE" dirty="0"/>
          </a:p>
        </p:txBody>
      </p:sp>
      <p:sp>
        <p:nvSpPr>
          <p:cNvPr id="5" name="Platshållare för text 4"/>
          <p:cNvSpPr>
            <a:spLocks noGrp="1"/>
          </p:cNvSpPr>
          <p:nvPr>
            <p:ph type="body" sz="quarter" idx="16"/>
          </p:nvPr>
        </p:nvSpPr>
        <p:spPr/>
        <p:txBody>
          <a:bodyPr/>
          <a:lstStyle/>
          <a:p>
            <a:r>
              <a:rPr lang="sv-SE" dirty="0" smtClean="0"/>
              <a:t>Erik Bäck</a:t>
            </a:r>
            <a:endParaRPr lang="sv-SE" dirty="0"/>
          </a:p>
        </p:txBody>
      </p:sp>
    </p:spTree>
    <p:extLst>
      <p:ext uri="{BB962C8B-B14F-4D97-AF65-F5344CB8AC3E}">
        <p14:creationId xmlns:p14="http://schemas.microsoft.com/office/powerpoint/2010/main" val="265657798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Kvävedioxid 2013 – dygnsmedelvärde</a:t>
            </a:r>
            <a:endParaRPr lang="sv-SE" dirty="0"/>
          </a:p>
        </p:txBody>
      </p:sp>
      <p:sp>
        <p:nvSpPr>
          <p:cNvPr id="4" name="Platshållare för bildnummer 3"/>
          <p:cNvSpPr>
            <a:spLocks noGrp="1"/>
          </p:cNvSpPr>
          <p:nvPr>
            <p:ph type="sldNum" sz="quarter" idx="14"/>
          </p:nvPr>
        </p:nvSpPr>
        <p:spPr/>
        <p:txBody>
          <a:bodyPr/>
          <a:lstStyle/>
          <a:p>
            <a:fld id="{CCB980A4-8073-2E47-BD49-CDC58DACAC28}" type="slidenum">
              <a:rPr lang="sv-SE" smtClean="0"/>
              <a:pPr/>
              <a:t>10</a:t>
            </a:fld>
            <a:endParaRPr lang="sv-SE" dirty="0"/>
          </a:p>
        </p:txBody>
      </p:sp>
      <p:sp>
        <p:nvSpPr>
          <p:cNvPr id="5" name="Platshållare för sidfot 4"/>
          <p:cNvSpPr>
            <a:spLocks noGrp="1"/>
          </p:cNvSpPr>
          <p:nvPr>
            <p:ph type="ftr" sz="quarter" idx="15"/>
          </p:nvPr>
        </p:nvSpPr>
        <p:spPr/>
        <p:txBody>
          <a:bodyPr/>
          <a:lstStyle/>
          <a:p>
            <a:r>
              <a:rPr lang="en-GB" smtClean="0"/>
              <a:t>HÅLLBAR STAD – ÖPPEN FÖR VÄRLDEN </a:t>
            </a:r>
            <a:endParaRPr lang="en-GB" dirty="0"/>
          </a:p>
        </p:txBody>
      </p:sp>
      <p:pic>
        <p:nvPicPr>
          <p:cNvPr id="2050" name="Picture 2"/>
          <p:cNvPicPr>
            <a:picLocks noGrp="1" noChangeAspect="1" noChangeArrowheads="1"/>
          </p:cNvPicPr>
          <p:nvPr>
            <p:ph type="pic" sz="quarter" idx="13"/>
          </p:nvPr>
        </p:nvPicPr>
        <p:blipFill>
          <a:blip r:embed="rId3"/>
          <a:srcRect l="7228" r="7228"/>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Kvävedioxid 2013 – årsmedelvärde</a:t>
            </a:r>
            <a:endParaRPr lang="sv-SE" dirty="0"/>
          </a:p>
        </p:txBody>
      </p:sp>
      <p:sp>
        <p:nvSpPr>
          <p:cNvPr id="4" name="Platshållare för bildnummer 3"/>
          <p:cNvSpPr>
            <a:spLocks noGrp="1"/>
          </p:cNvSpPr>
          <p:nvPr>
            <p:ph type="sldNum" sz="quarter" idx="14"/>
          </p:nvPr>
        </p:nvSpPr>
        <p:spPr/>
        <p:txBody>
          <a:bodyPr/>
          <a:lstStyle/>
          <a:p>
            <a:fld id="{CCB980A4-8073-2E47-BD49-CDC58DACAC28}" type="slidenum">
              <a:rPr lang="sv-SE" smtClean="0"/>
              <a:pPr/>
              <a:t>11</a:t>
            </a:fld>
            <a:endParaRPr lang="sv-SE" dirty="0"/>
          </a:p>
        </p:txBody>
      </p:sp>
      <p:sp>
        <p:nvSpPr>
          <p:cNvPr id="5" name="Platshållare för sidfot 4"/>
          <p:cNvSpPr>
            <a:spLocks noGrp="1"/>
          </p:cNvSpPr>
          <p:nvPr>
            <p:ph type="ftr" sz="quarter" idx="15"/>
          </p:nvPr>
        </p:nvSpPr>
        <p:spPr/>
        <p:txBody>
          <a:bodyPr/>
          <a:lstStyle/>
          <a:p>
            <a:r>
              <a:rPr lang="en-GB" smtClean="0"/>
              <a:t>HÅLLBAR STAD – ÖPPEN FÖR VÄRLDEN </a:t>
            </a:r>
            <a:endParaRPr lang="en-GB" dirty="0"/>
          </a:p>
        </p:txBody>
      </p:sp>
      <p:pic>
        <p:nvPicPr>
          <p:cNvPr id="4098" name="Picture 2"/>
          <p:cNvPicPr>
            <a:picLocks noGrp="1" noChangeAspect="1" noChangeArrowheads="1"/>
          </p:cNvPicPr>
          <p:nvPr>
            <p:ph type="pic" sz="quarter" idx="13"/>
          </p:nvPr>
        </p:nvPicPr>
        <p:blipFill>
          <a:blip r:embed="rId2"/>
          <a:srcRect l="7228" r="7228"/>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Kvävedioxid 2013 – timmedelvärde</a:t>
            </a:r>
            <a:endParaRPr lang="sv-SE" dirty="0"/>
          </a:p>
        </p:txBody>
      </p:sp>
      <p:sp>
        <p:nvSpPr>
          <p:cNvPr id="4" name="Platshållare för bildnummer 3"/>
          <p:cNvSpPr>
            <a:spLocks noGrp="1"/>
          </p:cNvSpPr>
          <p:nvPr>
            <p:ph type="sldNum" sz="quarter" idx="14"/>
          </p:nvPr>
        </p:nvSpPr>
        <p:spPr/>
        <p:txBody>
          <a:bodyPr/>
          <a:lstStyle/>
          <a:p>
            <a:fld id="{CCB980A4-8073-2E47-BD49-CDC58DACAC28}" type="slidenum">
              <a:rPr lang="sv-SE" smtClean="0"/>
              <a:pPr/>
              <a:t>12</a:t>
            </a:fld>
            <a:endParaRPr lang="sv-SE" dirty="0"/>
          </a:p>
        </p:txBody>
      </p:sp>
      <p:sp>
        <p:nvSpPr>
          <p:cNvPr id="5" name="Platshållare för sidfot 4"/>
          <p:cNvSpPr>
            <a:spLocks noGrp="1"/>
          </p:cNvSpPr>
          <p:nvPr>
            <p:ph type="ftr" sz="quarter" idx="15"/>
          </p:nvPr>
        </p:nvSpPr>
        <p:spPr/>
        <p:txBody>
          <a:bodyPr/>
          <a:lstStyle/>
          <a:p>
            <a:r>
              <a:rPr lang="en-GB" smtClean="0"/>
              <a:t>HÅLLBAR STAD – ÖPPEN FÖR VÄRLDEN </a:t>
            </a:r>
            <a:endParaRPr lang="en-GB" dirty="0"/>
          </a:p>
        </p:txBody>
      </p:sp>
      <p:pic>
        <p:nvPicPr>
          <p:cNvPr id="3074" name="Picture 2"/>
          <p:cNvPicPr>
            <a:picLocks noGrp="1" noChangeAspect="1" noChangeArrowheads="1"/>
          </p:cNvPicPr>
          <p:nvPr>
            <p:ph type="pic" sz="quarter" idx="13"/>
          </p:nvPr>
        </p:nvPicPr>
        <p:blipFill>
          <a:blip r:embed="rId2"/>
          <a:srcRect l="7228" r="7228"/>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sz="quarter" idx="13"/>
          </p:nvPr>
        </p:nvSpPr>
        <p:spPr/>
        <p:txBody>
          <a:bodyPr/>
          <a:lstStyle/>
          <a:p>
            <a:r>
              <a:rPr lang="sv-SE" dirty="0" smtClean="0"/>
              <a:t>Lägsta halterna av kvävedioxid i taknivå sedan 1970-talet</a:t>
            </a:r>
          </a:p>
          <a:p>
            <a:r>
              <a:rPr lang="sv-SE" dirty="0" smtClean="0"/>
              <a:t>Lägsta halterna av partiklar (PM10) i taknivå sedan 1990-talet</a:t>
            </a:r>
          </a:p>
          <a:p>
            <a:r>
              <a:rPr lang="sv-SE" dirty="0" smtClean="0"/>
              <a:t>Lägsta halterna av partiklar (PM10) i gatunivå sedan 2005</a:t>
            </a:r>
            <a:endParaRPr lang="sv-SE" dirty="0"/>
          </a:p>
        </p:txBody>
      </p:sp>
      <p:sp>
        <p:nvSpPr>
          <p:cNvPr id="4" name="Rubrik 3"/>
          <p:cNvSpPr>
            <a:spLocks noGrp="1"/>
          </p:cNvSpPr>
          <p:nvPr>
            <p:ph type="title"/>
          </p:nvPr>
        </p:nvSpPr>
        <p:spPr/>
        <p:txBody>
          <a:bodyPr/>
          <a:lstStyle/>
          <a:p>
            <a:r>
              <a:rPr lang="sv-SE" dirty="0" smtClean="0"/>
              <a:t>Lägsta halterna någonsin</a:t>
            </a:r>
            <a:endParaRPr lang="sv-SE" dirty="0"/>
          </a:p>
        </p:txBody>
      </p:sp>
      <p:pic>
        <p:nvPicPr>
          <p:cNvPr id="8" name="Picture 2"/>
          <p:cNvPicPr>
            <a:picLocks noGrp="1" noChangeAspect="1" noChangeArrowheads="1"/>
          </p:cNvPicPr>
          <p:nvPr>
            <p:ph type="pic" sz="quarter" idx="12"/>
          </p:nvPr>
        </p:nvPicPr>
        <p:blipFill>
          <a:blip r:embed="rId2" cstate="print"/>
          <a:srcRect/>
          <a:stretch>
            <a:fillRect/>
          </a:stretch>
        </p:blipFill>
        <p:spPr bwMode="auto">
          <a:prstGeom prst="rect">
            <a:avLst/>
          </a:prstGeom>
          <a:noFill/>
          <a:ln w="25400">
            <a:solidFill>
              <a:schemeClr val="bg1"/>
            </a:solid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rot="900000">
            <a:off x="6010031" y="3840194"/>
            <a:ext cx="2312113" cy="3240000"/>
          </a:xfrm>
          <a:prstGeom prst="rect">
            <a:avLst/>
          </a:prstGeom>
          <a:noFill/>
          <a:ln w="31750">
            <a:solidFill>
              <a:schemeClr val="bg1"/>
            </a:solid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4"/>
          </p:nvPr>
        </p:nvSpPr>
        <p:spPr/>
        <p:txBody>
          <a:bodyPr/>
          <a:lstStyle/>
          <a:p>
            <a:r>
              <a:rPr lang="en-GB" smtClean="0"/>
              <a:t>HÅLLBAR STAD – ÖPPEN FÖR VÄRLDEN </a:t>
            </a:r>
            <a:endParaRPr lang="en-GB" dirty="0"/>
          </a:p>
        </p:txBody>
      </p:sp>
      <p:sp>
        <p:nvSpPr>
          <p:cNvPr id="3" name="Platshållare för bildnummer 2"/>
          <p:cNvSpPr>
            <a:spLocks noGrp="1"/>
          </p:cNvSpPr>
          <p:nvPr>
            <p:ph type="sldNum" sz="quarter" idx="15"/>
          </p:nvPr>
        </p:nvSpPr>
        <p:spPr/>
        <p:txBody>
          <a:bodyPr/>
          <a:lstStyle/>
          <a:p>
            <a:fld id="{CCB980A4-8073-2E47-BD49-CDC58DACAC28}" type="slidenum">
              <a:rPr lang="sv-SE" smtClean="0"/>
              <a:pPr/>
              <a:t>14</a:t>
            </a:fld>
            <a:endParaRPr lang="sv-SE" dirty="0"/>
          </a:p>
        </p:txBody>
      </p:sp>
      <p:sp>
        <p:nvSpPr>
          <p:cNvPr id="10" name="Rubrik 9"/>
          <p:cNvSpPr>
            <a:spLocks noGrp="1"/>
          </p:cNvSpPr>
          <p:nvPr>
            <p:ph type="title"/>
          </p:nvPr>
        </p:nvSpPr>
        <p:spPr/>
        <p:txBody>
          <a:bodyPr/>
          <a:lstStyle/>
          <a:p>
            <a:r>
              <a:rPr lang="sv-SE" dirty="0" smtClean="0"/>
              <a:t>Utsläpp av NOx i Göteborg 2013</a:t>
            </a:r>
            <a:endParaRPr lang="sv-SE" dirty="0"/>
          </a:p>
        </p:txBody>
      </p:sp>
      <p:graphicFrame>
        <p:nvGraphicFramePr>
          <p:cNvPr id="12" name="Platshållare för innehåll 11"/>
          <p:cNvGraphicFramePr>
            <a:graphicFrameLocks noGrp="1"/>
          </p:cNvGraphicFramePr>
          <p:nvPr>
            <p:ph sz="quarter" idx="16"/>
          </p:nvPr>
        </p:nvGraphicFramePr>
        <p:xfrm>
          <a:off x="179388" y="1368425"/>
          <a:ext cx="8764587" cy="4822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Är normerna överskridna 2014?</a:t>
            </a:r>
            <a:endParaRPr lang="sv-SE" dirty="0"/>
          </a:p>
        </p:txBody>
      </p:sp>
      <p:sp>
        <p:nvSpPr>
          <p:cNvPr id="5" name="Platshållare för text 4"/>
          <p:cNvSpPr>
            <a:spLocks noGrp="1"/>
          </p:cNvSpPr>
          <p:nvPr>
            <p:ph type="body" sz="quarter" idx="13"/>
          </p:nvPr>
        </p:nvSpPr>
        <p:spPr/>
        <p:txBody>
          <a:bodyPr/>
          <a:lstStyle/>
          <a:p>
            <a:endParaRPr lang="sv-SE"/>
          </a:p>
        </p:txBody>
      </p:sp>
      <p:graphicFrame>
        <p:nvGraphicFramePr>
          <p:cNvPr id="4" name="Platshållare för innehåll 3"/>
          <p:cNvGraphicFramePr>
            <a:graphicFrameLocks noGrp="1"/>
          </p:cNvGraphicFramePr>
          <p:nvPr>
            <p:ph idx="4294967295"/>
          </p:nvPr>
        </p:nvGraphicFramePr>
        <p:xfrm>
          <a:off x="555625" y="1570038"/>
          <a:ext cx="8130397" cy="4312143"/>
        </p:xfrm>
        <a:graphic>
          <a:graphicData uri="http://schemas.openxmlformats.org/drawingml/2006/table">
            <a:tbl>
              <a:tblPr firstRow="1" bandRow="1">
                <a:tableStyleId>{5C22544A-7EE6-4342-B048-85BDC9FD1C3A}</a:tableStyleId>
              </a:tblPr>
              <a:tblGrid>
                <a:gridCol w="2560701"/>
                <a:gridCol w="1392424"/>
                <a:gridCol w="1392424"/>
                <a:gridCol w="1392424"/>
                <a:gridCol w="1392424"/>
              </a:tblGrid>
              <a:tr h="479127">
                <a:tc>
                  <a:txBody>
                    <a:bodyPr/>
                    <a:lstStyle/>
                    <a:p>
                      <a:endParaRPr lang="sv-SE" dirty="0"/>
                    </a:p>
                  </a:txBody>
                  <a:tcPr/>
                </a:tc>
                <a:tc>
                  <a:txBody>
                    <a:bodyPr/>
                    <a:lstStyle/>
                    <a:p>
                      <a:pPr algn="ctr"/>
                      <a:r>
                        <a:rPr lang="sv-SE" dirty="0" smtClean="0"/>
                        <a:t>Femman</a:t>
                      </a:r>
                      <a:endParaRPr lang="sv-SE" dirty="0"/>
                    </a:p>
                  </a:txBody>
                  <a:tcPr/>
                </a:tc>
                <a:tc>
                  <a:txBody>
                    <a:bodyPr/>
                    <a:lstStyle/>
                    <a:p>
                      <a:pPr algn="ctr"/>
                      <a:r>
                        <a:rPr lang="sv-SE" dirty="0" smtClean="0"/>
                        <a:t>Mölndal</a:t>
                      </a:r>
                      <a:endParaRPr lang="sv-SE" dirty="0"/>
                    </a:p>
                  </a:txBody>
                  <a:tcPr/>
                </a:tc>
                <a:tc>
                  <a:txBody>
                    <a:bodyPr/>
                    <a:lstStyle/>
                    <a:p>
                      <a:pPr algn="ctr"/>
                      <a:r>
                        <a:rPr lang="sv-SE" dirty="0" smtClean="0"/>
                        <a:t>Haga</a:t>
                      </a:r>
                      <a:endParaRPr lang="sv-SE" dirty="0"/>
                    </a:p>
                  </a:txBody>
                  <a:tcPr/>
                </a:tc>
                <a:tc>
                  <a:txBody>
                    <a:bodyPr/>
                    <a:lstStyle/>
                    <a:p>
                      <a:pPr algn="ctr"/>
                      <a:r>
                        <a:rPr lang="sv-SE" dirty="0" smtClean="0"/>
                        <a:t>Gårda</a:t>
                      </a:r>
                      <a:endParaRPr lang="sv-SE" dirty="0"/>
                    </a:p>
                  </a:txBody>
                  <a:tcPr/>
                </a:tc>
              </a:tr>
              <a:tr h="479127">
                <a:tc>
                  <a:txBody>
                    <a:bodyPr/>
                    <a:lstStyle/>
                    <a:p>
                      <a:r>
                        <a:rPr lang="sv-SE" b="1" dirty="0" smtClean="0"/>
                        <a:t>Kvävedioxid, NO</a:t>
                      </a:r>
                      <a:r>
                        <a:rPr lang="sv-SE" b="1" baseline="-25000" dirty="0" smtClean="0"/>
                        <a:t>2</a:t>
                      </a:r>
                      <a:endParaRPr lang="sv-SE" b="1" baseline="-25000" dirty="0"/>
                    </a:p>
                  </a:txBody>
                  <a:tcPr/>
                </a:tc>
                <a:tc>
                  <a:txBody>
                    <a:bodyPr/>
                    <a:lstStyle/>
                    <a:p>
                      <a:endParaRPr lang="sv-SE" dirty="0"/>
                    </a:p>
                  </a:txBody>
                  <a:tcPr anchor="ctr"/>
                </a:tc>
                <a:tc>
                  <a:txBody>
                    <a:bodyPr/>
                    <a:lstStyle/>
                    <a:p>
                      <a:endParaRPr lang="sv-SE" dirty="0"/>
                    </a:p>
                  </a:txBody>
                  <a:tcPr anchor="ctr"/>
                </a:tc>
                <a:tc>
                  <a:txBody>
                    <a:bodyPr/>
                    <a:lstStyle/>
                    <a:p>
                      <a:endParaRPr lang="sv-SE" dirty="0"/>
                    </a:p>
                  </a:txBody>
                  <a:tcPr anchor="ctr"/>
                </a:tc>
                <a:tc>
                  <a:txBody>
                    <a:bodyPr/>
                    <a:lstStyle/>
                    <a:p>
                      <a:endParaRPr lang="sv-SE" dirty="0"/>
                    </a:p>
                  </a:txBody>
                  <a:tcPr anchor="ctr"/>
                </a:tc>
              </a:tr>
              <a:tr h="479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År</a:t>
                      </a:r>
                      <a:endParaRPr lang="sv-SE" sz="1800" kern="1200" dirty="0">
                        <a:solidFill>
                          <a:schemeClr val="dk1"/>
                        </a:solidFill>
                        <a:latin typeface="+mn-lt"/>
                        <a:ea typeface="+mn-ea"/>
                        <a:cs typeface="+mn-cs"/>
                      </a:endParaRPr>
                    </a:p>
                  </a:txBody>
                  <a:tcP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rgbClr val="FF0000"/>
                          </a:solidFill>
                          <a:latin typeface="+mn-lt"/>
                          <a:ea typeface="+mn-ea"/>
                          <a:cs typeface="+mn-cs"/>
                        </a:rPr>
                        <a:t>Ja</a:t>
                      </a:r>
                      <a:endParaRPr lang="sv-SE" sz="1800" kern="1200" dirty="0">
                        <a:solidFill>
                          <a:srgbClr val="FF0000"/>
                        </a:solidFill>
                        <a:latin typeface="+mn-lt"/>
                        <a:ea typeface="+mn-ea"/>
                        <a:cs typeface="+mn-cs"/>
                      </a:endParaRPr>
                    </a:p>
                  </a:txBody>
                  <a:tcPr anchor="ctr"/>
                </a:tc>
              </a:tr>
              <a:tr h="479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Dygn</a:t>
                      </a:r>
                      <a:endParaRPr lang="sv-SE" dirty="0"/>
                    </a:p>
                  </a:txBody>
                  <a:tcP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sz="1800" kern="1200" dirty="0" smtClean="0">
                          <a:solidFill>
                            <a:srgbClr val="FF0000"/>
                          </a:solidFill>
                          <a:latin typeface="+mn-lt"/>
                          <a:ea typeface="+mn-ea"/>
                          <a:cs typeface="+mn-cs"/>
                        </a:rPr>
                        <a:t>Ja</a:t>
                      </a:r>
                      <a:r>
                        <a:rPr lang="sv-SE" dirty="0" smtClean="0">
                          <a:solidFill>
                            <a:srgbClr val="FF0000"/>
                          </a:solidFill>
                        </a:rPr>
                        <a:t>*</a:t>
                      </a:r>
                      <a:endParaRPr lang="sv-SE" dirty="0">
                        <a:solidFill>
                          <a:srgbClr val="FF0000"/>
                        </a:solidFill>
                      </a:endParaRPr>
                    </a:p>
                  </a:txBody>
                  <a:tcPr anchor="ctr"/>
                </a:tc>
                <a:tc>
                  <a:txBody>
                    <a:bodyPr/>
                    <a:lstStyle/>
                    <a:p>
                      <a:pPr marL="0" algn="ctr" defTabSz="457200" rtl="0" eaLnBrk="1" latinLnBrk="0" hangingPunct="1"/>
                      <a:r>
                        <a:rPr lang="sv-SE" sz="1800" kern="1200" dirty="0" smtClean="0">
                          <a:solidFill>
                            <a:srgbClr val="FF0000"/>
                          </a:solidFill>
                          <a:latin typeface="+mn-lt"/>
                          <a:ea typeface="+mn-ea"/>
                          <a:cs typeface="+mn-cs"/>
                        </a:rPr>
                        <a:t>Ja</a:t>
                      </a:r>
                      <a:endParaRPr lang="sv-SE" sz="1800" kern="1200" dirty="0">
                        <a:solidFill>
                          <a:srgbClr val="FF0000"/>
                        </a:solidFill>
                        <a:latin typeface="+mn-lt"/>
                        <a:ea typeface="+mn-ea"/>
                        <a:cs typeface="+mn-cs"/>
                      </a:endParaRPr>
                    </a:p>
                  </a:txBody>
                  <a:tcPr anchor="ctr"/>
                </a:tc>
              </a:tr>
              <a:tr h="479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Timme, 90 µg/m</a:t>
                      </a:r>
                      <a:r>
                        <a:rPr lang="sv-SE" baseline="30000" dirty="0" smtClean="0"/>
                        <a:t>3</a:t>
                      </a:r>
                      <a:endParaRPr lang="sv-SE" dirty="0"/>
                    </a:p>
                  </a:txBody>
                  <a:tcP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rgbClr val="FF0000"/>
                          </a:solidFill>
                          <a:latin typeface="+mn-lt"/>
                          <a:ea typeface="+mn-ea"/>
                          <a:cs typeface="+mn-cs"/>
                        </a:rPr>
                        <a:t>Ja</a:t>
                      </a:r>
                      <a:endParaRPr lang="sv-SE" sz="1800" kern="1200" dirty="0">
                        <a:solidFill>
                          <a:srgbClr val="FF0000"/>
                        </a:solidFill>
                        <a:latin typeface="+mn-lt"/>
                        <a:ea typeface="+mn-ea"/>
                        <a:cs typeface="+mn-cs"/>
                      </a:endParaRPr>
                    </a:p>
                  </a:txBody>
                  <a:tcPr anchor="ctr"/>
                </a:tc>
              </a:tr>
              <a:tr h="479127">
                <a:tc>
                  <a:txBody>
                    <a:bodyPr/>
                    <a:lstStyle/>
                    <a:p>
                      <a:r>
                        <a:rPr lang="sv-SE" dirty="0" smtClean="0"/>
                        <a:t>Timme, 200 µg/m</a:t>
                      </a:r>
                      <a:r>
                        <a:rPr lang="sv-SE" baseline="30000" dirty="0" smtClean="0"/>
                        <a:t>3</a:t>
                      </a:r>
                      <a:endParaRPr lang="sv-SE" baseline="30000" dirty="0"/>
                    </a:p>
                  </a:txBody>
                  <a:tcP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Nej</a:t>
                      </a:r>
                      <a:endParaRPr lang="sv-SE" sz="1800" kern="1200" dirty="0">
                        <a:solidFill>
                          <a:schemeClr val="dk1"/>
                        </a:solidFill>
                        <a:latin typeface="+mn-lt"/>
                        <a:ea typeface="+mn-ea"/>
                        <a:cs typeface="+mn-cs"/>
                      </a:endParaRPr>
                    </a:p>
                  </a:txBody>
                  <a:tcPr anchor="ctr"/>
                </a:tc>
              </a:tr>
              <a:tr h="479127">
                <a:tc>
                  <a:txBody>
                    <a:bodyPr/>
                    <a:lstStyle/>
                    <a:p>
                      <a:r>
                        <a:rPr lang="sv-SE" b="1" dirty="0" smtClean="0"/>
                        <a:t>Partiklar, PM</a:t>
                      </a:r>
                      <a:r>
                        <a:rPr lang="sv-SE" b="1" baseline="-25000" dirty="0" smtClean="0"/>
                        <a:t>10</a:t>
                      </a:r>
                      <a:endParaRPr lang="sv-SE" b="1" baseline="-25000" dirty="0"/>
                    </a:p>
                  </a:txBody>
                  <a:tcPr/>
                </a:tc>
                <a:tc>
                  <a:txBody>
                    <a:bodyPr/>
                    <a:lstStyle/>
                    <a:p>
                      <a:endParaRPr lang="sv-SE" dirty="0"/>
                    </a:p>
                  </a:txBody>
                  <a:tcPr anchor="ctr"/>
                </a:tc>
                <a:tc>
                  <a:txBody>
                    <a:bodyPr/>
                    <a:lstStyle/>
                    <a:p>
                      <a:endParaRPr lang="sv-SE" dirty="0"/>
                    </a:p>
                  </a:txBody>
                  <a:tcPr anchor="ctr"/>
                </a:tc>
                <a:tc>
                  <a:txBody>
                    <a:bodyPr/>
                    <a:lstStyle/>
                    <a:p>
                      <a:endParaRPr lang="sv-SE" dirty="0"/>
                    </a:p>
                  </a:txBody>
                  <a:tcPr anchor="ctr"/>
                </a:tc>
                <a:tc>
                  <a:txBody>
                    <a:bodyPr/>
                    <a:lstStyle/>
                    <a:p>
                      <a:endParaRPr lang="sv-SE" dirty="0"/>
                    </a:p>
                  </a:txBody>
                  <a:tcPr anchor="ctr"/>
                </a:tc>
              </a:tr>
              <a:tr h="479127">
                <a:tc>
                  <a:txBody>
                    <a:bodyPr/>
                    <a:lstStyle/>
                    <a:p>
                      <a:r>
                        <a:rPr lang="sv-SE" dirty="0" smtClean="0"/>
                        <a:t>År</a:t>
                      </a:r>
                      <a:endParaRPr lang="sv-SE"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Nej*</a:t>
                      </a:r>
                    </a:p>
                  </a:txBody>
                  <a:tcPr anchor="ctr"/>
                </a:tc>
                <a:tc>
                  <a:txBody>
                    <a:bodyPr/>
                    <a:lstStyle/>
                    <a:p>
                      <a:pPr algn="ctr"/>
                      <a:r>
                        <a:rPr lang="sv-SE" dirty="0" smtClean="0"/>
                        <a:t>–</a:t>
                      </a:r>
                      <a:endParaRPr lang="sv-SE"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Nej</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Nej</a:t>
                      </a:r>
                    </a:p>
                  </a:txBody>
                  <a:tcPr anchor="ctr"/>
                </a:tc>
              </a:tr>
              <a:tr h="479127">
                <a:tc>
                  <a:txBody>
                    <a:bodyPr/>
                    <a:lstStyle/>
                    <a:p>
                      <a:r>
                        <a:rPr lang="sv-SE" dirty="0" smtClean="0"/>
                        <a:t>Dygn</a:t>
                      </a:r>
                      <a:endParaRPr lang="sv-SE"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Nej*</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dirty="0" smtClean="0"/>
                        <a:t>–</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Nej</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Nej</a:t>
                      </a:r>
                    </a:p>
                  </a:txBody>
                  <a:tcPr anchor="ctr"/>
                </a:tc>
              </a:tr>
            </a:tbl>
          </a:graphicData>
        </a:graphic>
      </p:graphicFrame>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Miljökvalitetsnormerna 2014 och EU</a:t>
            </a:r>
            <a:endParaRPr lang="sv-SE" dirty="0"/>
          </a:p>
        </p:txBody>
      </p:sp>
      <p:sp>
        <p:nvSpPr>
          <p:cNvPr id="8" name="Platshållare för text 7"/>
          <p:cNvSpPr>
            <a:spLocks noGrp="1"/>
          </p:cNvSpPr>
          <p:nvPr>
            <p:ph type="body" sz="quarter" idx="13"/>
          </p:nvPr>
        </p:nvSpPr>
        <p:spPr/>
        <p:txBody>
          <a:bodyPr/>
          <a:lstStyle/>
          <a:p>
            <a:endParaRPr lang="sv-SE"/>
          </a:p>
        </p:txBody>
      </p:sp>
      <p:graphicFrame>
        <p:nvGraphicFramePr>
          <p:cNvPr id="4" name="Platshållare för innehåll 3"/>
          <p:cNvGraphicFramePr>
            <a:graphicFrameLocks noGrp="1"/>
          </p:cNvGraphicFramePr>
          <p:nvPr>
            <p:ph idx="4294967295"/>
          </p:nvPr>
        </p:nvGraphicFramePr>
        <p:xfrm>
          <a:off x="538163" y="1570038"/>
          <a:ext cx="8147888" cy="4302760"/>
        </p:xfrm>
        <a:graphic>
          <a:graphicData uri="http://schemas.openxmlformats.org/drawingml/2006/table">
            <a:tbl>
              <a:tblPr firstRow="1" bandRow="1">
                <a:tableStyleId>{5C22544A-7EE6-4342-B048-85BDC9FD1C3A}</a:tableStyleId>
              </a:tblPr>
              <a:tblGrid>
                <a:gridCol w="1163984"/>
                <a:gridCol w="1163984"/>
                <a:gridCol w="1163984"/>
                <a:gridCol w="1163984"/>
                <a:gridCol w="1163984"/>
                <a:gridCol w="1163984"/>
                <a:gridCol w="1163984"/>
              </a:tblGrid>
              <a:tr h="370840">
                <a:tc>
                  <a:txBody>
                    <a:bodyPr/>
                    <a:lstStyle/>
                    <a:p>
                      <a:endParaRPr lang="sv-SE" dirty="0"/>
                    </a:p>
                  </a:txBody>
                  <a:tcPr/>
                </a:tc>
                <a:tc>
                  <a:txBody>
                    <a:bodyPr/>
                    <a:lstStyle/>
                    <a:p>
                      <a:endParaRPr lang="sv-SE" dirty="0"/>
                    </a:p>
                  </a:txBody>
                  <a:tcPr/>
                </a:tc>
                <a:tc>
                  <a:txBody>
                    <a:bodyPr/>
                    <a:lstStyle/>
                    <a:p>
                      <a:pPr algn="ctr"/>
                      <a:r>
                        <a:rPr lang="sv-SE" dirty="0" smtClean="0"/>
                        <a:t>MKN</a:t>
                      </a:r>
                      <a:endParaRPr lang="sv-SE" dirty="0"/>
                    </a:p>
                  </a:txBody>
                  <a:tcPr/>
                </a:tc>
                <a:tc>
                  <a:txBody>
                    <a:bodyPr/>
                    <a:lstStyle/>
                    <a:p>
                      <a:pPr algn="ctr"/>
                      <a:r>
                        <a:rPr lang="sv-SE" dirty="0" smtClean="0"/>
                        <a:t>Femman</a:t>
                      </a:r>
                      <a:endParaRPr lang="sv-SE" dirty="0"/>
                    </a:p>
                  </a:txBody>
                  <a:tcPr/>
                </a:tc>
                <a:tc>
                  <a:txBody>
                    <a:bodyPr/>
                    <a:lstStyle/>
                    <a:p>
                      <a:pPr algn="ctr"/>
                      <a:r>
                        <a:rPr lang="sv-SE" dirty="0" smtClean="0"/>
                        <a:t>Mölndal</a:t>
                      </a:r>
                      <a:endParaRPr lang="sv-SE" dirty="0"/>
                    </a:p>
                  </a:txBody>
                  <a:tcPr/>
                </a:tc>
                <a:tc>
                  <a:txBody>
                    <a:bodyPr/>
                    <a:lstStyle/>
                    <a:p>
                      <a:pPr algn="ctr"/>
                      <a:r>
                        <a:rPr lang="sv-SE" dirty="0" smtClean="0"/>
                        <a:t>Haga</a:t>
                      </a:r>
                      <a:endParaRPr lang="sv-SE" dirty="0"/>
                    </a:p>
                  </a:txBody>
                  <a:tcPr/>
                </a:tc>
                <a:tc>
                  <a:txBody>
                    <a:bodyPr/>
                    <a:lstStyle/>
                    <a:p>
                      <a:pPr algn="ctr"/>
                      <a:r>
                        <a:rPr lang="sv-SE" dirty="0" smtClean="0"/>
                        <a:t>Gårda</a:t>
                      </a:r>
                      <a:endParaRPr lang="sv-SE"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sz="1800" kern="1200" dirty="0">
                        <a:solidFill>
                          <a:schemeClr val="dk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800" kern="1200" dirty="0" err="1" smtClean="0">
                          <a:solidFill>
                            <a:schemeClr val="dk1"/>
                          </a:solidFill>
                          <a:latin typeface="+mn-lt"/>
                          <a:ea typeface="+mn-ea"/>
                          <a:cs typeface="+mn-cs"/>
                        </a:rPr>
                        <a:t>Årsmedel-värde</a:t>
                      </a:r>
                      <a:r>
                        <a:rPr lang="sv-SE" sz="1800" kern="1200" dirty="0" smtClean="0">
                          <a:solidFill>
                            <a:schemeClr val="dk1"/>
                          </a:solidFill>
                          <a:latin typeface="+mn-lt"/>
                          <a:ea typeface="+mn-ea"/>
                          <a:cs typeface="+mn-cs"/>
                        </a:rPr>
                        <a:t> (µg/m3)</a:t>
                      </a:r>
                      <a:endParaRPr lang="sv-SE" sz="1800" kern="1200" dirty="0">
                        <a:solidFill>
                          <a:schemeClr val="dk1"/>
                        </a:solidFill>
                        <a:latin typeface="+mn-lt"/>
                        <a:ea typeface="+mn-ea"/>
                        <a:cs typeface="+mn-cs"/>
                      </a:endParaRPr>
                    </a:p>
                  </a:txBody>
                  <a:tcPr/>
                </a:tc>
                <a:tc>
                  <a:txBody>
                    <a:bodyPr/>
                    <a:lstStyle/>
                    <a:p>
                      <a:pPr marL="0" algn="ctr" defTabSz="457200" rtl="0" eaLnBrk="1" latinLnBrk="0" hangingPunct="1"/>
                      <a:r>
                        <a:rPr lang="sv-SE" sz="1800" kern="1200" dirty="0" smtClean="0">
                          <a:solidFill>
                            <a:schemeClr val="dk1"/>
                          </a:solidFill>
                          <a:latin typeface="+mn-lt"/>
                          <a:ea typeface="+mn-ea"/>
                          <a:cs typeface="+mn-cs"/>
                        </a:rPr>
                        <a:t>40</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19</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17</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chemeClr val="dk1"/>
                          </a:solidFill>
                          <a:latin typeface="+mn-lt"/>
                          <a:ea typeface="+mn-ea"/>
                          <a:cs typeface="+mn-cs"/>
                        </a:rPr>
                        <a:t>29*</a:t>
                      </a:r>
                      <a:endParaRPr lang="sv-SE" sz="1800" kern="1200" dirty="0">
                        <a:solidFill>
                          <a:schemeClr val="dk1"/>
                        </a:solidFill>
                        <a:latin typeface="+mn-lt"/>
                        <a:ea typeface="+mn-ea"/>
                        <a:cs typeface="+mn-cs"/>
                      </a:endParaRPr>
                    </a:p>
                  </a:txBody>
                  <a:tcPr anchor="ctr"/>
                </a:tc>
                <a:tc>
                  <a:txBody>
                    <a:bodyPr/>
                    <a:lstStyle/>
                    <a:p>
                      <a:pPr marL="0" algn="ctr" defTabSz="457200" rtl="0" eaLnBrk="1" latinLnBrk="0" hangingPunct="1"/>
                      <a:r>
                        <a:rPr lang="sv-SE" sz="1800" kern="1200" dirty="0" smtClean="0">
                          <a:solidFill>
                            <a:srgbClr val="FF0000"/>
                          </a:solidFill>
                          <a:latin typeface="+mn-lt"/>
                          <a:ea typeface="+mn-ea"/>
                          <a:cs typeface="+mn-cs"/>
                        </a:rPr>
                        <a:t>41</a:t>
                      </a:r>
                      <a:endParaRPr lang="sv-SE" sz="1800" kern="1200" dirty="0">
                        <a:solidFill>
                          <a:srgbClr val="FF0000"/>
                        </a:solidFill>
                        <a:latin typeface="+mn-lt"/>
                        <a:ea typeface="+mn-ea"/>
                        <a:cs typeface="+mn-cs"/>
                      </a:endParaRPr>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Antal dygn &gt; 60 µg/m</a:t>
                      </a:r>
                      <a:r>
                        <a:rPr lang="sv-SE" baseline="30000" dirty="0" smtClean="0"/>
                        <a:t>3</a:t>
                      </a:r>
                      <a:endParaRPr lang="sv-SE" dirty="0"/>
                    </a:p>
                  </a:txBody>
                  <a:tcPr/>
                </a:tc>
                <a:tc>
                  <a:txBody>
                    <a:bodyPr/>
                    <a:lstStyle/>
                    <a:p>
                      <a:pPr algn="ctr"/>
                      <a:r>
                        <a:rPr lang="sv-SE" dirty="0" smtClean="0"/>
                        <a:t>7</a:t>
                      </a:r>
                      <a:endParaRPr lang="sv-SE" dirty="0"/>
                    </a:p>
                  </a:txBody>
                  <a:tcPr anchor="ctr"/>
                </a:tc>
                <a:tc>
                  <a:txBody>
                    <a:bodyPr/>
                    <a:lstStyle/>
                    <a:p>
                      <a:pPr algn="ctr"/>
                      <a:r>
                        <a:rPr lang="sv-SE" dirty="0" smtClean="0"/>
                        <a:t>2</a:t>
                      </a:r>
                      <a:endParaRPr lang="sv-SE" dirty="0"/>
                    </a:p>
                  </a:txBody>
                  <a:tcPr anchor="ctr"/>
                </a:tc>
                <a:tc>
                  <a:txBody>
                    <a:bodyPr/>
                    <a:lstStyle/>
                    <a:p>
                      <a:pPr algn="ctr"/>
                      <a:r>
                        <a:rPr lang="sv-SE" dirty="0" smtClean="0"/>
                        <a:t>0</a:t>
                      </a:r>
                      <a:endParaRPr lang="sv-SE" dirty="0"/>
                    </a:p>
                  </a:txBody>
                  <a:tcPr anchor="ctr"/>
                </a:tc>
                <a:tc>
                  <a:txBody>
                    <a:bodyPr/>
                    <a:lstStyle/>
                    <a:p>
                      <a:pPr algn="ctr"/>
                      <a:r>
                        <a:rPr lang="sv-SE" dirty="0" smtClean="0">
                          <a:solidFill>
                            <a:srgbClr val="FF0000"/>
                          </a:solidFill>
                        </a:rPr>
                        <a:t>8*</a:t>
                      </a:r>
                      <a:endParaRPr lang="sv-SE" dirty="0">
                        <a:solidFill>
                          <a:srgbClr val="FF0000"/>
                        </a:solidFill>
                      </a:endParaRPr>
                    </a:p>
                  </a:txBody>
                  <a:tcPr anchor="ctr"/>
                </a:tc>
                <a:tc>
                  <a:txBody>
                    <a:bodyPr/>
                    <a:lstStyle/>
                    <a:p>
                      <a:pPr algn="ctr"/>
                      <a:r>
                        <a:rPr lang="sv-SE" dirty="0" smtClean="0">
                          <a:solidFill>
                            <a:srgbClr val="FF0000"/>
                          </a:solidFill>
                        </a:rPr>
                        <a:t>47</a:t>
                      </a:r>
                      <a:endParaRPr lang="sv-SE" dirty="0">
                        <a:solidFill>
                          <a:srgbClr val="FF0000"/>
                        </a:solidFill>
                      </a:endParaRPr>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Antal timmar &gt; 90 µg/m</a:t>
                      </a:r>
                      <a:r>
                        <a:rPr lang="sv-SE" baseline="30000" dirty="0" smtClean="0"/>
                        <a:t>3</a:t>
                      </a:r>
                      <a:endParaRPr lang="sv-SE" dirty="0"/>
                    </a:p>
                  </a:txBody>
                  <a:tcPr/>
                </a:tc>
                <a:tc>
                  <a:txBody>
                    <a:bodyPr/>
                    <a:lstStyle/>
                    <a:p>
                      <a:pPr algn="ctr"/>
                      <a:r>
                        <a:rPr lang="sv-SE" dirty="0" smtClean="0"/>
                        <a:t>175</a:t>
                      </a:r>
                      <a:endParaRPr lang="sv-SE" dirty="0"/>
                    </a:p>
                  </a:txBody>
                  <a:tcPr anchor="ctr"/>
                </a:tc>
                <a:tc>
                  <a:txBody>
                    <a:bodyPr/>
                    <a:lstStyle/>
                    <a:p>
                      <a:pPr algn="ctr"/>
                      <a:r>
                        <a:rPr lang="sv-SE" dirty="0" smtClean="0"/>
                        <a:t>31</a:t>
                      </a:r>
                      <a:endParaRPr lang="sv-SE" dirty="0"/>
                    </a:p>
                  </a:txBody>
                  <a:tcPr anchor="ctr"/>
                </a:tc>
                <a:tc>
                  <a:txBody>
                    <a:bodyPr/>
                    <a:lstStyle/>
                    <a:p>
                      <a:pPr algn="ctr"/>
                      <a:r>
                        <a:rPr lang="sv-SE" dirty="0" smtClean="0"/>
                        <a:t>21</a:t>
                      </a:r>
                      <a:endParaRPr lang="sv-SE" dirty="0"/>
                    </a:p>
                  </a:txBody>
                  <a:tcPr anchor="ctr"/>
                </a:tc>
                <a:tc>
                  <a:txBody>
                    <a:bodyPr/>
                    <a:lstStyle/>
                    <a:p>
                      <a:pPr algn="ctr"/>
                      <a:r>
                        <a:rPr lang="sv-SE" dirty="0" smtClean="0"/>
                        <a:t>117*</a:t>
                      </a:r>
                      <a:endParaRPr lang="sv-SE" dirty="0"/>
                    </a:p>
                  </a:txBody>
                  <a:tcPr anchor="ctr"/>
                </a:tc>
                <a:tc>
                  <a:txBody>
                    <a:bodyPr/>
                    <a:lstStyle/>
                    <a:p>
                      <a:pPr algn="ctr"/>
                      <a:r>
                        <a:rPr lang="sv-SE" dirty="0" smtClean="0">
                          <a:solidFill>
                            <a:srgbClr val="FF0000"/>
                          </a:solidFill>
                        </a:rPr>
                        <a:t>529</a:t>
                      </a:r>
                      <a:endParaRPr lang="sv-SE" dirty="0">
                        <a:solidFill>
                          <a:srgbClr val="FF0000"/>
                        </a:solidFill>
                      </a:endParaRPr>
                    </a:p>
                  </a:txBody>
                  <a:tcPr anchor="ctr"/>
                </a:tc>
              </a:tr>
              <a:tr h="370840">
                <a:tc>
                  <a:txBody>
                    <a:bodyPr/>
                    <a:lstStyle/>
                    <a:p>
                      <a:endParaRPr lang="sv-SE" baseline="30000" dirty="0"/>
                    </a:p>
                  </a:txBody>
                  <a:tcPr/>
                </a:tc>
                <a:tc>
                  <a:txBody>
                    <a:bodyPr/>
                    <a:lstStyle/>
                    <a:p>
                      <a:r>
                        <a:rPr lang="sv-SE" dirty="0" smtClean="0"/>
                        <a:t>Antal timmar &gt; 200 µg/m</a:t>
                      </a:r>
                      <a:r>
                        <a:rPr lang="sv-SE" baseline="30000" dirty="0" smtClean="0"/>
                        <a:t>3</a:t>
                      </a:r>
                      <a:endParaRPr lang="sv-SE" baseline="30000" dirty="0"/>
                    </a:p>
                  </a:txBody>
                  <a:tcPr/>
                </a:tc>
                <a:tc>
                  <a:txBody>
                    <a:bodyPr/>
                    <a:lstStyle/>
                    <a:p>
                      <a:pPr algn="ctr"/>
                      <a:r>
                        <a:rPr lang="sv-SE" dirty="0" smtClean="0"/>
                        <a:t>18</a:t>
                      </a:r>
                      <a:endParaRPr lang="sv-SE" dirty="0"/>
                    </a:p>
                  </a:txBody>
                  <a:tcPr anchor="ctr"/>
                </a:tc>
                <a:tc>
                  <a:txBody>
                    <a:bodyPr/>
                    <a:lstStyle/>
                    <a:p>
                      <a:pPr algn="ctr"/>
                      <a:r>
                        <a:rPr lang="sv-SE" dirty="0" smtClean="0"/>
                        <a:t>0</a:t>
                      </a:r>
                      <a:endParaRPr lang="sv-SE" dirty="0"/>
                    </a:p>
                  </a:txBody>
                  <a:tcPr anchor="ctr"/>
                </a:tc>
                <a:tc>
                  <a:txBody>
                    <a:bodyPr/>
                    <a:lstStyle/>
                    <a:p>
                      <a:pPr algn="ctr"/>
                      <a:r>
                        <a:rPr lang="sv-SE" dirty="0" smtClean="0"/>
                        <a:t>0</a:t>
                      </a:r>
                      <a:endParaRPr lang="sv-SE" dirty="0"/>
                    </a:p>
                  </a:txBody>
                  <a:tcPr anchor="ctr"/>
                </a:tc>
                <a:tc>
                  <a:txBody>
                    <a:bodyPr/>
                    <a:lstStyle/>
                    <a:p>
                      <a:pPr algn="ctr"/>
                      <a:r>
                        <a:rPr lang="sv-SE" dirty="0" smtClean="0"/>
                        <a:t>0*</a:t>
                      </a:r>
                      <a:endParaRPr lang="sv-SE" dirty="0"/>
                    </a:p>
                  </a:txBody>
                  <a:tcPr anchor="ctr"/>
                </a:tc>
                <a:tc>
                  <a:txBody>
                    <a:bodyPr/>
                    <a:lstStyle/>
                    <a:p>
                      <a:pPr algn="ctr"/>
                      <a:r>
                        <a:rPr lang="sv-SE" dirty="0" smtClean="0"/>
                        <a:t>2</a:t>
                      </a:r>
                      <a:endParaRPr lang="sv-SE" dirty="0"/>
                    </a:p>
                  </a:txBody>
                  <a:tcPr anchor="ctr"/>
                </a:tc>
              </a:tr>
            </a:tbl>
          </a:graphicData>
        </a:graphic>
      </p:graphicFrame>
      <p:pic>
        <p:nvPicPr>
          <p:cNvPr id="1028" name="Picture 4" descr="C:\Users\eribac1218\AppData\Local\Microsoft\Windows\Temporary Internet Files\Content.IE5\GIXMNQ32\EU_flag[1].jpg"/>
          <p:cNvPicPr>
            <a:picLocks noChangeAspect="1" noChangeArrowheads="1"/>
          </p:cNvPicPr>
          <p:nvPr/>
        </p:nvPicPr>
        <p:blipFill>
          <a:blip r:embed="rId2" cstate="print"/>
          <a:srcRect/>
          <a:stretch>
            <a:fillRect/>
          </a:stretch>
        </p:blipFill>
        <p:spPr bwMode="auto">
          <a:xfrm>
            <a:off x="728749" y="2150138"/>
            <a:ext cx="811475" cy="540000"/>
          </a:xfrm>
          <a:prstGeom prst="rect">
            <a:avLst/>
          </a:prstGeom>
          <a:noFill/>
        </p:spPr>
      </p:pic>
      <p:pic>
        <p:nvPicPr>
          <p:cNvPr id="9" name="Picture 4" descr="C:\Users\eribac1218\AppData\Local\Microsoft\Windows\Temporary Internet Files\Content.IE5\GIXMNQ32\EU_flag[1].jpg"/>
          <p:cNvPicPr>
            <a:picLocks noChangeAspect="1" noChangeArrowheads="1"/>
          </p:cNvPicPr>
          <p:nvPr/>
        </p:nvPicPr>
        <p:blipFill>
          <a:blip r:embed="rId2" cstate="print"/>
          <a:srcRect/>
          <a:stretch>
            <a:fillRect/>
          </a:stretch>
        </p:blipFill>
        <p:spPr bwMode="auto">
          <a:xfrm>
            <a:off x="720436" y="4970924"/>
            <a:ext cx="811475" cy="540000"/>
          </a:xfrm>
          <a:prstGeom prst="rect">
            <a:avLst/>
          </a:prstGeom>
          <a:noFill/>
        </p:spPr>
      </p:pic>
      <p:pic>
        <p:nvPicPr>
          <p:cNvPr id="1029" name="Picture 5" descr="C:\Users\eribac1218\AppData\Local\Microsoft\Windows\Temporary Internet Files\Content.IE5\GIXMNQ32\Flag_of_Sweden.svg[1].png"/>
          <p:cNvPicPr>
            <a:picLocks noChangeAspect="1" noChangeArrowheads="1"/>
          </p:cNvPicPr>
          <p:nvPr/>
        </p:nvPicPr>
        <p:blipFill>
          <a:blip r:embed="rId3" cstate="print"/>
          <a:srcRect/>
          <a:stretch>
            <a:fillRect/>
          </a:stretch>
        </p:blipFill>
        <p:spPr bwMode="auto">
          <a:xfrm>
            <a:off x="716404" y="3057525"/>
            <a:ext cx="810000" cy="505440"/>
          </a:xfrm>
          <a:prstGeom prst="rect">
            <a:avLst/>
          </a:prstGeom>
          <a:noFill/>
        </p:spPr>
      </p:pic>
      <p:pic>
        <p:nvPicPr>
          <p:cNvPr id="12" name="Picture 5" descr="C:\Users\eribac1218\AppData\Local\Microsoft\Windows\Temporary Internet Files\Content.IE5\GIXMNQ32\Flag_of_Sweden.svg[1].png"/>
          <p:cNvPicPr>
            <a:picLocks noChangeAspect="1" noChangeArrowheads="1"/>
          </p:cNvPicPr>
          <p:nvPr/>
        </p:nvPicPr>
        <p:blipFill>
          <a:blip r:embed="rId3" cstate="print"/>
          <a:srcRect/>
          <a:stretch>
            <a:fillRect/>
          </a:stretch>
        </p:blipFill>
        <p:spPr bwMode="auto">
          <a:xfrm>
            <a:off x="716404" y="3991322"/>
            <a:ext cx="810000" cy="505440"/>
          </a:xfrm>
          <a:prstGeom prst="rect">
            <a:avLst/>
          </a:prstGeom>
          <a:noFill/>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Kvävedioxid – dygn över normen</a:t>
            </a:r>
            <a:endParaRPr lang="sv-SE" dirty="0"/>
          </a:p>
        </p:txBody>
      </p:sp>
      <p:pic>
        <p:nvPicPr>
          <p:cNvPr id="45057" name="Picture 1"/>
          <p:cNvPicPr>
            <a:picLocks noGrp="1" noChangeAspect="1" noChangeArrowheads="1"/>
          </p:cNvPicPr>
          <p:nvPr>
            <p:ph type="pic" sz="quarter" idx="13"/>
          </p:nvPr>
        </p:nvPicPr>
        <p:blipFill>
          <a:blip r:embed="rId2" cstate="print"/>
          <a:srcRect t="2203" b="2203"/>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Kvävedioxid – timmar över normen</a:t>
            </a:r>
            <a:endParaRPr lang="sv-SE" dirty="0"/>
          </a:p>
        </p:txBody>
      </p:sp>
      <p:pic>
        <p:nvPicPr>
          <p:cNvPr id="44033" name="Picture 1"/>
          <p:cNvPicPr>
            <a:picLocks noGrp="1" noChangeAspect="1" noChangeArrowheads="1"/>
          </p:cNvPicPr>
          <p:nvPr>
            <p:ph type="pic" sz="quarter" idx="13"/>
          </p:nvPr>
        </p:nvPicPr>
        <p:blipFill>
          <a:blip r:embed="rId2" cstate="print"/>
          <a:srcRect/>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Kvävedioxid – timmar över EU:s norm</a:t>
            </a:r>
            <a:endParaRPr lang="sv-SE" dirty="0"/>
          </a:p>
        </p:txBody>
      </p:sp>
      <p:pic>
        <p:nvPicPr>
          <p:cNvPr id="43009" name="Picture 1"/>
          <p:cNvPicPr>
            <a:picLocks noGrp="1" noChangeAspect="1" noChangeArrowheads="1"/>
          </p:cNvPicPr>
          <p:nvPr>
            <p:ph type="pic" sz="quarter" idx="13"/>
          </p:nvPr>
        </p:nvPicPr>
        <p:blipFill>
          <a:blip r:embed="rId3" cstate="print"/>
          <a:srcRect t="1460" b="1460"/>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type="pic" sz="quarter" idx="12"/>
          </p:nvPr>
        </p:nvPicPr>
        <p:blipFill>
          <a:blip r:embed="rId3" cstate="print"/>
          <a:srcRect l="13" r="13"/>
          <a:stretch>
            <a:fillRect/>
          </a:stretch>
        </p:blipFill>
        <p:spPr bwMode="auto">
          <a:prstGeom prst="rect">
            <a:avLst/>
          </a:prstGeom>
          <a:noFill/>
          <a:ln w="9525">
            <a:noFill/>
            <a:miter lim="800000"/>
            <a:headEnd/>
            <a:tailEnd/>
          </a:ln>
        </p:spPr>
      </p:pic>
      <p:sp>
        <p:nvSpPr>
          <p:cNvPr id="7171" name="Rectangle 3"/>
          <p:cNvSpPr>
            <a:spLocks noGrp="1" noChangeArrowheads="1"/>
          </p:cNvSpPr>
          <p:nvPr>
            <p:ph type="body" sz="quarter" idx="13"/>
          </p:nvPr>
        </p:nvSpPr>
        <p:spPr/>
        <p:txBody>
          <a:bodyPr/>
          <a:lstStyle/>
          <a:p>
            <a:r>
              <a:rPr lang="sv-SE" dirty="0" smtClean="0"/>
              <a:t>Åtgärdsprogram i Göteborg</a:t>
            </a:r>
          </a:p>
          <a:p>
            <a:pPr lvl="1"/>
            <a:r>
              <a:rPr lang="sv-SE" dirty="0" smtClean="0"/>
              <a:t>Historik</a:t>
            </a:r>
          </a:p>
          <a:p>
            <a:pPr lvl="1"/>
            <a:r>
              <a:rPr lang="sv-SE" dirty="0" smtClean="0"/>
              <a:t>Innehåll</a:t>
            </a:r>
          </a:p>
          <a:p>
            <a:r>
              <a:rPr lang="sv-SE" dirty="0" smtClean="0"/>
              <a:t>Läget idag</a:t>
            </a:r>
          </a:p>
          <a:p>
            <a:r>
              <a:rPr lang="sv-SE" dirty="0" smtClean="0"/>
              <a:t>Framöver</a:t>
            </a:r>
          </a:p>
          <a:p>
            <a:pPr lvl="1"/>
            <a:r>
              <a:rPr lang="sv-SE" dirty="0" smtClean="0"/>
              <a:t>Trängselskatt</a:t>
            </a:r>
          </a:p>
          <a:p>
            <a:pPr lvl="1"/>
            <a:r>
              <a:rPr lang="sv-SE" dirty="0" smtClean="0"/>
              <a:t>Miljöprogram</a:t>
            </a:r>
          </a:p>
          <a:p>
            <a:r>
              <a:rPr lang="sv-SE" dirty="0" smtClean="0"/>
              <a:t>Länsstyrelsen i Västra Götalands bilder</a:t>
            </a:r>
          </a:p>
        </p:txBody>
      </p:sp>
      <p:sp>
        <p:nvSpPr>
          <p:cNvPr id="4" name="Rubrik 3"/>
          <p:cNvSpPr>
            <a:spLocks noGrp="1"/>
          </p:cNvSpPr>
          <p:nvPr>
            <p:ph type="title"/>
          </p:nvPr>
        </p:nvSpPr>
        <p:spPr/>
        <p:txBody>
          <a:bodyPr/>
          <a:lstStyle/>
          <a:p>
            <a:r>
              <a:rPr lang="sv-SE" dirty="0" smtClean="0"/>
              <a:t>Innehåll</a:t>
            </a:r>
            <a:endParaRPr lang="sv-SE"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normAutofit/>
          </a:bodyPr>
          <a:lstStyle/>
          <a:p>
            <a:r>
              <a:rPr lang="sv-SE" dirty="0" smtClean="0"/>
              <a:t>Kvävedioxid – dygn över normen</a:t>
            </a:r>
            <a:endParaRPr lang="sv-SE" dirty="0"/>
          </a:p>
        </p:txBody>
      </p:sp>
      <p:pic>
        <p:nvPicPr>
          <p:cNvPr id="47105" name="Picture 1"/>
          <p:cNvPicPr>
            <a:picLocks noGrp="1" noChangeAspect="1" noChangeArrowheads="1"/>
          </p:cNvPicPr>
          <p:nvPr>
            <p:ph type="pic" sz="quarter" idx="13"/>
          </p:nvPr>
        </p:nvPicPr>
        <p:blipFill>
          <a:blip r:embed="rId3" cstate="print"/>
          <a:srcRect l="1173" r="1220"/>
          <a:stretch>
            <a:fillRect/>
          </a:stretch>
        </p:blipFill>
        <p:spPr bwMode="auto">
          <a:xfrm>
            <a:off x="282633" y="1367999"/>
            <a:ext cx="8553796" cy="4824000"/>
          </a:xfrm>
          <a:prstGeom prst="rect">
            <a:avLst/>
          </a:prstGeom>
          <a:noFill/>
          <a:ln w="9525">
            <a:noFill/>
            <a:miter lim="800000"/>
            <a:headEnd/>
            <a:tailEnd/>
          </a:ln>
          <a:effectLst/>
        </p:spPr>
      </p:pic>
      <p:pic>
        <p:nvPicPr>
          <p:cNvPr id="47106" name="Picture 2"/>
          <p:cNvPicPr>
            <a:picLocks noChangeAspect="1" noChangeArrowheads="1"/>
          </p:cNvPicPr>
          <p:nvPr/>
        </p:nvPicPr>
        <p:blipFill>
          <a:blip r:embed="rId4" cstate="print"/>
          <a:srcRect/>
          <a:stretch>
            <a:fillRect/>
          </a:stretch>
        </p:blipFill>
        <p:spPr bwMode="auto">
          <a:xfrm>
            <a:off x="2773680" y="5833110"/>
            <a:ext cx="3505200" cy="3238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chemeClr val="tx1"/>
                </a:solidFill>
              </a:rPr>
              <a:t>Kvävedioxid – årsmedelvärde</a:t>
            </a:r>
            <a:endParaRPr lang="sv-SE" dirty="0">
              <a:solidFill>
                <a:schemeClr val="tx1"/>
              </a:solidFill>
            </a:endParaRPr>
          </a:p>
        </p:txBody>
      </p:sp>
      <p:pic>
        <p:nvPicPr>
          <p:cNvPr id="50178" name="Picture 2"/>
          <p:cNvPicPr>
            <a:picLocks noGrp="1" noChangeAspect="1" noChangeArrowheads="1"/>
          </p:cNvPicPr>
          <p:nvPr>
            <p:ph type="pic" sz="quarter" idx="13"/>
          </p:nvPr>
        </p:nvPicPr>
        <p:blipFill>
          <a:blip r:embed="rId3" cstate="print"/>
          <a:srcRect/>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Framtiden</a:t>
            </a:r>
            <a:endParaRPr lang="sv-SE" dirty="0"/>
          </a:p>
        </p:txBody>
      </p:sp>
      <p:sp>
        <p:nvSpPr>
          <p:cNvPr id="3" name="Platshållare för innehåll 2"/>
          <p:cNvSpPr>
            <a:spLocks noGrp="1"/>
          </p:cNvSpPr>
          <p:nvPr>
            <p:ph idx="1"/>
          </p:nvPr>
        </p:nvSpPr>
        <p:spPr/>
        <p:txBody>
          <a:bodyPr/>
          <a:lstStyle/>
          <a:p>
            <a:r>
              <a:rPr lang="sv-SE" sz="2400" dirty="0" smtClean="0"/>
              <a:t>ÅP för partiklar – avslutat</a:t>
            </a:r>
          </a:p>
          <a:p>
            <a:r>
              <a:rPr lang="sv-SE" sz="2400" dirty="0" smtClean="0"/>
              <a:t>ÅP för kvävedioxid – har löpt ut</a:t>
            </a:r>
          </a:p>
          <a:p>
            <a:endParaRPr lang="sv-SE" sz="2400" dirty="0" smtClean="0"/>
          </a:p>
          <a:p>
            <a:pPr>
              <a:spcAft>
                <a:spcPts val="600"/>
              </a:spcAft>
            </a:pPr>
            <a:r>
              <a:rPr lang="sv-SE" sz="2400" dirty="0" smtClean="0"/>
              <a:t>2013 – Länsstyrelsen beslöt att förlänga gällande ÅP till och med 2015</a:t>
            </a:r>
          </a:p>
          <a:p>
            <a:pPr lvl="1">
              <a:spcAft>
                <a:spcPts val="600"/>
              </a:spcAft>
            </a:pPr>
            <a:r>
              <a:rPr lang="sv-SE" sz="2400" dirty="0" smtClean="0"/>
              <a:t>i samråd med Göteborg, Partille, Mölndal och Göteborgsregionens kommunalförbund</a:t>
            </a:r>
          </a:p>
          <a:p>
            <a:pPr>
              <a:spcAft>
                <a:spcPts val="600"/>
              </a:spcAft>
            </a:pPr>
            <a:r>
              <a:rPr lang="sv-SE" sz="2400" dirty="0" smtClean="0"/>
              <a:t>2015 – MKN klaras inte, ÅP måste omprövas/revideras</a:t>
            </a:r>
          </a:p>
          <a:p>
            <a:pPr lvl="1">
              <a:spcAft>
                <a:spcPts val="600"/>
              </a:spcAft>
            </a:pPr>
            <a:r>
              <a:rPr lang="sv-SE" sz="2400" dirty="0" smtClean="0"/>
              <a:t>Startmöte 10 juni</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Trängselskatt</a:t>
            </a:r>
            <a:endParaRPr lang="sv-SE" dirty="0"/>
          </a:p>
        </p:txBody>
      </p:sp>
      <p:pic>
        <p:nvPicPr>
          <p:cNvPr id="5" name="Picture 2" descr="U:\a Bilder jobb\Fordon och trafik\Trafikmiljöer\Trängselskatt\IMG_1393.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651243" y="1570038"/>
            <a:ext cx="6038364" cy="4525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658813" y="614821"/>
            <a:ext cx="8023225" cy="428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Befolkningens exponering</a:t>
            </a:r>
            <a:br>
              <a:rPr lang="sv-SE" dirty="0" smtClean="0"/>
            </a:br>
            <a:r>
              <a:rPr lang="sv-SE" sz="2400" dirty="0" smtClean="0"/>
              <a:t>kvävedioxid 2012 och 2013</a:t>
            </a:r>
            <a:endParaRPr lang="sv-SE" sz="2400" dirty="0"/>
          </a:p>
        </p:txBody>
      </p:sp>
      <p:graphicFrame>
        <p:nvGraphicFramePr>
          <p:cNvPr id="4" name="Platshållare för innehåll 3"/>
          <p:cNvGraphicFramePr>
            <a:graphicFrameLocks noGrp="1"/>
          </p:cNvGraphicFramePr>
          <p:nvPr>
            <p:ph idx="1"/>
          </p:nvPr>
        </p:nvGraphicFramePr>
        <p:xfrm>
          <a:off x="1331640" y="2708920"/>
          <a:ext cx="6841060" cy="1112520"/>
        </p:xfrm>
        <a:graphic>
          <a:graphicData uri="http://schemas.openxmlformats.org/drawingml/2006/table">
            <a:tbl>
              <a:tblPr firstRow="1" bandRow="1">
                <a:tableStyleId>{073A0DAA-6AF3-43AB-8588-CEC1D06C72B9}</a:tableStyleId>
              </a:tblPr>
              <a:tblGrid>
                <a:gridCol w="1710265"/>
                <a:gridCol w="2034449"/>
                <a:gridCol w="1386081"/>
                <a:gridCol w="1710265"/>
              </a:tblGrid>
              <a:tr h="370840">
                <a:tc>
                  <a:txBody>
                    <a:bodyPr/>
                    <a:lstStyle/>
                    <a:p>
                      <a:endParaRPr lang="sv-S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Antal personer</a:t>
                      </a:r>
                      <a:endParaRPr lang="sv-SE" dirty="0"/>
                    </a:p>
                  </a:txBody>
                  <a:tcPr/>
                </a:tc>
                <a:tc gridSpan="2">
                  <a:txBody>
                    <a:bodyPr/>
                    <a:lstStyle/>
                    <a:p>
                      <a:pPr algn="ctr"/>
                      <a:r>
                        <a:rPr lang="sv-SE" dirty="0" smtClean="0"/>
                        <a:t>Genomsnittlig halt </a:t>
                      </a:r>
                      <a:endParaRPr lang="sv-SE" dirty="0"/>
                    </a:p>
                  </a:txBody>
                  <a:tcPr/>
                </a:tc>
                <a:tc hMerge="1">
                  <a:txBody>
                    <a:bodyPr/>
                    <a:lstStyle/>
                    <a:p>
                      <a:endParaRPr lang="sv-SE" dirty="0"/>
                    </a:p>
                  </a:txBody>
                  <a:tcPr/>
                </a:tc>
              </a:tr>
              <a:tr h="370840">
                <a:tc>
                  <a:txBody>
                    <a:bodyPr/>
                    <a:lstStyle/>
                    <a:p>
                      <a:endParaRPr lang="sv-SE" dirty="0"/>
                    </a:p>
                  </a:txBody>
                  <a:tcPr/>
                </a:tc>
                <a:tc>
                  <a:txBody>
                    <a:bodyPr/>
                    <a:lstStyle/>
                    <a:p>
                      <a:pPr algn="ctr"/>
                      <a:endParaRPr lang="sv-SE" dirty="0"/>
                    </a:p>
                  </a:txBody>
                  <a:tcPr/>
                </a:tc>
                <a:tc>
                  <a:txBody>
                    <a:bodyPr/>
                    <a:lstStyle/>
                    <a:p>
                      <a:pPr algn="ctr"/>
                      <a:r>
                        <a:rPr lang="sv-SE" dirty="0" smtClean="0"/>
                        <a:t>2012</a:t>
                      </a:r>
                      <a:endParaRPr lang="sv-SE" dirty="0"/>
                    </a:p>
                  </a:txBody>
                  <a:tcPr/>
                </a:tc>
                <a:tc>
                  <a:txBody>
                    <a:bodyPr/>
                    <a:lstStyle/>
                    <a:p>
                      <a:pPr algn="ctr"/>
                      <a:r>
                        <a:rPr lang="sv-SE" dirty="0" smtClean="0"/>
                        <a:t>2013</a:t>
                      </a:r>
                      <a:endParaRPr lang="sv-SE" dirty="0"/>
                    </a:p>
                  </a:txBody>
                  <a:tcPr/>
                </a:tc>
              </a:tr>
              <a:tr h="370840">
                <a:tc>
                  <a:txBody>
                    <a:bodyPr/>
                    <a:lstStyle/>
                    <a:p>
                      <a:r>
                        <a:rPr lang="sv-SE" dirty="0" smtClean="0"/>
                        <a:t>Göteborg</a:t>
                      </a:r>
                      <a:endParaRPr lang="sv-SE" dirty="0"/>
                    </a:p>
                  </a:txBody>
                  <a:tcPr/>
                </a:tc>
                <a:tc>
                  <a:txBody>
                    <a:bodyPr/>
                    <a:lstStyle/>
                    <a:p>
                      <a:pPr algn="r"/>
                      <a:r>
                        <a:rPr lang="sv-SE" dirty="0" smtClean="0"/>
                        <a:t>526 089</a:t>
                      </a:r>
                      <a:endParaRPr lang="sv-SE" dirty="0"/>
                    </a:p>
                  </a:txBody>
                  <a:tcPr/>
                </a:tc>
                <a:tc>
                  <a:txBody>
                    <a:bodyPr/>
                    <a:lstStyle/>
                    <a:p>
                      <a:pPr algn="r"/>
                      <a:r>
                        <a:rPr lang="sv-SE" dirty="0" smtClean="0"/>
                        <a:t>15,5</a:t>
                      </a:r>
                      <a:endParaRPr lang="sv-SE" dirty="0"/>
                    </a:p>
                  </a:txBody>
                  <a:tcPr/>
                </a:tc>
                <a:tc>
                  <a:txBody>
                    <a:bodyPr/>
                    <a:lstStyle/>
                    <a:p>
                      <a:pPr algn="r"/>
                      <a:r>
                        <a:rPr lang="sv-SE" dirty="0" smtClean="0"/>
                        <a:t>15,2</a:t>
                      </a:r>
                      <a:endParaRPr lang="sv-SE" dirty="0"/>
                    </a:p>
                  </a:txBody>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p:txBody>
          <a:bodyPr/>
          <a:lstStyle/>
          <a:p>
            <a:r>
              <a:rPr lang="sv-SE" dirty="0" smtClean="0"/>
              <a:t>Befolkningens exponering av kvävedioxid</a:t>
            </a:r>
            <a:endParaRPr lang="sv-SE" sz="2400" dirty="0"/>
          </a:p>
        </p:txBody>
      </p:sp>
      <p:pic>
        <p:nvPicPr>
          <p:cNvPr id="3074" name="Picture 2"/>
          <p:cNvPicPr>
            <a:picLocks noChangeAspect="1" noChangeArrowheads="1"/>
          </p:cNvPicPr>
          <p:nvPr/>
        </p:nvPicPr>
        <p:blipFill>
          <a:blip r:embed="rId3" cstate="print"/>
          <a:srcRect r="22829"/>
          <a:stretch>
            <a:fillRect/>
          </a:stretch>
        </p:blipFill>
        <p:spPr bwMode="auto">
          <a:xfrm>
            <a:off x="827584" y="3246090"/>
            <a:ext cx="3888432" cy="2343150"/>
          </a:xfrm>
          <a:prstGeom prst="rect">
            <a:avLst/>
          </a:prstGeom>
          <a:noFill/>
          <a:ln w="9525">
            <a:noFill/>
            <a:miter lim="800000"/>
            <a:headEnd/>
            <a:tailEnd/>
          </a:ln>
        </p:spPr>
      </p:pic>
      <p:sp>
        <p:nvSpPr>
          <p:cNvPr id="5" name="textruta 4"/>
          <p:cNvSpPr txBox="1"/>
          <p:nvPr/>
        </p:nvSpPr>
        <p:spPr>
          <a:xfrm>
            <a:off x="539552" y="1844824"/>
            <a:ext cx="8604448" cy="830997"/>
          </a:xfrm>
          <a:prstGeom prst="rect">
            <a:avLst/>
          </a:prstGeom>
          <a:noFill/>
        </p:spPr>
        <p:txBody>
          <a:bodyPr wrap="square" rtlCol="0">
            <a:spAutoFit/>
          </a:bodyPr>
          <a:lstStyle/>
          <a:p>
            <a:pPr algn="ctr"/>
            <a:r>
              <a:rPr lang="sv-SE" sz="2400" dirty="0" smtClean="0"/>
              <a:t>Halter över miljökvalitetsnormen 2012 och 2013</a:t>
            </a:r>
          </a:p>
          <a:p>
            <a:pPr algn="ctr"/>
            <a:r>
              <a:rPr lang="sv-SE" sz="2400" dirty="0" smtClean="0"/>
              <a:t>Göteborg</a:t>
            </a:r>
          </a:p>
        </p:txBody>
      </p:sp>
      <p:pic>
        <p:nvPicPr>
          <p:cNvPr id="2" name="Picture 2" descr="C:\Users\ERIBAC~1\AppData\Local\Temp\notes21C14B\Gårda_År_NO2_mer_än 40µg_m3.jpg"/>
          <p:cNvPicPr>
            <a:picLocks noGrp="1" noChangeAspect="1" noChangeArrowheads="1"/>
          </p:cNvPicPr>
          <p:nvPr>
            <p:ph idx="1"/>
          </p:nvPr>
        </p:nvPicPr>
        <p:blipFill>
          <a:blip r:embed="rId4" cstate="print"/>
          <a:srcRect r="22860"/>
          <a:stretch>
            <a:fillRect/>
          </a:stretch>
        </p:blipFill>
        <p:spPr bwMode="auto">
          <a:xfrm>
            <a:off x="5004048" y="3249852"/>
            <a:ext cx="3887872" cy="23356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smtClean="0"/>
              <a:t>Miljöprogramsåtgärder</a:t>
            </a:r>
            <a:endParaRPr lang="sv-SE" dirty="0"/>
          </a:p>
        </p:txBody>
      </p:sp>
      <p:sp>
        <p:nvSpPr>
          <p:cNvPr id="6" name="Platshållare för innehåll 5"/>
          <p:cNvSpPr>
            <a:spLocks noGrp="1"/>
          </p:cNvSpPr>
          <p:nvPr>
            <p:ph idx="1"/>
          </p:nvPr>
        </p:nvSpPr>
        <p:spPr>
          <a:xfrm>
            <a:off x="1403350" y="1844675"/>
            <a:ext cx="5184874" cy="4281488"/>
          </a:xfrm>
        </p:spPr>
        <p:txBody>
          <a:bodyPr>
            <a:normAutofit/>
          </a:bodyPr>
          <a:lstStyle/>
          <a:p>
            <a:r>
              <a:rPr lang="sv-SE" dirty="0" smtClean="0"/>
              <a:t>Minskad klimatpåverkan</a:t>
            </a:r>
          </a:p>
          <a:p>
            <a:pPr lvl="1"/>
            <a:r>
              <a:rPr lang="sv-SE" dirty="0" smtClean="0"/>
              <a:t>Godstrafik</a:t>
            </a:r>
          </a:p>
          <a:p>
            <a:r>
              <a:rPr lang="sv-SE" dirty="0" smtClean="0"/>
              <a:t>Ökad andel hållbart resande</a:t>
            </a:r>
          </a:p>
          <a:p>
            <a:pPr lvl="1"/>
            <a:r>
              <a:rPr lang="sv-SE" dirty="0" smtClean="0"/>
              <a:t>Hastighet</a:t>
            </a:r>
          </a:p>
          <a:p>
            <a:pPr lvl="1"/>
            <a:r>
              <a:rPr lang="sv-SE" dirty="0" smtClean="0"/>
              <a:t>Parkering</a:t>
            </a:r>
          </a:p>
          <a:p>
            <a:pPr lvl="1"/>
            <a:r>
              <a:rPr lang="sv-SE" dirty="0" smtClean="0"/>
              <a:t>Minska trafikens klimatbelastning</a:t>
            </a:r>
          </a:p>
          <a:p>
            <a:pPr lvl="1"/>
            <a:r>
              <a:rPr lang="sv-SE" dirty="0" smtClean="0"/>
              <a:t>Cykel och gång</a:t>
            </a:r>
          </a:p>
          <a:p>
            <a:pPr lvl="1"/>
            <a:r>
              <a:rPr lang="sv-SE" dirty="0" smtClean="0"/>
              <a:t>Bilpool</a:t>
            </a:r>
          </a:p>
          <a:p>
            <a:pPr lvl="1"/>
            <a:r>
              <a:rPr lang="sv-SE" dirty="0" smtClean="0"/>
              <a:t>Kollektivtrafik</a:t>
            </a:r>
          </a:p>
        </p:txBody>
      </p:sp>
      <p:pic>
        <p:nvPicPr>
          <p:cNvPr id="8" name="Picture 3"/>
          <p:cNvPicPr>
            <a:picLocks noChangeAspect="1" noChangeArrowheads="1"/>
          </p:cNvPicPr>
          <p:nvPr/>
        </p:nvPicPr>
        <p:blipFill>
          <a:blip r:embed="rId2" cstate="print"/>
          <a:srcRect/>
          <a:stretch>
            <a:fillRect/>
          </a:stretch>
        </p:blipFill>
        <p:spPr bwMode="auto">
          <a:xfrm>
            <a:off x="6228184" y="2222450"/>
            <a:ext cx="2677967" cy="3788639"/>
          </a:xfrm>
          <a:prstGeom prst="rect">
            <a:avLst/>
          </a:prstGeom>
          <a:noFill/>
          <a:ln w="38100">
            <a:solidFill>
              <a:schemeClr val="accent1"/>
            </a:solid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Minska partikelhalterna – </a:t>
            </a:r>
            <a:br>
              <a:rPr lang="sv-SE" dirty="0" smtClean="0"/>
            </a:br>
            <a:r>
              <a:rPr lang="sv-SE" dirty="0" smtClean="0"/>
              <a:t>fortsätt klara MKN</a:t>
            </a:r>
            <a:endParaRPr lang="sv-SE" dirty="0"/>
          </a:p>
        </p:txBody>
      </p:sp>
      <p:pic>
        <p:nvPicPr>
          <p:cNvPr id="5" name="Picture 2" descr="U:\a Bilder jobb\Fordon och trafik\Trafikmiljöer\IMG_0472.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655870" y="1570038"/>
            <a:ext cx="602911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3" cstate="print"/>
          <a:srcRect/>
          <a:stretch>
            <a:fillRect/>
          </a:stretch>
        </p:blipFill>
        <p:spPr bwMode="auto">
          <a:xfrm>
            <a:off x="5178252" y="5416350"/>
            <a:ext cx="3723718" cy="43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Lånecykelsystem</a:t>
            </a:r>
            <a:endParaRPr lang="sv-SE" dirty="0"/>
          </a:p>
        </p:txBody>
      </p:sp>
      <p:sp>
        <p:nvSpPr>
          <p:cNvPr id="4" name="Platshållare för innehåll 3"/>
          <p:cNvSpPr>
            <a:spLocks noGrp="1"/>
          </p:cNvSpPr>
          <p:nvPr>
            <p:ph idx="4294967295"/>
          </p:nvPr>
        </p:nvSpPr>
        <p:spPr>
          <a:xfrm>
            <a:off x="3954463" y="1570038"/>
            <a:ext cx="5189537" cy="3198812"/>
          </a:xfrm>
        </p:spPr>
        <p:txBody>
          <a:bodyPr/>
          <a:lstStyle/>
          <a:p>
            <a:r>
              <a:rPr lang="sv-SE" dirty="0" smtClean="0"/>
              <a:t>75 kronor för en säsong, mars-december 2014</a:t>
            </a:r>
          </a:p>
          <a:p>
            <a:r>
              <a:rPr lang="sv-SE" dirty="0" smtClean="0"/>
              <a:t>Första halvtimman ingår</a:t>
            </a:r>
          </a:p>
          <a:p>
            <a:r>
              <a:rPr lang="sv-SE" dirty="0" smtClean="0"/>
              <a:t>60 stationer i centrala stan</a:t>
            </a:r>
          </a:p>
          <a:p>
            <a:endParaRPr lang="sv-SE" dirty="0"/>
          </a:p>
        </p:txBody>
      </p:sp>
      <p:pic>
        <p:nvPicPr>
          <p:cNvPr id="81923" name="Picture 3"/>
          <p:cNvPicPr>
            <a:picLocks noGrp="1" noChangeAspect="1" noChangeArrowheads="1"/>
          </p:cNvPicPr>
          <p:nvPr>
            <p:ph type="pic" sz="quarter" idx="4294967295"/>
          </p:nvPr>
        </p:nvPicPr>
        <p:blipFill>
          <a:blip r:embed="rId3" cstate="print"/>
          <a:srcRect t="7254" b="7254"/>
          <a:stretch>
            <a:fillRect/>
          </a:stretch>
        </p:blipFill>
        <p:spPr bwMode="auto">
          <a:xfrm>
            <a:off x="0" y="1368425"/>
            <a:ext cx="2916238" cy="4787900"/>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3492000" y="5724000"/>
            <a:ext cx="5487212" cy="43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p:cNvSpPr>
            <a:spLocks noGrp="1"/>
          </p:cNvSpPr>
          <p:nvPr>
            <p:ph type="pic" sz="quarter" idx="12"/>
          </p:nvPr>
        </p:nvSpPr>
        <p:spPr/>
      </p:sp>
      <p:sp>
        <p:nvSpPr>
          <p:cNvPr id="7171" name="Rectangle 3"/>
          <p:cNvSpPr>
            <a:spLocks noGrp="1" noChangeArrowheads="1"/>
          </p:cNvSpPr>
          <p:nvPr>
            <p:ph type="body" sz="quarter" idx="13"/>
          </p:nvPr>
        </p:nvSpPr>
        <p:spPr/>
        <p:txBody>
          <a:bodyPr>
            <a:normAutofit/>
          </a:bodyPr>
          <a:lstStyle/>
          <a:p>
            <a:r>
              <a:rPr lang="sv-SE" dirty="0" smtClean="0"/>
              <a:t>1999 – Överskridande av MKN</a:t>
            </a:r>
          </a:p>
          <a:p>
            <a:r>
              <a:rPr lang="sv-SE" dirty="0" smtClean="0"/>
              <a:t>2001 – </a:t>
            </a:r>
            <a:r>
              <a:rPr lang="sv-SE" dirty="0" err="1" smtClean="0"/>
              <a:t>Regeringuppdrag</a:t>
            </a:r>
            <a:r>
              <a:rPr lang="sv-SE" dirty="0" smtClean="0"/>
              <a:t> till länsstyrelsen i att ta fram förslag på ÅP</a:t>
            </a:r>
          </a:p>
          <a:p>
            <a:r>
              <a:rPr lang="sv-SE" dirty="0" smtClean="0"/>
              <a:t>2002 – Arbetet påbörjades</a:t>
            </a:r>
          </a:p>
          <a:p>
            <a:r>
              <a:rPr lang="sv-SE" dirty="0" smtClean="0"/>
              <a:t>2003 – Förslag till program</a:t>
            </a:r>
          </a:p>
          <a:p>
            <a:r>
              <a:rPr lang="sv-SE" dirty="0" smtClean="0"/>
              <a:t>2004 – Delar fastställdes</a:t>
            </a:r>
            <a:r>
              <a:rPr lang="sv-SE" dirty="0"/>
              <a:t> </a:t>
            </a:r>
            <a:r>
              <a:rPr lang="sv-SE" dirty="0" smtClean="0"/>
              <a:t>– komplettering behövdes</a:t>
            </a:r>
          </a:p>
          <a:p>
            <a:r>
              <a:rPr lang="sv-SE" dirty="0" smtClean="0"/>
              <a:t>2006 – Kompletterande ÅP fastställt</a:t>
            </a:r>
          </a:p>
        </p:txBody>
      </p:sp>
      <p:sp>
        <p:nvSpPr>
          <p:cNvPr id="7170" name="Rectangle 2"/>
          <p:cNvSpPr>
            <a:spLocks noGrp="1" noChangeArrowheads="1"/>
          </p:cNvSpPr>
          <p:nvPr>
            <p:ph type="title"/>
          </p:nvPr>
        </p:nvSpPr>
        <p:spPr/>
        <p:txBody>
          <a:bodyPr/>
          <a:lstStyle/>
          <a:p>
            <a:r>
              <a:rPr lang="sv-SE" dirty="0" smtClean="0"/>
              <a:t>Kvävedioxid</a:t>
            </a:r>
            <a:endParaRPr lang="sv-SE" dirty="0"/>
          </a:p>
        </p:txBody>
      </p:sp>
      <p:pic>
        <p:nvPicPr>
          <p:cNvPr id="2050" name="Picture 2"/>
          <p:cNvPicPr>
            <a:picLocks noChangeAspect="1" noChangeArrowheads="1"/>
          </p:cNvPicPr>
          <p:nvPr/>
        </p:nvPicPr>
        <p:blipFill>
          <a:blip r:embed="rId3" cstate="print"/>
          <a:srcRect l="18288" t="7692" r="60316" b="8891"/>
          <a:stretch>
            <a:fillRect/>
          </a:stretch>
        </p:blipFill>
        <p:spPr bwMode="auto">
          <a:xfrm rot="900000">
            <a:off x="6215430" y="1076004"/>
            <a:ext cx="2275660" cy="3240000"/>
          </a:xfrm>
          <a:prstGeom prst="rect">
            <a:avLst/>
          </a:prstGeom>
          <a:noFill/>
          <a:ln w="9525">
            <a:solidFill>
              <a:schemeClr val="tx1"/>
            </a:solidFill>
            <a:miter lim="800000"/>
            <a:headEnd/>
            <a:tailEnd/>
          </a:ln>
        </p:spPr>
      </p:pic>
      <p:pic>
        <p:nvPicPr>
          <p:cNvPr id="2051" name="Picture 3"/>
          <p:cNvPicPr>
            <a:picLocks noChangeAspect="1" noChangeArrowheads="1"/>
          </p:cNvPicPr>
          <p:nvPr/>
        </p:nvPicPr>
        <p:blipFill>
          <a:blip r:embed="rId4" cstate="print"/>
          <a:srcRect l="28938" t="7573" r="29719" b="-116"/>
          <a:stretch>
            <a:fillRect/>
          </a:stretch>
        </p:blipFill>
        <p:spPr bwMode="auto">
          <a:xfrm rot="900000">
            <a:off x="6406268" y="3971868"/>
            <a:ext cx="2395774" cy="3240000"/>
          </a:xfrm>
          <a:prstGeom prst="rect">
            <a:avLst/>
          </a:prstGeom>
          <a:noFill/>
          <a:ln w="9525">
            <a:solidFill>
              <a:schemeClr val="tx1"/>
            </a:solidFill>
            <a:miter lim="800000"/>
            <a:headEnd/>
            <a:tailEnd/>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goteborg.se/wps/wcm/connect/1c7c05ce-c878-4f87-a7ee-458fdd57a052/1/Cykelfartsgata-Vastra-Hamngatan-1308.jpg?MOD=AJPERES&amp;CACHEID=1c7c05ce-c878-4f87-a7ee-458fdd57a052/1"/>
          <p:cNvPicPr>
            <a:picLocks noChangeAspect="1" noChangeArrowheads="1"/>
          </p:cNvPicPr>
          <p:nvPr/>
        </p:nvPicPr>
        <p:blipFill>
          <a:blip r:embed="rId3" cstate="print"/>
          <a:srcRect/>
          <a:stretch>
            <a:fillRect/>
          </a:stretch>
        </p:blipFill>
        <p:spPr bwMode="auto">
          <a:xfrm>
            <a:off x="4965700" y="2284806"/>
            <a:ext cx="4007213" cy="3845694"/>
          </a:xfrm>
          <a:prstGeom prst="rect">
            <a:avLst/>
          </a:prstGeom>
          <a:noFill/>
        </p:spPr>
      </p:pic>
      <p:sp>
        <p:nvSpPr>
          <p:cNvPr id="10" name="Rubrik 9"/>
          <p:cNvSpPr>
            <a:spLocks noGrp="1"/>
          </p:cNvSpPr>
          <p:nvPr>
            <p:ph type="title"/>
          </p:nvPr>
        </p:nvSpPr>
        <p:spPr/>
        <p:txBody>
          <a:bodyPr/>
          <a:lstStyle/>
          <a:p>
            <a:r>
              <a:rPr lang="sv-SE" dirty="0" smtClean="0"/>
              <a:t>Bättre infrastruktur</a:t>
            </a:r>
            <a:endParaRPr lang="sv-SE" dirty="0"/>
          </a:p>
        </p:txBody>
      </p:sp>
      <p:pic>
        <p:nvPicPr>
          <p:cNvPr id="12" name="Picture 2" descr="I:\Trafikant och ITS Analys\Trafikant NY STRUKTUR\6 Förvaltning (eg löpande verksamhet)\Gröna resplaner\Attraktiv centrumgata.jpg"/>
          <p:cNvPicPr>
            <a:picLocks noChangeAspect="1" noChangeArrowheads="1"/>
          </p:cNvPicPr>
          <p:nvPr/>
        </p:nvPicPr>
        <p:blipFill>
          <a:blip r:embed="rId4" cstate="print"/>
          <a:srcRect/>
          <a:stretch>
            <a:fillRect/>
          </a:stretch>
        </p:blipFill>
        <p:spPr bwMode="auto">
          <a:xfrm>
            <a:off x="188913" y="1368000"/>
            <a:ext cx="4403725" cy="3309689"/>
          </a:xfrm>
          <a:prstGeom prst="rect">
            <a:avLst/>
          </a:prstGeom>
          <a:ln>
            <a:noFill/>
          </a:ln>
          <a:effectLst>
            <a:outerShdw blurRad="190500" algn="tl" rotWithShape="0">
              <a:srgbClr val="000000">
                <a:alpha val="70000"/>
              </a:srgbClr>
            </a:outerShdw>
          </a:effectLst>
        </p:spPr>
      </p:pic>
      <p:pic>
        <p:nvPicPr>
          <p:cNvPr id="4099" name="Picture 3"/>
          <p:cNvPicPr>
            <a:picLocks noChangeAspect="1" noChangeArrowheads="1"/>
          </p:cNvPicPr>
          <p:nvPr/>
        </p:nvPicPr>
        <p:blipFill>
          <a:blip r:embed="rId5" cstate="print"/>
          <a:srcRect/>
          <a:stretch>
            <a:fillRect/>
          </a:stretch>
        </p:blipFill>
        <p:spPr bwMode="auto">
          <a:xfrm>
            <a:off x="188913" y="5722822"/>
            <a:ext cx="3124654" cy="433178"/>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188913" y="4867227"/>
            <a:ext cx="5042073" cy="44164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115616" y="476250"/>
            <a:ext cx="7273106" cy="941388"/>
          </a:xfrm>
        </p:spPr>
        <p:txBody>
          <a:bodyPr/>
          <a:lstStyle/>
          <a:p>
            <a:r>
              <a:rPr lang="sv-SE" dirty="0" smtClean="0"/>
              <a:t>Lätta miljöfordon i stadens flotta</a:t>
            </a:r>
            <a:endParaRPr lang="sv-SE"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35858" y="1391785"/>
            <a:ext cx="6703264" cy="476421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srcRect/>
          <a:stretch>
            <a:fillRect/>
          </a:stretch>
        </p:blipFill>
        <p:spPr bwMode="auto">
          <a:xfrm>
            <a:off x="5059438" y="4736036"/>
            <a:ext cx="3699380" cy="43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Fem procent elbilar – drygt 100 stycken</a:t>
            </a:r>
            <a:endParaRPr lang="sv-SE" dirty="0"/>
          </a:p>
        </p:txBody>
      </p:sp>
      <p:pic>
        <p:nvPicPr>
          <p:cNvPr id="5" name="Bildobjekt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15616" y="1484784"/>
            <a:ext cx="5550253" cy="450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srcRect/>
          <a:stretch>
            <a:fillRect/>
          </a:stretch>
        </p:blipFill>
        <p:spPr bwMode="auto">
          <a:xfrm>
            <a:off x="5066795" y="5416350"/>
            <a:ext cx="3699380" cy="43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Linbana som kollektivtrafik</a:t>
            </a:r>
            <a:endParaRPr lang="sv-SE" dirty="0"/>
          </a:p>
        </p:txBody>
      </p:sp>
      <p:sp>
        <p:nvSpPr>
          <p:cNvPr id="7" name="Platshållare för innehåll 6"/>
          <p:cNvSpPr>
            <a:spLocks noGrp="1"/>
          </p:cNvSpPr>
          <p:nvPr>
            <p:ph sz="half" idx="1"/>
          </p:nvPr>
        </p:nvSpPr>
        <p:spPr/>
        <p:txBody>
          <a:bodyPr/>
          <a:lstStyle/>
          <a:p>
            <a:endParaRPr lang="sv-SE"/>
          </a:p>
        </p:txBody>
      </p:sp>
      <p:sp>
        <p:nvSpPr>
          <p:cNvPr id="8" name="Platshållare för text 7"/>
          <p:cNvSpPr>
            <a:spLocks noGrp="1"/>
          </p:cNvSpPr>
          <p:nvPr>
            <p:ph type="body" sz="half" idx="2"/>
          </p:nvPr>
        </p:nvSpPr>
        <p:spPr/>
        <p:txBody>
          <a:bodyPr/>
          <a:lstStyle/>
          <a:p>
            <a:endParaRPr lang="sv-SE" dirty="0"/>
          </a:p>
        </p:txBody>
      </p:sp>
      <p:pic>
        <p:nvPicPr>
          <p:cNvPr id="6149" name="Picture 5"/>
          <p:cNvPicPr>
            <a:picLocks noChangeAspect="1" noChangeArrowheads="1"/>
          </p:cNvPicPr>
          <p:nvPr/>
        </p:nvPicPr>
        <p:blipFill>
          <a:blip r:embed="rId3" cstate="print"/>
          <a:srcRect/>
          <a:stretch>
            <a:fillRect/>
          </a:stretch>
        </p:blipFill>
        <p:spPr bwMode="auto">
          <a:xfrm>
            <a:off x="899593" y="1779131"/>
            <a:ext cx="4032448" cy="411992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946310" y="1937277"/>
            <a:ext cx="4495636" cy="86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half" idx="1"/>
          </p:nvPr>
        </p:nvSpPr>
        <p:spPr/>
        <p:txBody>
          <a:bodyPr/>
          <a:lstStyle/>
          <a:p>
            <a:endParaRPr lang="sv-SE" dirty="0"/>
          </a:p>
        </p:txBody>
      </p:sp>
      <p:sp>
        <p:nvSpPr>
          <p:cNvPr id="4" name="Platshållare för text 3"/>
          <p:cNvSpPr>
            <a:spLocks noGrp="1"/>
          </p:cNvSpPr>
          <p:nvPr>
            <p:ph type="body" sz="half" idx="2"/>
          </p:nvPr>
        </p:nvSpPr>
        <p:spPr/>
        <p:txBody>
          <a:bodyPr/>
          <a:lstStyle/>
          <a:p>
            <a:endParaRPr lang="sv-SE" dirty="0"/>
          </a:p>
        </p:txBody>
      </p:sp>
      <p:pic>
        <p:nvPicPr>
          <p:cNvPr id="6" name="Picture 3"/>
          <p:cNvPicPr>
            <a:picLocks noChangeAspect="1" noChangeArrowheads="1"/>
          </p:cNvPicPr>
          <p:nvPr/>
        </p:nvPicPr>
        <p:blipFill>
          <a:blip r:embed="rId2" cstate="print"/>
          <a:srcRect/>
          <a:stretch>
            <a:fillRect/>
          </a:stretch>
        </p:blipFill>
        <p:spPr bwMode="auto">
          <a:xfrm>
            <a:off x="3412976" y="1912081"/>
            <a:ext cx="2035372" cy="2879532"/>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3" cstate="print"/>
          <a:srcRect l="28938" t="7573" r="29719" b="-116"/>
          <a:stretch>
            <a:fillRect/>
          </a:stretch>
        </p:blipFill>
        <p:spPr bwMode="auto">
          <a:xfrm>
            <a:off x="6588224" y="1806372"/>
            <a:ext cx="2395774" cy="3240000"/>
          </a:xfrm>
          <a:prstGeom prst="rect">
            <a:avLst/>
          </a:prstGeom>
          <a:noFill/>
          <a:ln w="9525">
            <a:solidFill>
              <a:schemeClr val="tx1"/>
            </a:solidFill>
            <a:miter lim="800000"/>
            <a:headEnd/>
            <a:tailEnd/>
          </a:ln>
        </p:spPr>
      </p:pic>
      <p:pic>
        <p:nvPicPr>
          <p:cNvPr id="8" name="Picture 2" descr="U:\a Bilder jobb\Fordon och trafik\Trafikmiljöer\Trängselskatt\IMG_1393.JPG"/>
          <p:cNvPicPr>
            <a:picLocks noChangeAspect="1" noChangeArrowheads="1"/>
          </p:cNvPicPr>
          <p:nvPr/>
        </p:nvPicPr>
        <p:blipFill>
          <a:blip r:embed="rId4" cstate="screen">
            <a:extLst>
              <a:ext uri="{28A0092B-C50C-407E-A947-70E740481C1C}">
                <a14:useLocalDpi xmlns:a14="http://schemas.microsoft.com/office/drawing/2010/main"/>
              </a:ext>
            </a:extLst>
          </a:blip>
          <a:srcRect l="47508" t="24297" r="20820" b="52463"/>
          <a:stretch>
            <a:fillRect/>
          </a:stretch>
        </p:blipFill>
        <p:spPr bwMode="auto">
          <a:xfrm>
            <a:off x="-307109" y="2639682"/>
            <a:ext cx="2880320" cy="1584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2555776" y="2852936"/>
            <a:ext cx="1008112" cy="1015663"/>
          </a:xfrm>
          <a:prstGeom prst="rect">
            <a:avLst/>
          </a:prstGeom>
          <a:noFill/>
        </p:spPr>
        <p:txBody>
          <a:bodyPr wrap="square" rtlCol="0">
            <a:spAutoFit/>
          </a:bodyPr>
          <a:lstStyle/>
          <a:p>
            <a:pPr algn="ctr"/>
            <a:r>
              <a:rPr lang="sv-SE" sz="6000" b="1" dirty="0" smtClean="0"/>
              <a:t>+</a:t>
            </a:r>
            <a:endParaRPr lang="sv-SE" sz="6000" b="1" dirty="0"/>
          </a:p>
        </p:txBody>
      </p:sp>
      <p:sp>
        <p:nvSpPr>
          <p:cNvPr id="10" name="textruta 9"/>
          <p:cNvSpPr txBox="1"/>
          <p:nvPr/>
        </p:nvSpPr>
        <p:spPr>
          <a:xfrm>
            <a:off x="5508104" y="2924944"/>
            <a:ext cx="1008112" cy="1015663"/>
          </a:xfrm>
          <a:prstGeom prst="rect">
            <a:avLst/>
          </a:prstGeom>
          <a:noFill/>
        </p:spPr>
        <p:txBody>
          <a:bodyPr wrap="square" rtlCol="0">
            <a:spAutoFit/>
          </a:bodyPr>
          <a:lstStyle/>
          <a:p>
            <a:pPr algn="ctr"/>
            <a:r>
              <a:rPr lang="sv-SE" sz="6000" b="1" dirty="0" smtClean="0"/>
              <a:t>≈</a:t>
            </a:r>
            <a:endParaRPr lang="sv-SE" sz="60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half" idx="1"/>
          </p:nvPr>
        </p:nvSpPr>
        <p:spPr/>
        <p:txBody>
          <a:bodyPr/>
          <a:lstStyle/>
          <a:p>
            <a:endParaRPr lang="sv-SE" dirty="0"/>
          </a:p>
        </p:txBody>
      </p:sp>
      <p:sp>
        <p:nvSpPr>
          <p:cNvPr id="4" name="Platshållare för text 3"/>
          <p:cNvSpPr>
            <a:spLocks noGrp="1"/>
          </p:cNvSpPr>
          <p:nvPr>
            <p:ph type="body" sz="half" idx="2"/>
          </p:nvPr>
        </p:nvSpPr>
        <p:spPr/>
        <p:txBody>
          <a:bodyPr/>
          <a:lstStyle/>
          <a:p>
            <a:endParaRPr lang="sv-SE" dirty="0"/>
          </a:p>
        </p:txBody>
      </p:sp>
      <p:pic>
        <p:nvPicPr>
          <p:cNvPr id="6" name="Picture 3"/>
          <p:cNvPicPr>
            <a:picLocks noChangeAspect="1" noChangeArrowheads="1"/>
          </p:cNvPicPr>
          <p:nvPr/>
        </p:nvPicPr>
        <p:blipFill>
          <a:blip r:embed="rId2" cstate="print"/>
          <a:srcRect/>
          <a:stretch>
            <a:fillRect/>
          </a:stretch>
        </p:blipFill>
        <p:spPr bwMode="auto">
          <a:xfrm>
            <a:off x="3412976" y="1912081"/>
            <a:ext cx="2035372" cy="2879532"/>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3" cstate="print"/>
          <a:srcRect l="28938" t="7573" r="29719" b="-116"/>
          <a:stretch>
            <a:fillRect/>
          </a:stretch>
        </p:blipFill>
        <p:spPr bwMode="auto">
          <a:xfrm>
            <a:off x="6588224" y="1806372"/>
            <a:ext cx="2395774" cy="3240000"/>
          </a:xfrm>
          <a:prstGeom prst="rect">
            <a:avLst/>
          </a:prstGeom>
          <a:noFill/>
          <a:ln w="9525">
            <a:solidFill>
              <a:schemeClr val="tx1"/>
            </a:solidFill>
            <a:miter lim="800000"/>
            <a:headEnd/>
            <a:tailEnd/>
          </a:ln>
        </p:spPr>
      </p:pic>
      <p:pic>
        <p:nvPicPr>
          <p:cNvPr id="8" name="Picture 2" descr="U:\a Bilder jobb\Fordon och trafik\Trafikmiljöer\Trängselskatt\IMG_1393.JPG"/>
          <p:cNvPicPr>
            <a:picLocks noChangeAspect="1" noChangeArrowheads="1"/>
          </p:cNvPicPr>
          <p:nvPr/>
        </p:nvPicPr>
        <p:blipFill>
          <a:blip r:embed="rId4" cstate="screen">
            <a:extLst>
              <a:ext uri="{28A0092B-C50C-407E-A947-70E740481C1C}">
                <a14:useLocalDpi xmlns:a14="http://schemas.microsoft.com/office/drawing/2010/main"/>
              </a:ext>
            </a:extLst>
          </a:blip>
          <a:srcRect l="47508" t="24297" r="20820" b="52463"/>
          <a:stretch>
            <a:fillRect/>
          </a:stretch>
        </p:blipFill>
        <p:spPr bwMode="auto">
          <a:xfrm>
            <a:off x="-307109" y="2639682"/>
            <a:ext cx="2880320" cy="1584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2555776" y="2852936"/>
            <a:ext cx="1008112" cy="1015663"/>
          </a:xfrm>
          <a:prstGeom prst="rect">
            <a:avLst/>
          </a:prstGeom>
          <a:noFill/>
        </p:spPr>
        <p:txBody>
          <a:bodyPr wrap="square" rtlCol="0">
            <a:spAutoFit/>
          </a:bodyPr>
          <a:lstStyle/>
          <a:p>
            <a:pPr algn="ctr"/>
            <a:r>
              <a:rPr lang="sv-SE" sz="6000" b="1" dirty="0" smtClean="0"/>
              <a:t>+</a:t>
            </a:r>
            <a:endParaRPr lang="sv-SE" sz="6000" b="1" dirty="0"/>
          </a:p>
        </p:txBody>
      </p:sp>
      <p:sp>
        <p:nvSpPr>
          <p:cNvPr id="10" name="textruta 9"/>
          <p:cNvSpPr txBox="1"/>
          <p:nvPr/>
        </p:nvSpPr>
        <p:spPr>
          <a:xfrm>
            <a:off x="5508104" y="2924944"/>
            <a:ext cx="1008112" cy="1015663"/>
          </a:xfrm>
          <a:prstGeom prst="rect">
            <a:avLst/>
          </a:prstGeom>
          <a:noFill/>
        </p:spPr>
        <p:txBody>
          <a:bodyPr wrap="square" rtlCol="0">
            <a:spAutoFit/>
          </a:bodyPr>
          <a:lstStyle/>
          <a:p>
            <a:pPr algn="ctr"/>
            <a:r>
              <a:rPr lang="sv-SE" sz="6000" b="1" dirty="0" smtClean="0"/>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latshållare för innehåll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248153"/>
            <a:ext cx="9144000" cy="2485103"/>
          </a:xfrm>
        </p:spPr>
      </p:pic>
      <p:sp>
        <p:nvSpPr>
          <p:cNvPr id="4" name="Rubrik 4"/>
          <p:cNvSpPr>
            <a:spLocks noGrp="1"/>
          </p:cNvSpPr>
          <p:nvPr>
            <p:ph type="title"/>
          </p:nvPr>
        </p:nvSpPr>
        <p:spPr>
          <a:xfrm>
            <a:off x="1115616" y="214960"/>
            <a:ext cx="6130271" cy="1197816"/>
          </a:xfrm>
        </p:spPr>
        <p:txBody>
          <a:bodyPr/>
          <a:lstStyle/>
          <a:p>
            <a:pPr>
              <a:spcAft>
                <a:spcPts val="600"/>
              </a:spcAft>
            </a:pPr>
            <a:r>
              <a:rPr lang="sv-SE" dirty="0" smtClean="0"/>
              <a:t>Kvävedioxid i Göteborgsregionen – vad händer 2015?</a:t>
            </a:r>
            <a:r>
              <a:rPr lang="sv-SE" sz="2400" dirty="0" smtClean="0"/>
              <a:t/>
            </a:r>
            <a:br>
              <a:rPr lang="sv-SE" sz="2400" dirty="0" smtClean="0"/>
            </a:br>
            <a:r>
              <a:rPr lang="sv-SE" sz="2400" dirty="0" smtClean="0"/>
              <a:t>	</a:t>
            </a:r>
            <a:endParaRPr lang="sv-SE" sz="2400" dirty="0"/>
          </a:p>
        </p:txBody>
      </p:sp>
      <p:sp>
        <p:nvSpPr>
          <p:cNvPr id="5" name="textruta 4"/>
          <p:cNvSpPr txBox="1"/>
          <p:nvPr/>
        </p:nvSpPr>
        <p:spPr>
          <a:xfrm>
            <a:off x="5004048" y="5877272"/>
            <a:ext cx="3888432" cy="923330"/>
          </a:xfrm>
          <a:prstGeom prst="rect">
            <a:avLst/>
          </a:prstGeom>
          <a:noFill/>
        </p:spPr>
        <p:txBody>
          <a:bodyPr wrap="square" rtlCol="0">
            <a:spAutoFit/>
          </a:bodyPr>
          <a:lstStyle/>
          <a:p>
            <a:r>
              <a:rPr lang="sv-SE" sz="1800" b="1" dirty="0" smtClean="0"/>
              <a:t>SLF-möte 2015-05-19</a:t>
            </a:r>
          </a:p>
          <a:p>
            <a:r>
              <a:rPr lang="sv-SE" sz="1800" dirty="0" smtClean="0"/>
              <a:t>Annika Svensson</a:t>
            </a:r>
          </a:p>
          <a:p>
            <a:r>
              <a:rPr lang="sv-SE" sz="1800" dirty="0"/>
              <a:t>a</a:t>
            </a:r>
            <a:r>
              <a:rPr lang="sv-SE" sz="1800" dirty="0" smtClean="0"/>
              <a:t>nnika.o.svensson@lansstyrelsen.se</a:t>
            </a:r>
            <a:endParaRPr lang="sv-SE" sz="1800" dirty="0"/>
          </a:p>
        </p:txBody>
      </p:sp>
      <p:sp>
        <p:nvSpPr>
          <p:cNvPr id="7" name="Rubrik 4"/>
          <p:cNvSpPr txBox="1">
            <a:spLocks/>
          </p:cNvSpPr>
          <p:nvPr/>
        </p:nvSpPr>
        <p:spPr bwMode="auto">
          <a:xfrm>
            <a:off x="635123" y="1606782"/>
            <a:ext cx="8064896" cy="46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baseline="0">
                <a:solidFill>
                  <a:srgbClr val="095BA6"/>
                </a:solidFill>
                <a:latin typeface="Calibri" pitchFamily="34" charset="0"/>
                <a:ea typeface="+mj-ea"/>
                <a:cs typeface="Calibri" pitchFamily="34" charset="0"/>
              </a:defRPr>
            </a:lvl1pPr>
            <a:lvl2pPr algn="l" rtl="0" eaLnBrk="1" fontAlgn="base" hangingPunct="1">
              <a:spcBef>
                <a:spcPct val="0"/>
              </a:spcBef>
              <a:spcAft>
                <a:spcPct val="0"/>
              </a:spcAft>
              <a:defRPr sz="3200" b="1">
                <a:solidFill>
                  <a:srgbClr val="095BA6"/>
                </a:solidFill>
                <a:latin typeface="Arial" charset="0"/>
              </a:defRPr>
            </a:lvl2pPr>
            <a:lvl3pPr algn="l" rtl="0" eaLnBrk="1" fontAlgn="base" hangingPunct="1">
              <a:spcBef>
                <a:spcPct val="0"/>
              </a:spcBef>
              <a:spcAft>
                <a:spcPct val="0"/>
              </a:spcAft>
              <a:defRPr sz="3200" b="1">
                <a:solidFill>
                  <a:srgbClr val="095BA6"/>
                </a:solidFill>
                <a:latin typeface="Arial" charset="0"/>
              </a:defRPr>
            </a:lvl3pPr>
            <a:lvl4pPr algn="l" rtl="0" eaLnBrk="1" fontAlgn="base" hangingPunct="1">
              <a:spcBef>
                <a:spcPct val="0"/>
              </a:spcBef>
              <a:spcAft>
                <a:spcPct val="0"/>
              </a:spcAft>
              <a:defRPr sz="3200" b="1">
                <a:solidFill>
                  <a:srgbClr val="095BA6"/>
                </a:solidFill>
                <a:latin typeface="Arial" charset="0"/>
              </a:defRPr>
            </a:lvl4pPr>
            <a:lvl5pPr algn="l" rtl="0" eaLnBrk="1" fontAlgn="base" hangingPunct="1">
              <a:spcBef>
                <a:spcPct val="0"/>
              </a:spcBef>
              <a:spcAft>
                <a:spcPct val="0"/>
              </a:spcAft>
              <a:defRPr sz="3200" b="1">
                <a:solidFill>
                  <a:srgbClr val="095BA6"/>
                </a:solidFill>
                <a:latin typeface="Arial" charset="0"/>
              </a:defRPr>
            </a:lvl5pPr>
            <a:lvl6pPr marL="457200" algn="l" rtl="0" eaLnBrk="1" fontAlgn="base" hangingPunct="1">
              <a:spcBef>
                <a:spcPct val="0"/>
              </a:spcBef>
              <a:spcAft>
                <a:spcPct val="0"/>
              </a:spcAft>
              <a:defRPr sz="3200" b="1">
                <a:solidFill>
                  <a:srgbClr val="095BA6"/>
                </a:solidFill>
                <a:latin typeface="Arial" charset="0"/>
              </a:defRPr>
            </a:lvl6pPr>
            <a:lvl7pPr marL="914400" algn="l" rtl="0" eaLnBrk="1" fontAlgn="base" hangingPunct="1">
              <a:spcBef>
                <a:spcPct val="0"/>
              </a:spcBef>
              <a:spcAft>
                <a:spcPct val="0"/>
              </a:spcAft>
              <a:defRPr sz="3200" b="1">
                <a:solidFill>
                  <a:srgbClr val="095BA6"/>
                </a:solidFill>
                <a:latin typeface="Arial" charset="0"/>
              </a:defRPr>
            </a:lvl7pPr>
            <a:lvl8pPr marL="1371600" algn="l" rtl="0" eaLnBrk="1" fontAlgn="base" hangingPunct="1">
              <a:spcBef>
                <a:spcPct val="0"/>
              </a:spcBef>
              <a:spcAft>
                <a:spcPct val="0"/>
              </a:spcAft>
              <a:defRPr sz="3200" b="1">
                <a:solidFill>
                  <a:srgbClr val="095BA6"/>
                </a:solidFill>
                <a:latin typeface="Arial" charset="0"/>
              </a:defRPr>
            </a:lvl8pPr>
            <a:lvl9pPr marL="1828800" algn="l" rtl="0" eaLnBrk="1" fontAlgn="base" hangingPunct="1">
              <a:spcBef>
                <a:spcPct val="0"/>
              </a:spcBef>
              <a:spcAft>
                <a:spcPct val="0"/>
              </a:spcAft>
              <a:defRPr sz="3200" b="1">
                <a:solidFill>
                  <a:srgbClr val="095BA6"/>
                </a:solidFill>
                <a:latin typeface="Arial" charset="0"/>
              </a:defRPr>
            </a:lvl9pPr>
          </a:lstStyle>
          <a:p>
            <a:pPr>
              <a:spcAft>
                <a:spcPts val="600"/>
              </a:spcAft>
            </a:pPr>
            <a:r>
              <a:rPr lang="sv-SE" kern="0" dirty="0" smtClean="0"/>
              <a:t>	</a:t>
            </a:r>
            <a:r>
              <a:rPr lang="sv-SE" sz="2400" kern="0" dirty="0" smtClean="0"/>
              <a:t>- omprövning och påbörjad revidering av ÅP</a:t>
            </a:r>
            <a:br>
              <a:rPr lang="sv-SE" sz="2400" kern="0" dirty="0" smtClean="0"/>
            </a:br>
            <a:r>
              <a:rPr lang="sv-SE" sz="2400" kern="0" dirty="0" smtClean="0"/>
              <a:t>	</a:t>
            </a:r>
            <a:endParaRPr lang="sv-SE" sz="2400" kern="0" dirty="0"/>
          </a:p>
        </p:txBody>
      </p:sp>
      <p:sp>
        <p:nvSpPr>
          <p:cNvPr id="8" name="Rubrik 4"/>
          <p:cNvSpPr txBox="1">
            <a:spLocks/>
          </p:cNvSpPr>
          <p:nvPr/>
        </p:nvSpPr>
        <p:spPr bwMode="auto">
          <a:xfrm>
            <a:off x="666061" y="2074834"/>
            <a:ext cx="806489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baseline="0">
                <a:solidFill>
                  <a:srgbClr val="095BA6"/>
                </a:solidFill>
                <a:latin typeface="Calibri" pitchFamily="34" charset="0"/>
                <a:ea typeface="+mj-ea"/>
                <a:cs typeface="Calibri" pitchFamily="34" charset="0"/>
              </a:defRPr>
            </a:lvl1pPr>
            <a:lvl2pPr algn="l" rtl="0" eaLnBrk="1" fontAlgn="base" hangingPunct="1">
              <a:spcBef>
                <a:spcPct val="0"/>
              </a:spcBef>
              <a:spcAft>
                <a:spcPct val="0"/>
              </a:spcAft>
              <a:defRPr sz="3200" b="1">
                <a:solidFill>
                  <a:srgbClr val="095BA6"/>
                </a:solidFill>
                <a:latin typeface="Arial" charset="0"/>
              </a:defRPr>
            </a:lvl2pPr>
            <a:lvl3pPr algn="l" rtl="0" eaLnBrk="1" fontAlgn="base" hangingPunct="1">
              <a:spcBef>
                <a:spcPct val="0"/>
              </a:spcBef>
              <a:spcAft>
                <a:spcPct val="0"/>
              </a:spcAft>
              <a:defRPr sz="3200" b="1">
                <a:solidFill>
                  <a:srgbClr val="095BA6"/>
                </a:solidFill>
                <a:latin typeface="Arial" charset="0"/>
              </a:defRPr>
            </a:lvl3pPr>
            <a:lvl4pPr algn="l" rtl="0" eaLnBrk="1" fontAlgn="base" hangingPunct="1">
              <a:spcBef>
                <a:spcPct val="0"/>
              </a:spcBef>
              <a:spcAft>
                <a:spcPct val="0"/>
              </a:spcAft>
              <a:defRPr sz="3200" b="1">
                <a:solidFill>
                  <a:srgbClr val="095BA6"/>
                </a:solidFill>
                <a:latin typeface="Arial" charset="0"/>
              </a:defRPr>
            </a:lvl4pPr>
            <a:lvl5pPr algn="l" rtl="0" eaLnBrk="1" fontAlgn="base" hangingPunct="1">
              <a:spcBef>
                <a:spcPct val="0"/>
              </a:spcBef>
              <a:spcAft>
                <a:spcPct val="0"/>
              </a:spcAft>
              <a:defRPr sz="3200" b="1">
                <a:solidFill>
                  <a:srgbClr val="095BA6"/>
                </a:solidFill>
                <a:latin typeface="Arial" charset="0"/>
              </a:defRPr>
            </a:lvl5pPr>
            <a:lvl6pPr marL="457200" algn="l" rtl="0" eaLnBrk="1" fontAlgn="base" hangingPunct="1">
              <a:spcBef>
                <a:spcPct val="0"/>
              </a:spcBef>
              <a:spcAft>
                <a:spcPct val="0"/>
              </a:spcAft>
              <a:defRPr sz="3200" b="1">
                <a:solidFill>
                  <a:srgbClr val="095BA6"/>
                </a:solidFill>
                <a:latin typeface="Arial" charset="0"/>
              </a:defRPr>
            </a:lvl6pPr>
            <a:lvl7pPr marL="914400" algn="l" rtl="0" eaLnBrk="1" fontAlgn="base" hangingPunct="1">
              <a:spcBef>
                <a:spcPct val="0"/>
              </a:spcBef>
              <a:spcAft>
                <a:spcPct val="0"/>
              </a:spcAft>
              <a:defRPr sz="3200" b="1">
                <a:solidFill>
                  <a:srgbClr val="095BA6"/>
                </a:solidFill>
                <a:latin typeface="Arial" charset="0"/>
              </a:defRPr>
            </a:lvl7pPr>
            <a:lvl8pPr marL="1371600" algn="l" rtl="0" eaLnBrk="1" fontAlgn="base" hangingPunct="1">
              <a:spcBef>
                <a:spcPct val="0"/>
              </a:spcBef>
              <a:spcAft>
                <a:spcPct val="0"/>
              </a:spcAft>
              <a:defRPr sz="3200" b="1">
                <a:solidFill>
                  <a:srgbClr val="095BA6"/>
                </a:solidFill>
                <a:latin typeface="Arial" charset="0"/>
              </a:defRPr>
            </a:lvl8pPr>
            <a:lvl9pPr marL="1828800" algn="l" rtl="0" eaLnBrk="1" fontAlgn="base" hangingPunct="1">
              <a:spcBef>
                <a:spcPct val="0"/>
              </a:spcBef>
              <a:spcAft>
                <a:spcPct val="0"/>
              </a:spcAft>
              <a:defRPr sz="3200" b="1">
                <a:solidFill>
                  <a:srgbClr val="095BA6"/>
                </a:solidFill>
                <a:latin typeface="Arial" charset="0"/>
              </a:defRPr>
            </a:lvl9pPr>
          </a:lstStyle>
          <a:p>
            <a:pPr>
              <a:spcAft>
                <a:spcPts val="600"/>
              </a:spcAft>
            </a:pPr>
            <a:r>
              <a:rPr lang="sv-SE" sz="2400" kern="0" dirty="0" smtClean="0"/>
              <a:t/>
            </a:r>
            <a:br>
              <a:rPr lang="sv-SE" sz="2400" kern="0" dirty="0" smtClean="0"/>
            </a:br>
            <a:r>
              <a:rPr lang="sv-SE" sz="2400" kern="0" dirty="0" smtClean="0"/>
              <a:t>	- överskridande av EU:s gränsvärde</a:t>
            </a:r>
            <a:br>
              <a:rPr lang="sv-SE" sz="2400" kern="0" dirty="0" smtClean="0"/>
            </a:br>
            <a:r>
              <a:rPr lang="sv-SE" sz="2400" kern="0" dirty="0" smtClean="0"/>
              <a:t>	</a:t>
            </a:r>
            <a:endParaRPr lang="sv-SE" sz="2400" kern="0" dirty="0"/>
          </a:p>
        </p:txBody>
      </p:sp>
      <p:sp>
        <p:nvSpPr>
          <p:cNvPr id="9" name="Rubrik 4"/>
          <p:cNvSpPr txBox="1">
            <a:spLocks/>
          </p:cNvSpPr>
          <p:nvPr/>
        </p:nvSpPr>
        <p:spPr bwMode="auto">
          <a:xfrm>
            <a:off x="666061" y="2564904"/>
            <a:ext cx="8064896" cy="10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baseline="0">
                <a:solidFill>
                  <a:srgbClr val="095BA6"/>
                </a:solidFill>
                <a:latin typeface="Calibri" pitchFamily="34" charset="0"/>
                <a:ea typeface="+mj-ea"/>
                <a:cs typeface="Calibri" pitchFamily="34" charset="0"/>
              </a:defRPr>
            </a:lvl1pPr>
            <a:lvl2pPr algn="l" rtl="0" eaLnBrk="1" fontAlgn="base" hangingPunct="1">
              <a:spcBef>
                <a:spcPct val="0"/>
              </a:spcBef>
              <a:spcAft>
                <a:spcPct val="0"/>
              </a:spcAft>
              <a:defRPr sz="3200" b="1">
                <a:solidFill>
                  <a:srgbClr val="095BA6"/>
                </a:solidFill>
                <a:latin typeface="Arial" charset="0"/>
              </a:defRPr>
            </a:lvl2pPr>
            <a:lvl3pPr algn="l" rtl="0" eaLnBrk="1" fontAlgn="base" hangingPunct="1">
              <a:spcBef>
                <a:spcPct val="0"/>
              </a:spcBef>
              <a:spcAft>
                <a:spcPct val="0"/>
              </a:spcAft>
              <a:defRPr sz="3200" b="1">
                <a:solidFill>
                  <a:srgbClr val="095BA6"/>
                </a:solidFill>
                <a:latin typeface="Arial" charset="0"/>
              </a:defRPr>
            </a:lvl3pPr>
            <a:lvl4pPr algn="l" rtl="0" eaLnBrk="1" fontAlgn="base" hangingPunct="1">
              <a:spcBef>
                <a:spcPct val="0"/>
              </a:spcBef>
              <a:spcAft>
                <a:spcPct val="0"/>
              </a:spcAft>
              <a:defRPr sz="3200" b="1">
                <a:solidFill>
                  <a:srgbClr val="095BA6"/>
                </a:solidFill>
                <a:latin typeface="Arial" charset="0"/>
              </a:defRPr>
            </a:lvl4pPr>
            <a:lvl5pPr algn="l" rtl="0" eaLnBrk="1" fontAlgn="base" hangingPunct="1">
              <a:spcBef>
                <a:spcPct val="0"/>
              </a:spcBef>
              <a:spcAft>
                <a:spcPct val="0"/>
              </a:spcAft>
              <a:defRPr sz="3200" b="1">
                <a:solidFill>
                  <a:srgbClr val="095BA6"/>
                </a:solidFill>
                <a:latin typeface="Arial" charset="0"/>
              </a:defRPr>
            </a:lvl5pPr>
            <a:lvl6pPr marL="457200" algn="l" rtl="0" eaLnBrk="1" fontAlgn="base" hangingPunct="1">
              <a:spcBef>
                <a:spcPct val="0"/>
              </a:spcBef>
              <a:spcAft>
                <a:spcPct val="0"/>
              </a:spcAft>
              <a:defRPr sz="3200" b="1">
                <a:solidFill>
                  <a:srgbClr val="095BA6"/>
                </a:solidFill>
                <a:latin typeface="Arial" charset="0"/>
              </a:defRPr>
            </a:lvl6pPr>
            <a:lvl7pPr marL="914400" algn="l" rtl="0" eaLnBrk="1" fontAlgn="base" hangingPunct="1">
              <a:spcBef>
                <a:spcPct val="0"/>
              </a:spcBef>
              <a:spcAft>
                <a:spcPct val="0"/>
              </a:spcAft>
              <a:defRPr sz="3200" b="1">
                <a:solidFill>
                  <a:srgbClr val="095BA6"/>
                </a:solidFill>
                <a:latin typeface="Arial" charset="0"/>
              </a:defRPr>
            </a:lvl7pPr>
            <a:lvl8pPr marL="1371600" algn="l" rtl="0" eaLnBrk="1" fontAlgn="base" hangingPunct="1">
              <a:spcBef>
                <a:spcPct val="0"/>
              </a:spcBef>
              <a:spcAft>
                <a:spcPct val="0"/>
              </a:spcAft>
              <a:defRPr sz="3200" b="1">
                <a:solidFill>
                  <a:srgbClr val="095BA6"/>
                </a:solidFill>
                <a:latin typeface="Arial" charset="0"/>
              </a:defRPr>
            </a:lvl8pPr>
            <a:lvl9pPr marL="1828800" algn="l" rtl="0" eaLnBrk="1" fontAlgn="base" hangingPunct="1">
              <a:spcBef>
                <a:spcPct val="0"/>
              </a:spcBef>
              <a:spcAft>
                <a:spcPct val="0"/>
              </a:spcAft>
              <a:defRPr sz="3200" b="1">
                <a:solidFill>
                  <a:srgbClr val="095BA6"/>
                </a:solidFill>
                <a:latin typeface="Arial" charset="0"/>
              </a:defRPr>
            </a:lvl9pPr>
          </a:lstStyle>
          <a:p>
            <a:pPr>
              <a:spcAft>
                <a:spcPts val="600"/>
              </a:spcAft>
            </a:pPr>
            <a:r>
              <a:rPr lang="sv-SE" sz="2400" kern="0" dirty="0"/>
              <a:t>	</a:t>
            </a:r>
            <a:r>
              <a:rPr lang="sv-SE" sz="2400" kern="0" dirty="0" smtClean="0"/>
              <a:t>- konflikt: bostadsförtätning i innerstaden / klara MKN 	och minska människors exponering för höga lufthalter</a:t>
            </a:r>
            <a:endParaRPr lang="sv-SE" sz="2400" kern="0" dirty="0"/>
          </a:p>
        </p:txBody>
      </p:sp>
      <p:pic>
        <p:nvPicPr>
          <p:cNvPr id="10" name="Picture 8" descr="lst_farg_lit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5743575"/>
            <a:ext cx="939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ubrik 4"/>
          <p:cNvSpPr>
            <a:spLocks noGrp="1"/>
          </p:cNvSpPr>
          <p:nvPr>
            <p:ph type="title"/>
          </p:nvPr>
        </p:nvSpPr>
        <p:spPr>
          <a:xfrm>
            <a:off x="323528" y="44624"/>
            <a:ext cx="8568952" cy="720080"/>
          </a:xfrm>
        </p:spPr>
        <p:txBody>
          <a:bodyPr/>
          <a:lstStyle/>
          <a:p>
            <a:r>
              <a:rPr lang="sv-SE" sz="2800" dirty="0" smtClean="0"/>
              <a:t>Åtgärdsprogram för kvävedioxid i Göteborgsregionen</a:t>
            </a:r>
            <a:endParaRPr lang="sv-SE" sz="2800" dirty="0"/>
          </a:p>
        </p:txBody>
      </p:sp>
      <p:sp>
        <p:nvSpPr>
          <p:cNvPr id="6" name="Platshållare för innehåll 5"/>
          <p:cNvSpPr>
            <a:spLocks noGrp="1"/>
          </p:cNvSpPr>
          <p:nvPr>
            <p:ph idx="1"/>
          </p:nvPr>
        </p:nvSpPr>
        <p:spPr>
          <a:xfrm>
            <a:off x="395536" y="908720"/>
            <a:ext cx="8352928" cy="4824536"/>
          </a:xfrm>
        </p:spPr>
        <p:txBody>
          <a:bodyPr/>
          <a:lstStyle/>
          <a:p>
            <a:pPr>
              <a:spcAft>
                <a:spcPts val="600"/>
              </a:spcAft>
            </a:pPr>
            <a:r>
              <a:rPr lang="sv-SE" b="1" dirty="0" smtClean="0"/>
              <a:t>2001</a:t>
            </a:r>
            <a:r>
              <a:rPr lang="sv-SE" dirty="0" smtClean="0"/>
              <a:t> - </a:t>
            </a:r>
            <a:r>
              <a:rPr lang="sv-SE" dirty="0"/>
              <a:t>R</a:t>
            </a:r>
            <a:r>
              <a:rPr lang="sv-SE" dirty="0" smtClean="0"/>
              <a:t>egeringen gav Lst i uppdrag att ta fram förslag till ÅP för NO</a:t>
            </a:r>
            <a:r>
              <a:rPr lang="sv-SE" baseline="-25000" dirty="0" smtClean="0"/>
              <a:t>2</a:t>
            </a:r>
            <a:endParaRPr lang="sv-SE" dirty="0" smtClean="0"/>
          </a:p>
          <a:p>
            <a:pPr>
              <a:spcAft>
                <a:spcPts val="600"/>
              </a:spcAft>
            </a:pPr>
            <a:r>
              <a:rPr lang="sv-SE" b="1" dirty="0" smtClean="0"/>
              <a:t>2003</a:t>
            </a:r>
            <a:r>
              <a:rPr lang="sv-SE" dirty="0" smtClean="0"/>
              <a:t> – Lst överlämnade förslag till ÅP till regeringen</a:t>
            </a:r>
          </a:p>
          <a:p>
            <a:pPr>
              <a:spcAft>
                <a:spcPts val="600"/>
              </a:spcAft>
            </a:pPr>
            <a:r>
              <a:rPr lang="sv-SE" b="1" dirty="0" smtClean="0"/>
              <a:t>2004</a:t>
            </a:r>
            <a:r>
              <a:rPr lang="sv-SE" dirty="0" smtClean="0"/>
              <a:t>  </a:t>
            </a:r>
            <a:r>
              <a:rPr lang="sv-SE" dirty="0"/>
              <a:t>- </a:t>
            </a:r>
            <a:r>
              <a:rPr lang="sv-SE" dirty="0" smtClean="0"/>
              <a:t>Regeringen </a:t>
            </a:r>
            <a:r>
              <a:rPr lang="sv-SE" dirty="0"/>
              <a:t>fastställde delar </a:t>
            </a:r>
            <a:r>
              <a:rPr lang="sv-SE" dirty="0" smtClean="0"/>
              <a:t>av </a:t>
            </a:r>
            <a:r>
              <a:rPr lang="sv-SE" dirty="0" err="1" smtClean="0"/>
              <a:t>Lst:s</a:t>
            </a:r>
            <a:r>
              <a:rPr lang="sv-SE" dirty="0" smtClean="0"/>
              <a:t> </a:t>
            </a:r>
            <a:r>
              <a:rPr lang="sv-SE" dirty="0"/>
              <a:t>förslag </a:t>
            </a:r>
            <a:r>
              <a:rPr lang="sv-SE" dirty="0" smtClean="0"/>
              <a:t>– dock uteslöts de 	åtgärder </a:t>
            </a:r>
            <a:r>
              <a:rPr lang="sv-SE" dirty="0"/>
              <a:t>som </a:t>
            </a:r>
            <a:r>
              <a:rPr lang="sv-SE" dirty="0" smtClean="0"/>
              <a:t>krävde statlig </a:t>
            </a:r>
            <a:r>
              <a:rPr lang="sv-SE" dirty="0"/>
              <a:t>medfinansiering och/eller ändring av </a:t>
            </a:r>
            <a:r>
              <a:rPr lang="sv-SE" dirty="0" smtClean="0"/>
              <a:t>	lagar</a:t>
            </a:r>
          </a:p>
          <a:p>
            <a:pPr>
              <a:spcAft>
                <a:spcPts val="600"/>
              </a:spcAft>
            </a:pPr>
            <a:r>
              <a:rPr lang="sv-SE" b="1" dirty="0" smtClean="0"/>
              <a:t>2004</a:t>
            </a:r>
            <a:r>
              <a:rPr lang="sv-SE" dirty="0" smtClean="0"/>
              <a:t>  - Regeringen </a:t>
            </a:r>
            <a:r>
              <a:rPr lang="sv-SE" dirty="0"/>
              <a:t>uppdrog </a:t>
            </a:r>
            <a:r>
              <a:rPr lang="sv-SE" dirty="0" smtClean="0"/>
              <a:t>åt Lst att revidera ÅP och upprätta förslag till 	kompletterande ÅP</a:t>
            </a:r>
          </a:p>
          <a:p>
            <a:pPr>
              <a:spcAft>
                <a:spcPts val="600"/>
              </a:spcAft>
            </a:pPr>
            <a:r>
              <a:rPr lang="sv-SE" b="1" dirty="0" smtClean="0"/>
              <a:t>2006</a:t>
            </a:r>
            <a:r>
              <a:rPr lang="sv-SE" dirty="0" smtClean="0"/>
              <a:t>  - Lst fastställde ÅP för NO</a:t>
            </a:r>
            <a:r>
              <a:rPr lang="sv-SE" baseline="-25000" dirty="0" smtClean="0"/>
              <a:t>2</a:t>
            </a:r>
            <a:r>
              <a:rPr lang="sv-SE" dirty="0" smtClean="0"/>
              <a:t> i Göteborgsregionen</a:t>
            </a:r>
          </a:p>
          <a:p>
            <a:pPr>
              <a:spcAft>
                <a:spcPts val="600"/>
              </a:spcAft>
            </a:pPr>
            <a:r>
              <a:rPr lang="sv-SE" b="1" dirty="0" smtClean="0"/>
              <a:t>2013</a:t>
            </a:r>
            <a:r>
              <a:rPr lang="sv-SE" dirty="0" smtClean="0"/>
              <a:t> – Lst beslöt att förlänga gällande ÅP t.o.m. utgången av 2015 (i 	samråd 	med </a:t>
            </a:r>
            <a:r>
              <a:rPr lang="sv-SE" dirty="0" err="1" smtClean="0"/>
              <a:t>Gbg:s</a:t>
            </a:r>
            <a:r>
              <a:rPr lang="sv-SE" dirty="0" smtClean="0"/>
              <a:t> stad, Partille kommun, Mölndals stad och 	Göteborgsregionens kommunalförbund)</a:t>
            </a:r>
          </a:p>
          <a:p>
            <a:pPr>
              <a:spcAft>
                <a:spcPts val="600"/>
              </a:spcAft>
            </a:pPr>
            <a:r>
              <a:rPr lang="sv-SE" b="1" dirty="0" smtClean="0"/>
              <a:t>2015</a:t>
            </a:r>
            <a:r>
              <a:rPr lang="sv-SE" dirty="0" smtClean="0"/>
              <a:t> – MKN klaras inte, ÅP måste omprövas/revideras	</a:t>
            </a:r>
            <a:br>
              <a:rPr lang="sv-SE" dirty="0" smtClean="0"/>
            </a:br>
            <a:r>
              <a:rPr lang="sv-SE" dirty="0" smtClean="0"/>
              <a:t>	</a:t>
            </a:r>
            <a:r>
              <a:rPr lang="sv-SE" b="1" dirty="0" smtClean="0">
                <a:solidFill>
                  <a:srgbClr val="FF0000"/>
                </a:solidFill>
              </a:rPr>
              <a:t>Uppstartsmöte 2015-06-10</a:t>
            </a:r>
          </a:p>
          <a:p>
            <a:endParaRPr lang="sv-SE" dirty="0"/>
          </a:p>
        </p:txBody>
      </p:sp>
      <p:pic>
        <p:nvPicPr>
          <p:cNvPr id="4" name="Picture 8" descr="lst_farg_lit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5743575"/>
            <a:ext cx="939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882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836712"/>
            <a:ext cx="5172075" cy="55812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79512" y="1196752"/>
            <a:ext cx="3384376" cy="3693319"/>
          </a:xfrm>
          <a:prstGeom prst="rect">
            <a:avLst/>
          </a:prstGeom>
          <a:noFill/>
          <a:ln w="38100">
            <a:solidFill>
              <a:schemeClr val="accent1">
                <a:lumMod val="75000"/>
              </a:schemeClr>
            </a:solidFill>
          </a:ln>
        </p:spPr>
        <p:txBody>
          <a:bodyPr wrap="square" rtlCol="0">
            <a:spAutoFit/>
          </a:bodyPr>
          <a:lstStyle/>
          <a:p>
            <a:r>
              <a:rPr lang="sv-SE" sz="1800" dirty="0" smtClean="0"/>
              <a:t>Europeiska kommissionen uppmärksammade 2013 att EU:s gränsvärde inte klaras i Göteborg – Gårda.</a:t>
            </a:r>
          </a:p>
          <a:p>
            <a:endParaRPr lang="sv-SE" sz="1800" dirty="0" smtClean="0"/>
          </a:p>
          <a:p>
            <a:r>
              <a:rPr lang="sv-SE" sz="1800" dirty="0" smtClean="0"/>
              <a:t>Länsstyrelsen i Västra Götaland, </a:t>
            </a:r>
            <a:r>
              <a:rPr lang="sv-SE" sz="1800" dirty="0"/>
              <a:t>G</a:t>
            </a:r>
            <a:r>
              <a:rPr lang="sv-SE" sz="1800" dirty="0" smtClean="0"/>
              <a:t>öteborgs  stad, Naturvårdsverket, Trafikverket m.fl. har yttrat sig i frågan.</a:t>
            </a:r>
            <a:endParaRPr lang="sv-SE" sz="1800" dirty="0"/>
          </a:p>
          <a:p>
            <a:endParaRPr lang="sv-SE" sz="1800" dirty="0"/>
          </a:p>
          <a:p>
            <a:r>
              <a:rPr lang="sv-SE" sz="1800" dirty="0" smtClean="0"/>
              <a:t>En formell underrättelse väntas inom snar framtid.</a:t>
            </a:r>
          </a:p>
          <a:p>
            <a:endParaRPr lang="sv-SE" sz="1800" dirty="0" smtClean="0"/>
          </a:p>
        </p:txBody>
      </p:sp>
      <p:sp>
        <p:nvSpPr>
          <p:cNvPr id="5" name="Rubrik 4"/>
          <p:cNvSpPr>
            <a:spLocks noGrp="1"/>
          </p:cNvSpPr>
          <p:nvPr>
            <p:ph type="title"/>
          </p:nvPr>
        </p:nvSpPr>
        <p:spPr>
          <a:xfrm>
            <a:off x="971600" y="44624"/>
            <a:ext cx="7920880" cy="720080"/>
          </a:xfrm>
        </p:spPr>
        <p:txBody>
          <a:bodyPr/>
          <a:lstStyle/>
          <a:p>
            <a:r>
              <a:rPr lang="sv-SE" sz="2800" dirty="0" smtClean="0"/>
              <a:t>Gränsvärden enligt EU:s luftkvalitetsdirektiv</a:t>
            </a:r>
            <a:endParaRPr lang="sv-SE" sz="2800" dirty="0"/>
          </a:p>
        </p:txBody>
      </p:sp>
      <p:pic>
        <p:nvPicPr>
          <p:cNvPr id="6" name="Picture 8" descr="lst_farg_lit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5743575"/>
            <a:ext cx="939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078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75" y="980728"/>
            <a:ext cx="4464496" cy="2528088"/>
          </a:xfrm>
          <a:prstGeom prst="rect">
            <a:avLst/>
          </a:prstGeom>
        </p:spPr>
      </p:pic>
      <p:sp>
        <p:nvSpPr>
          <p:cNvPr id="4" name="Rubrik 1"/>
          <p:cNvSpPr>
            <a:spLocks noGrp="1"/>
          </p:cNvSpPr>
          <p:nvPr>
            <p:ph type="title"/>
          </p:nvPr>
        </p:nvSpPr>
        <p:spPr>
          <a:xfrm>
            <a:off x="755576" y="116632"/>
            <a:ext cx="7239000" cy="720080"/>
          </a:xfrm>
        </p:spPr>
        <p:txBody>
          <a:bodyPr/>
          <a:lstStyle/>
          <a:p>
            <a:pPr algn="ctr"/>
            <a:r>
              <a:rPr lang="sv-SE" sz="3200" dirty="0" smtClean="0">
                <a:solidFill>
                  <a:srgbClr val="095BA6"/>
                </a:solidFill>
              </a:rPr>
              <a:t>Målkonflikt</a:t>
            </a:r>
            <a:endParaRPr lang="sv-SE" sz="3200" dirty="0">
              <a:solidFill>
                <a:srgbClr val="095BA6"/>
              </a:solidFill>
            </a:endParaRPr>
          </a:p>
        </p:txBody>
      </p:sp>
      <p:sp>
        <p:nvSpPr>
          <p:cNvPr id="5" name="textruta 4"/>
          <p:cNvSpPr txBox="1"/>
          <p:nvPr/>
        </p:nvSpPr>
        <p:spPr>
          <a:xfrm>
            <a:off x="5333999" y="980728"/>
            <a:ext cx="3155871" cy="4093428"/>
          </a:xfrm>
          <a:prstGeom prst="rect">
            <a:avLst/>
          </a:prstGeom>
          <a:noFill/>
          <a:ln>
            <a:noFill/>
          </a:ln>
        </p:spPr>
        <p:txBody>
          <a:bodyPr wrap="square" rtlCol="0">
            <a:spAutoFit/>
          </a:bodyPr>
          <a:lstStyle/>
          <a:p>
            <a:pPr>
              <a:buFont typeface="Arial" pitchFamily="34" charset="0"/>
              <a:buChar char="•"/>
            </a:pPr>
            <a:r>
              <a:rPr lang="sv-SE" sz="2000" dirty="0" smtClean="0">
                <a:latin typeface="Calibri" pitchFamily="34" charset="0"/>
                <a:cs typeface="Calibri" pitchFamily="34" charset="0"/>
              </a:rPr>
              <a:t>Fler bostäder behövs i Göteborg och många ska byggas genom förtätning av inner- och mellanstaden. </a:t>
            </a:r>
          </a:p>
          <a:p>
            <a:pPr>
              <a:buFont typeface="Arial" pitchFamily="34" charset="0"/>
              <a:buChar char="•"/>
            </a:pPr>
            <a:endParaRPr lang="sv-SE" sz="2000" dirty="0" smtClean="0">
              <a:latin typeface="Calibri" pitchFamily="34" charset="0"/>
              <a:cs typeface="Calibri" pitchFamily="34" charset="0"/>
            </a:endParaRPr>
          </a:p>
          <a:p>
            <a:pPr>
              <a:buFont typeface="Arial" pitchFamily="34" charset="0"/>
              <a:buChar char="•"/>
            </a:pPr>
            <a:r>
              <a:rPr lang="sv-SE" sz="2000" dirty="0" smtClean="0">
                <a:latin typeface="Calibri" pitchFamily="34" charset="0"/>
                <a:cs typeface="Calibri" pitchFamily="34" charset="0"/>
              </a:rPr>
              <a:t>Miljökvalitetsnormerna och EU:s gränsvärde måste vara uppfyllda där människor bor och vistas NU. </a:t>
            </a:r>
          </a:p>
          <a:p>
            <a:pPr>
              <a:buFont typeface="Arial" pitchFamily="34" charset="0"/>
              <a:buChar char="•"/>
            </a:pPr>
            <a:endParaRPr lang="sv-SE" sz="2000" dirty="0" smtClean="0">
              <a:latin typeface="Calibri" pitchFamily="34" charset="0"/>
              <a:cs typeface="Calibri" pitchFamily="34" charset="0"/>
            </a:endParaRPr>
          </a:p>
          <a:p>
            <a:pPr>
              <a:buFont typeface="Arial" pitchFamily="34" charset="0"/>
              <a:buChar char="•"/>
            </a:pPr>
            <a:r>
              <a:rPr lang="sv-SE" sz="2000" dirty="0" err="1" smtClean="0">
                <a:latin typeface="Calibri" pitchFamily="34" charset="0"/>
                <a:cs typeface="Calibri" pitchFamily="34" charset="0"/>
              </a:rPr>
              <a:t>Luftkvaliten</a:t>
            </a:r>
            <a:r>
              <a:rPr lang="sv-SE" sz="2000" dirty="0" smtClean="0">
                <a:latin typeface="Calibri" pitchFamily="34" charset="0"/>
                <a:cs typeface="Calibri" pitchFamily="34" charset="0"/>
              </a:rPr>
              <a:t> är sämst i inner- och mellanstaden.</a:t>
            </a:r>
          </a:p>
          <a:p>
            <a:pPr>
              <a:buFont typeface="Arial" pitchFamily="34" charset="0"/>
              <a:buChar char="•"/>
            </a:pPr>
            <a:endParaRPr lang="sv-SE" sz="2000" dirty="0">
              <a:latin typeface="Calibri" pitchFamily="34" charset="0"/>
              <a:cs typeface="Calibri" pitchFamily="34" charset="0"/>
            </a:endParaRPr>
          </a:p>
        </p:txBody>
      </p:sp>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975" y="3677072"/>
            <a:ext cx="2952328" cy="2952328"/>
          </a:xfrm>
          <a:prstGeom prst="rect">
            <a:avLst/>
          </a:prstGeom>
        </p:spPr>
      </p:pic>
      <p:pic>
        <p:nvPicPr>
          <p:cNvPr id="7" name="Picture 8" descr="lst_farg_lit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5743575"/>
            <a:ext cx="939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5469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sz="quarter" idx="13"/>
          </p:nvPr>
        </p:nvSpPr>
        <p:spPr>
          <a:noFill/>
          <a:ln/>
        </p:spPr>
        <p:txBody>
          <a:bodyPr lIns="91432" tIns="45716" rIns="91432" bIns="45716"/>
          <a:lstStyle/>
          <a:p>
            <a:r>
              <a:rPr lang="sv-SE" dirty="0" smtClean="0"/>
              <a:t>2004 – Information om risk för överskridande</a:t>
            </a:r>
          </a:p>
          <a:p>
            <a:r>
              <a:rPr lang="sv-SE" dirty="0" smtClean="0"/>
              <a:t>2006 – Fastställt</a:t>
            </a:r>
          </a:p>
          <a:p>
            <a:r>
              <a:rPr lang="sv-SE" dirty="0" smtClean="0"/>
              <a:t>2012 – Avslutat</a:t>
            </a:r>
            <a:endParaRPr lang="sv-SE" dirty="0"/>
          </a:p>
          <a:p>
            <a:endParaRPr lang="sv-SE" dirty="0"/>
          </a:p>
        </p:txBody>
      </p:sp>
      <p:sp>
        <p:nvSpPr>
          <p:cNvPr id="73732" name="Rectangle 4"/>
          <p:cNvSpPr>
            <a:spLocks noGrp="1" noChangeArrowheads="1"/>
          </p:cNvSpPr>
          <p:nvPr>
            <p:ph type="title"/>
          </p:nvPr>
        </p:nvSpPr>
        <p:spPr>
          <a:noFill/>
          <a:ln/>
        </p:spPr>
        <p:txBody>
          <a:bodyPr lIns="91432" tIns="45716" rIns="91432" bIns="45716"/>
          <a:lstStyle/>
          <a:p>
            <a:r>
              <a:rPr lang="sv-SE" dirty="0" smtClean="0"/>
              <a:t>Partiklar</a:t>
            </a:r>
            <a:endParaRPr lang="sv-SE" dirty="0"/>
          </a:p>
        </p:txBody>
      </p:sp>
      <p:sp>
        <p:nvSpPr>
          <p:cNvPr id="5" name="Platshållare för bild 4"/>
          <p:cNvSpPr>
            <a:spLocks noGrp="1"/>
          </p:cNvSpPr>
          <p:nvPr>
            <p:ph type="pic" sz="quarter" idx="12"/>
          </p:nvPr>
        </p:nvSpPr>
        <p:spPr/>
      </p:sp>
      <p:pic>
        <p:nvPicPr>
          <p:cNvPr id="6" name="Picture 3"/>
          <p:cNvPicPr>
            <a:picLocks noChangeAspect="1" noChangeArrowheads="1"/>
          </p:cNvPicPr>
          <p:nvPr/>
        </p:nvPicPr>
        <p:blipFill>
          <a:blip r:embed="rId3" cstate="print"/>
          <a:srcRect l="5019" r="5019"/>
          <a:stretch>
            <a:fillRect/>
          </a:stretch>
        </p:blipFill>
        <p:spPr>
          <a:xfrm rot="900000">
            <a:off x="6433218" y="2053801"/>
            <a:ext cx="2055224" cy="3240000"/>
          </a:xfrm>
          <a:prstGeom prst="rect">
            <a:avLst/>
          </a:prstGeom>
          <a:solidFill>
            <a:srgbClr val="C0C0C0"/>
          </a:solidFill>
          <a:ln>
            <a:solidFill>
              <a:schemeClr val="tx1"/>
            </a:solidFill>
          </a:ln>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8" descr="lst_farg_lit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43575"/>
            <a:ext cx="939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innehåll 2"/>
          <p:cNvSpPr>
            <a:spLocks noGrp="1"/>
          </p:cNvSpPr>
          <p:nvPr>
            <p:ph idx="1"/>
          </p:nvPr>
        </p:nvSpPr>
        <p:spPr>
          <a:xfrm>
            <a:off x="683568" y="764704"/>
            <a:ext cx="7920880" cy="3744416"/>
          </a:xfrm>
        </p:spPr>
        <p:txBody>
          <a:bodyPr/>
          <a:lstStyle/>
          <a:p>
            <a:pPr marL="0" indent="0">
              <a:buNone/>
            </a:pPr>
            <a:r>
              <a:rPr lang="sv-SE" b="1" dirty="0"/>
              <a:t>Ur Länsstyrelsens skrivelse till regeringen </a:t>
            </a:r>
            <a:r>
              <a:rPr lang="sv-SE" b="1" dirty="0" smtClean="0"/>
              <a:t>2015-02-23</a:t>
            </a:r>
            <a:endParaRPr lang="sv-SE" dirty="0"/>
          </a:p>
          <a:p>
            <a:pPr marL="0" indent="0">
              <a:buNone/>
            </a:pPr>
            <a:r>
              <a:rPr lang="sv-SE" dirty="0" smtClean="0"/>
              <a:t>Länsstyrelsen </a:t>
            </a:r>
            <a:r>
              <a:rPr lang="sv-SE" dirty="0"/>
              <a:t>vill stödja Göteborgs stad i arbetet med att bygga fler bostäder i Göteborg, samtidigt som vi måste planera för en hållbar samhällsutveckling där människors hälsa inte får riskeras. Sverige och Göteborgs stad måste följa EU:s lagstiftning och i dagsläget riskerar vi dryga böter om inte gränsvärdet för kvävedioxid kan uppnås på kort sikt. </a:t>
            </a:r>
            <a:endParaRPr lang="sv-SE" dirty="0" smtClean="0"/>
          </a:p>
          <a:p>
            <a:pPr marL="0" indent="0">
              <a:buNone/>
            </a:pPr>
            <a:endParaRPr lang="sv-SE" dirty="0"/>
          </a:p>
          <a:p>
            <a:pPr marL="0" indent="0">
              <a:buNone/>
            </a:pPr>
            <a:r>
              <a:rPr lang="sv-SE" dirty="0"/>
              <a:t>Länsstyrelsen önskar höra Miljödepartementets syn på ovan beskrivna målkonflikt samt hur en storstadsregion som Göteborg ska prioritera då nya bostäder planeras i föroreningsbelastade miljöer där gränsvärden och miljökvalitetsnormer överskrids eller riskerar att överskridas</a:t>
            </a:r>
            <a:r>
              <a:rPr lang="sv-SE" dirty="0" smtClean="0"/>
              <a:t>.</a:t>
            </a:r>
          </a:p>
        </p:txBody>
      </p:sp>
      <p:sp>
        <p:nvSpPr>
          <p:cNvPr id="4" name="textruta 3"/>
          <p:cNvSpPr txBox="1"/>
          <p:nvPr/>
        </p:nvSpPr>
        <p:spPr>
          <a:xfrm>
            <a:off x="755576" y="5085183"/>
            <a:ext cx="7704856" cy="707886"/>
          </a:xfrm>
          <a:prstGeom prst="rect">
            <a:avLst/>
          </a:prstGeom>
          <a:noFill/>
          <a:ln>
            <a:solidFill>
              <a:schemeClr val="tx1"/>
            </a:solidFill>
          </a:ln>
        </p:spPr>
        <p:txBody>
          <a:bodyPr wrap="square" rtlCol="0">
            <a:spAutoFit/>
          </a:bodyPr>
          <a:lstStyle/>
          <a:p>
            <a:r>
              <a:rPr lang="sv-SE" sz="2000" b="1" dirty="0" smtClean="0"/>
              <a:t>Vi har inte fått något svar, utan planerar att ta en förnyad kontakt!</a:t>
            </a:r>
            <a:endParaRPr lang="sv-SE" sz="2000" b="1" dirty="0"/>
          </a:p>
        </p:txBody>
      </p:sp>
      <p:sp>
        <p:nvSpPr>
          <p:cNvPr id="6" name="Rubrik 1"/>
          <p:cNvSpPr txBox="1">
            <a:spLocks/>
          </p:cNvSpPr>
          <p:nvPr/>
        </p:nvSpPr>
        <p:spPr bwMode="auto">
          <a:xfrm>
            <a:off x="755576" y="116632"/>
            <a:ext cx="72390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baseline="0">
                <a:solidFill>
                  <a:srgbClr val="095BA6"/>
                </a:solidFill>
                <a:latin typeface="Calibri" pitchFamily="34" charset="0"/>
                <a:ea typeface="+mj-ea"/>
                <a:cs typeface="Calibri" pitchFamily="34" charset="0"/>
              </a:defRPr>
            </a:lvl1pPr>
            <a:lvl2pPr algn="l" rtl="0" eaLnBrk="1" fontAlgn="base" hangingPunct="1">
              <a:spcBef>
                <a:spcPct val="0"/>
              </a:spcBef>
              <a:spcAft>
                <a:spcPct val="0"/>
              </a:spcAft>
              <a:defRPr sz="3200" b="1">
                <a:solidFill>
                  <a:srgbClr val="095BA6"/>
                </a:solidFill>
                <a:latin typeface="Arial" charset="0"/>
              </a:defRPr>
            </a:lvl2pPr>
            <a:lvl3pPr algn="l" rtl="0" eaLnBrk="1" fontAlgn="base" hangingPunct="1">
              <a:spcBef>
                <a:spcPct val="0"/>
              </a:spcBef>
              <a:spcAft>
                <a:spcPct val="0"/>
              </a:spcAft>
              <a:defRPr sz="3200" b="1">
                <a:solidFill>
                  <a:srgbClr val="095BA6"/>
                </a:solidFill>
                <a:latin typeface="Arial" charset="0"/>
              </a:defRPr>
            </a:lvl3pPr>
            <a:lvl4pPr algn="l" rtl="0" eaLnBrk="1" fontAlgn="base" hangingPunct="1">
              <a:spcBef>
                <a:spcPct val="0"/>
              </a:spcBef>
              <a:spcAft>
                <a:spcPct val="0"/>
              </a:spcAft>
              <a:defRPr sz="3200" b="1">
                <a:solidFill>
                  <a:srgbClr val="095BA6"/>
                </a:solidFill>
                <a:latin typeface="Arial" charset="0"/>
              </a:defRPr>
            </a:lvl4pPr>
            <a:lvl5pPr algn="l" rtl="0" eaLnBrk="1" fontAlgn="base" hangingPunct="1">
              <a:spcBef>
                <a:spcPct val="0"/>
              </a:spcBef>
              <a:spcAft>
                <a:spcPct val="0"/>
              </a:spcAft>
              <a:defRPr sz="3200" b="1">
                <a:solidFill>
                  <a:srgbClr val="095BA6"/>
                </a:solidFill>
                <a:latin typeface="Arial" charset="0"/>
              </a:defRPr>
            </a:lvl5pPr>
            <a:lvl6pPr marL="457200" algn="l" rtl="0" eaLnBrk="1" fontAlgn="base" hangingPunct="1">
              <a:spcBef>
                <a:spcPct val="0"/>
              </a:spcBef>
              <a:spcAft>
                <a:spcPct val="0"/>
              </a:spcAft>
              <a:defRPr sz="3200" b="1">
                <a:solidFill>
                  <a:srgbClr val="095BA6"/>
                </a:solidFill>
                <a:latin typeface="Arial" charset="0"/>
              </a:defRPr>
            </a:lvl6pPr>
            <a:lvl7pPr marL="914400" algn="l" rtl="0" eaLnBrk="1" fontAlgn="base" hangingPunct="1">
              <a:spcBef>
                <a:spcPct val="0"/>
              </a:spcBef>
              <a:spcAft>
                <a:spcPct val="0"/>
              </a:spcAft>
              <a:defRPr sz="3200" b="1">
                <a:solidFill>
                  <a:srgbClr val="095BA6"/>
                </a:solidFill>
                <a:latin typeface="Arial" charset="0"/>
              </a:defRPr>
            </a:lvl7pPr>
            <a:lvl8pPr marL="1371600" algn="l" rtl="0" eaLnBrk="1" fontAlgn="base" hangingPunct="1">
              <a:spcBef>
                <a:spcPct val="0"/>
              </a:spcBef>
              <a:spcAft>
                <a:spcPct val="0"/>
              </a:spcAft>
              <a:defRPr sz="3200" b="1">
                <a:solidFill>
                  <a:srgbClr val="095BA6"/>
                </a:solidFill>
                <a:latin typeface="Arial" charset="0"/>
              </a:defRPr>
            </a:lvl8pPr>
            <a:lvl9pPr marL="1828800" algn="l" rtl="0" eaLnBrk="1" fontAlgn="base" hangingPunct="1">
              <a:spcBef>
                <a:spcPct val="0"/>
              </a:spcBef>
              <a:spcAft>
                <a:spcPct val="0"/>
              </a:spcAft>
              <a:defRPr sz="3200" b="1">
                <a:solidFill>
                  <a:srgbClr val="095BA6"/>
                </a:solidFill>
                <a:latin typeface="Arial" charset="0"/>
              </a:defRPr>
            </a:lvl9pPr>
          </a:lstStyle>
          <a:p>
            <a:pPr algn="ctr"/>
            <a:r>
              <a:rPr lang="sv-SE" kern="0" dirty="0" smtClean="0"/>
              <a:t>Målkonflikt</a:t>
            </a:r>
            <a:endParaRPr lang="sv-SE" kern="0" dirty="0"/>
          </a:p>
        </p:txBody>
      </p:sp>
    </p:spTree>
    <p:extLst>
      <p:ext uri="{BB962C8B-B14F-4D97-AF65-F5344CB8AC3E}">
        <p14:creationId xmlns:p14="http://schemas.microsoft.com/office/powerpoint/2010/main" val="4251485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sz="quarter" idx="14"/>
          </p:nvPr>
        </p:nvSpPr>
        <p:spPr/>
        <p:txBody>
          <a:bodyPr/>
          <a:lstStyle/>
          <a:p>
            <a:pPr indent="0"/>
            <a:r>
              <a:rPr lang="sv-SE" dirty="0" smtClean="0"/>
              <a:t>KONTAKT:</a:t>
            </a:r>
            <a:br>
              <a:rPr lang="sv-SE" dirty="0" smtClean="0"/>
            </a:br>
            <a:r>
              <a:rPr lang="sv-SE" dirty="0" smtClean="0"/>
              <a:t>Stadsmiljöavdelningen</a:t>
            </a:r>
            <a:r>
              <a:rPr lang="sv-SE" dirty="0"/>
              <a:t/>
            </a:r>
            <a:br>
              <a:rPr lang="sv-SE" dirty="0"/>
            </a:br>
            <a:r>
              <a:rPr lang="sv-SE" dirty="0" smtClean="0"/>
              <a:t>Miljöförvaltningen, </a:t>
            </a:r>
            <a:r>
              <a:rPr lang="sv-SE" dirty="0"/>
              <a:t>Göteborgs </a:t>
            </a:r>
            <a:r>
              <a:rPr lang="sv-SE" dirty="0" smtClean="0"/>
              <a:t>Stad</a:t>
            </a:r>
            <a:br>
              <a:rPr lang="sv-SE" dirty="0" smtClean="0"/>
            </a:br>
            <a:r>
              <a:rPr lang="sv-SE" dirty="0" smtClean="0"/>
              <a:t>Erik Bäck</a:t>
            </a:r>
            <a:r>
              <a:rPr lang="sv-SE" dirty="0"/>
              <a:t/>
            </a:r>
            <a:br>
              <a:rPr lang="sv-SE" dirty="0"/>
            </a:br>
            <a:r>
              <a:rPr lang="sv-SE" dirty="0" smtClean="0"/>
              <a:t>erik.back@miljo.goteborg.se</a:t>
            </a:r>
          </a:p>
          <a:p>
            <a:pPr indent="0"/>
            <a:endParaRPr lang="sv-SE" dirty="0" smtClean="0">
              <a:hlinkClick r:id="rId2"/>
            </a:endParaRPr>
          </a:p>
          <a:p>
            <a:r>
              <a:rPr lang="sv-SE" dirty="0" smtClean="0"/>
              <a:t>www.goteborg.se/luften</a:t>
            </a:r>
            <a:endParaRPr lang="sv-SE" dirty="0"/>
          </a:p>
        </p:txBody>
      </p:sp>
    </p:spTree>
    <p:extLst>
      <p:ext uri="{BB962C8B-B14F-4D97-AF65-F5344CB8AC3E}">
        <p14:creationId xmlns:p14="http://schemas.microsoft.com/office/powerpoint/2010/main" val="272623298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ChangeAspect="1" noChangeArrowheads="1"/>
          </p:cNvPicPr>
          <p:nvPr>
            <p:ph type="pic" sz="quarter" idx="12"/>
          </p:nvPr>
        </p:nvPicPr>
        <p:blipFill>
          <a:blip r:embed="rId3" cstate="print"/>
          <a:srcRect l="7695" r="7695"/>
          <a:stretch>
            <a:fillRect/>
          </a:stretch>
        </p:blipFill>
        <p:spPr bwMode="auto">
          <a:prstGeom prst="rect">
            <a:avLst/>
          </a:prstGeom>
          <a:noFill/>
          <a:ln w="9525">
            <a:noFill/>
            <a:miter lim="800000"/>
            <a:headEnd/>
            <a:tailEnd/>
          </a:ln>
          <a:effectLst/>
        </p:spPr>
      </p:pic>
      <p:sp>
        <p:nvSpPr>
          <p:cNvPr id="73730" name="Rectangle 2"/>
          <p:cNvSpPr>
            <a:spLocks noGrp="1" noChangeArrowheads="1"/>
          </p:cNvSpPr>
          <p:nvPr>
            <p:ph type="body" sz="quarter" idx="13"/>
          </p:nvPr>
        </p:nvSpPr>
        <p:spPr>
          <a:noFill/>
          <a:ln/>
        </p:spPr>
        <p:txBody>
          <a:bodyPr lIns="91432" tIns="45716" rIns="91432" bIns="45716"/>
          <a:lstStyle/>
          <a:p>
            <a:r>
              <a:rPr lang="sv-SE" sz="2400" dirty="0"/>
              <a:t>Minska dubbdäcksanvändning genom information</a:t>
            </a:r>
          </a:p>
          <a:p>
            <a:r>
              <a:rPr lang="sv-SE" sz="2400" dirty="0"/>
              <a:t>Dammbindning, rengöring och sänkt hastighet på riskgator i Göteborgs Stad</a:t>
            </a:r>
          </a:p>
          <a:p>
            <a:r>
              <a:rPr lang="sv-SE" sz="2400" dirty="0"/>
              <a:t>Samma åtgärder som för kvävedioxid (NO</a:t>
            </a:r>
            <a:r>
              <a:rPr lang="sv-SE" sz="2400" baseline="-25000" dirty="0"/>
              <a:t>2</a:t>
            </a:r>
            <a:r>
              <a:rPr lang="sv-SE" sz="2400" dirty="0"/>
              <a:t>) för att minska fina partiklar</a:t>
            </a:r>
          </a:p>
          <a:p>
            <a:endParaRPr lang="sv-SE" sz="2400" dirty="0"/>
          </a:p>
        </p:txBody>
      </p:sp>
      <p:sp>
        <p:nvSpPr>
          <p:cNvPr id="73732" name="Rectangle 4"/>
          <p:cNvSpPr>
            <a:spLocks noGrp="1" noChangeArrowheads="1"/>
          </p:cNvSpPr>
          <p:nvPr>
            <p:ph type="title"/>
          </p:nvPr>
        </p:nvSpPr>
        <p:spPr>
          <a:noFill/>
          <a:ln/>
        </p:spPr>
        <p:txBody>
          <a:bodyPr lIns="91432" tIns="45716" rIns="91432" bIns="45716"/>
          <a:lstStyle/>
          <a:p>
            <a:r>
              <a:rPr lang="sv-SE" dirty="0" smtClean="0"/>
              <a:t>Åtgärder mot partiklar</a:t>
            </a:r>
            <a:endParaRPr lang="sv-SE"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quarter" idx="13"/>
          </p:nvPr>
        </p:nvSpPr>
        <p:spPr/>
        <p:txBody>
          <a:bodyPr/>
          <a:lstStyle/>
          <a:p>
            <a:pPr>
              <a:lnSpc>
                <a:spcPct val="90000"/>
              </a:lnSpc>
            </a:pPr>
            <a:r>
              <a:rPr lang="sv-SE" sz="2400" dirty="0"/>
              <a:t>Mer </a:t>
            </a:r>
            <a:r>
              <a:rPr lang="sv-SE" sz="2400" dirty="0" smtClean="0"/>
              <a:t>och </a:t>
            </a:r>
            <a:r>
              <a:rPr lang="sv-SE" sz="2400" dirty="0"/>
              <a:t>snabbare kollektivtrafik</a:t>
            </a:r>
          </a:p>
          <a:p>
            <a:pPr>
              <a:lnSpc>
                <a:spcPct val="90000"/>
              </a:lnSpc>
            </a:pPr>
            <a:r>
              <a:rPr lang="sv-SE" sz="2400" dirty="0"/>
              <a:t>Bättre trafikinformation </a:t>
            </a:r>
            <a:r>
              <a:rPr lang="sv-SE" sz="2400" dirty="0" smtClean="0"/>
              <a:t>och </a:t>
            </a:r>
            <a:r>
              <a:rPr lang="sv-SE" sz="2400" dirty="0"/>
              <a:t>information om andra färdval än bilen</a:t>
            </a:r>
          </a:p>
          <a:p>
            <a:pPr>
              <a:lnSpc>
                <a:spcPct val="90000"/>
              </a:lnSpc>
            </a:pPr>
            <a:r>
              <a:rPr lang="sv-SE" sz="2400" dirty="0"/>
              <a:t>Gröna </a:t>
            </a:r>
            <a:r>
              <a:rPr lang="sv-SE" sz="2400" dirty="0" smtClean="0"/>
              <a:t>resplaner</a:t>
            </a:r>
            <a:endParaRPr lang="sv-SE" sz="2400" dirty="0"/>
          </a:p>
        </p:txBody>
      </p:sp>
      <p:sp>
        <p:nvSpPr>
          <p:cNvPr id="26626" name="Rectangle 2"/>
          <p:cNvSpPr>
            <a:spLocks noGrp="1" noChangeArrowheads="1"/>
          </p:cNvSpPr>
          <p:nvPr>
            <p:ph type="title"/>
          </p:nvPr>
        </p:nvSpPr>
        <p:spPr/>
        <p:txBody>
          <a:bodyPr/>
          <a:lstStyle/>
          <a:p>
            <a:r>
              <a:rPr lang="sv-SE" dirty="0" smtClean="0"/>
              <a:t>Åtgärder mot kvävedioxid</a:t>
            </a:r>
            <a:endParaRPr lang="en-US" baseline="-25000" dirty="0"/>
          </a:p>
        </p:txBody>
      </p:sp>
      <p:pic>
        <p:nvPicPr>
          <p:cNvPr id="1038" name="Picture 14"/>
          <p:cNvPicPr>
            <a:picLocks noGrp="1" noChangeAspect="1" noChangeArrowheads="1"/>
          </p:cNvPicPr>
          <p:nvPr>
            <p:ph type="pic" sz="quarter" idx="12"/>
          </p:nvPr>
        </p:nvPicPr>
        <p:blipFill>
          <a:blip r:embed="rId2"/>
          <a:srcRect l="1821" r="1821"/>
          <a:stretch>
            <a:fillRect/>
          </a:stretch>
        </p:blipFill>
        <p:spPr bwMode="auto">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quarter" idx="13"/>
          </p:nvPr>
        </p:nvSpPr>
        <p:spPr/>
        <p:txBody>
          <a:bodyPr/>
          <a:lstStyle/>
          <a:p>
            <a:pPr>
              <a:lnSpc>
                <a:spcPct val="90000"/>
              </a:lnSpc>
            </a:pPr>
            <a:r>
              <a:rPr lang="sv-SE" sz="2400" dirty="0" smtClean="0"/>
              <a:t>Parkeringspolitik och </a:t>
            </a:r>
            <a:r>
              <a:rPr lang="sv-SE" sz="2400" dirty="0"/>
              <a:t>förmånsbeskattning av fri parkering</a:t>
            </a:r>
          </a:p>
          <a:p>
            <a:pPr>
              <a:lnSpc>
                <a:spcPct val="90000"/>
              </a:lnSpc>
            </a:pPr>
            <a:r>
              <a:rPr lang="sv-SE" sz="2400" dirty="0"/>
              <a:t>Mer gods i distributionsfordon</a:t>
            </a:r>
          </a:p>
          <a:p>
            <a:pPr>
              <a:lnSpc>
                <a:spcPct val="90000"/>
              </a:lnSpc>
            </a:pPr>
            <a:r>
              <a:rPr lang="sv-SE" sz="2400" dirty="0"/>
              <a:t>Större miljözon</a:t>
            </a:r>
          </a:p>
          <a:p>
            <a:pPr>
              <a:lnSpc>
                <a:spcPct val="90000"/>
              </a:lnSpc>
            </a:pPr>
            <a:r>
              <a:rPr lang="sv-SE" sz="2400" dirty="0"/>
              <a:t>Högre miljökrav vid upphandling</a:t>
            </a:r>
            <a:endParaRPr lang="en-US" sz="2400" dirty="0"/>
          </a:p>
        </p:txBody>
      </p:sp>
      <p:sp>
        <p:nvSpPr>
          <p:cNvPr id="26626" name="Rectangle 2"/>
          <p:cNvSpPr>
            <a:spLocks noGrp="1" noChangeArrowheads="1"/>
          </p:cNvSpPr>
          <p:nvPr>
            <p:ph type="title"/>
          </p:nvPr>
        </p:nvSpPr>
        <p:spPr/>
        <p:txBody>
          <a:bodyPr/>
          <a:lstStyle/>
          <a:p>
            <a:r>
              <a:rPr lang="sv-SE" dirty="0" smtClean="0"/>
              <a:t>Åtgärder mot kvävedioxid</a:t>
            </a:r>
            <a:endParaRPr lang="en-US" baseline="-25000" dirty="0"/>
          </a:p>
        </p:txBody>
      </p:sp>
      <p:pic>
        <p:nvPicPr>
          <p:cNvPr id="7" name="Picture 4"/>
          <p:cNvPicPr>
            <a:picLocks noGrp="1" noChangeAspect="1" noChangeArrowheads="1"/>
          </p:cNvPicPr>
          <p:nvPr>
            <p:ph type="pic" sz="quarter" idx="12"/>
          </p:nvPr>
        </p:nvPicPr>
        <p:blipFill>
          <a:blip r:embed="rId2" cstate="print"/>
          <a:srcRect l="7674" r="7674"/>
          <a:stretch>
            <a:fillRect/>
          </a:stretch>
        </p:blipFill>
        <p:spPr bwMode="auto">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 5"/>
          <p:cNvGraphicFramePr>
            <a:graphicFrameLocks noGrp="1"/>
          </p:cNvGraphicFramePr>
          <p:nvPr>
            <p:extLst>
              <p:ext uri="{D42A27DB-BD31-4B8C-83A1-F6EECF244321}">
                <p14:modId xmlns:p14="http://schemas.microsoft.com/office/powerpoint/2010/main" val="2434109909"/>
              </p:ext>
            </p:extLst>
          </p:nvPr>
        </p:nvGraphicFramePr>
        <p:xfrm>
          <a:off x="107504" y="188639"/>
          <a:ext cx="8928993" cy="6608160"/>
        </p:xfrm>
        <a:graphic>
          <a:graphicData uri="http://schemas.openxmlformats.org/drawingml/2006/table">
            <a:tbl>
              <a:tblPr firstRow="1" bandRow="1">
                <a:tableStyleId>{5C22544A-7EE6-4342-B048-85BDC9FD1C3A}</a:tableStyleId>
              </a:tblPr>
              <a:tblGrid>
                <a:gridCol w="1950873"/>
                <a:gridCol w="3826711"/>
                <a:gridCol w="1650738"/>
                <a:gridCol w="1500671"/>
              </a:tblGrid>
              <a:tr h="504000">
                <a:tc>
                  <a:txBody>
                    <a:bodyPr/>
                    <a:lstStyle/>
                    <a:p>
                      <a:r>
                        <a:rPr lang="sv-SE" b="0" u="none" dirty="0" smtClean="0"/>
                        <a:t>Område</a:t>
                      </a:r>
                      <a:endParaRPr lang="sv-SE" b="0" u="non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0" u="none" dirty="0" smtClean="0"/>
                        <a:t>Åtgärder i förslag till ÅP </a:t>
                      </a:r>
                      <a:r>
                        <a:rPr lang="sv-SE" b="0" i="0" u="none" dirty="0" smtClean="0"/>
                        <a:t>2003</a:t>
                      </a:r>
                    </a:p>
                  </a:txBody>
                  <a:tcPr/>
                </a:tc>
                <a:tc>
                  <a:txBody>
                    <a:bodyPr/>
                    <a:lstStyle/>
                    <a:p>
                      <a:pPr algn="ctr"/>
                      <a:r>
                        <a:rPr lang="sv-SE" b="0" u="none" dirty="0" smtClean="0"/>
                        <a:t>Fastställt ÅP 2006</a:t>
                      </a:r>
                      <a:endParaRPr lang="sv-SE" b="0" u="none" dirty="0"/>
                    </a:p>
                  </a:txBody>
                  <a:tcPr/>
                </a:tc>
                <a:tc>
                  <a:txBody>
                    <a:bodyPr/>
                    <a:lstStyle/>
                    <a:p>
                      <a:pPr algn="ctr"/>
                      <a:r>
                        <a:rPr lang="sv-SE" b="0" u="none" dirty="0" smtClean="0"/>
                        <a:t>Uppföljning 2008</a:t>
                      </a:r>
                      <a:endParaRPr lang="sv-SE" b="0" u="none" dirty="0"/>
                    </a:p>
                  </a:txBody>
                  <a:tcPr/>
                </a:tc>
              </a:tr>
              <a:tr h="468000">
                <a:tc>
                  <a:txBody>
                    <a:bodyPr/>
                    <a:lstStyle/>
                    <a:p>
                      <a:r>
                        <a:rPr lang="sv-SE" sz="1200" b="0" u="none" dirty="0" smtClean="0"/>
                        <a:t>Stärkta</a:t>
                      </a:r>
                      <a:r>
                        <a:rPr lang="sv-SE" sz="1200" b="0" u="none" baseline="0" dirty="0" smtClean="0"/>
                        <a:t> kollektivtrafikens konkurrenskraft</a:t>
                      </a:r>
                      <a:endParaRPr lang="sv-SE" sz="1200" b="0" u="none" dirty="0"/>
                    </a:p>
                  </a:txBody>
                  <a:tcPr/>
                </a:tc>
                <a:tc>
                  <a:txBody>
                    <a:bodyPr/>
                    <a:lstStyle/>
                    <a:p>
                      <a:r>
                        <a:rPr lang="sv-SE" sz="1200" b="0" u="none" dirty="0" smtClean="0"/>
                        <a:t>Öka utbudet av kollektivtrafik</a:t>
                      </a:r>
                      <a:endParaRPr lang="sv-SE" sz="1200" b="0" u="none" dirty="0"/>
                    </a:p>
                  </a:txBody>
                  <a:tcPr/>
                </a:tc>
                <a:tc>
                  <a:txBody>
                    <a:bodyPr/>
                    <a:lstStyle/>
                    <a:p>
                      <a:pPr algn="ctr"/>
                      <a:r>
                        <a:rPr lang="sv-SE" sz="1200" b="0" u="none" dirty="0" smtClean="0">
                          <a:solidFill>
                            <a:srgbClr val="00B050"/>
                          </a:solidFill>
                        </a:rPr>
                        <a:t>JA</a:t>
                      </a:r>
                      <a:endParaRPr lang="sv-SE" sz="1200" b="0" u="none" dirty="0">
                        <a:solidFill>
                          <a:srgbClr val="00B050"/>
                        </a:solidFill>
                      </a:endParaRPr>
                    </a:p>
                  </a:txBody>
                  <a:tcPr/>
                </a:tc>
                <a:tc>
                  <a:txBody>
                    <a:bodyPr/>
                    <a:lstStyle/>
                    <a:p>
                      <a:pPr algn="ctr"/>
                      <a:r>
                        <a:rPr lang="sv-SE" sz="1200" b="0" u="none" dirty="0" smtClean="0">
                          <a:solidFill>
                            <a:schemeClr val="accent6">
                              <a:lumMod val="75000"/>
                            </a:schemeClr>
                          </a:solidFill>
                        </a:rPr>
                        <a:t>Påbörjat</a:t>
                      </a:r>
                      <a:endParaRPr lang="sv-SE" sz="1200" b="0" u="none" dirty="0">
                        <a:solidFill>
                          <a:schemeClr val="accent6">
                            <a:lumMod val="75000"/>
                          </a:schemeClr>
                        </a:solidFill>
                      </a:endParaRPr>
                    </a:p>
                  </a:txBody>
                  <a:tcPr/>
                </a:tc>
              </a:tr>
              <a:tr h="288000">
                <a:tc>
                  <a:txBody>
                    <a:bodyPr/>
                    <a:lstStyle/>
                    <a:p>
                      <a:endParaRPr lang="sv-SE" sz="1200" b="0" u="none" dirty="0"/>
                    </a:p>
                  </a:txBody>
                  <a:tcPr/>
                </a:tc>
                <a:tc>
                  <a:txBody>
                    <a:bodyPr/>
                    <a:lstStyle/>
                    <a:p>
                      <a:r>
                        <a:rPr lang="sv-SE" sz="1200" b="0" u="none" dirty="0" smtClean="0"/>
                        <a:t>Förbättra framkomligheten för busstrafiken</a:t>
                      </a:r>
                      <a:endParaRPr lang="sv-SE" sz="1200" b="0" u="none" dirty="0"/>
                    </a:p>
                  </a:txBody>
                  <a:tcPr/>
                </a:tc>
                <a:tc>
                  <a:txBody>
                    <a:bodyPr/>
                    <a:lstStyle/>
                    <a:p>
                      <a:pPr algn="ctr"/>
                      <a:r>
                        <a:rPr lang="sv-SE" sz="1200" b="0" u="none" dirty="0" smtClean="0">
                          <a:solidFill>
                            <a:srgbClr val="00B050"/>
                          </a:solidFill>
                        </a:rPr>
                        <a:t>JA + ytterligare</a:t>
                      </a:r>
                      <a:r>
                        <a:rPr lang="sv-SE" sz="1200" b="0" u="none" baseline="0" dirty="0" smtClean="0">
                          <a:solidFill>
                            <a:srgbClr val="00B050"/>
                          </a:solidFill>
                        </a:rPr>
                        <a:t> åtg.</a:t>
                      </a:r>
                      <a:endParaRPr lang="sv-SE" sz="1200" b="0" u="none" dirty="0">
                        <a:solidFill>
                          <a:srgbClr val="00B050"/>
                        </a:solidFill>
                      </a:endParaRPr>
                    </a:p>
                  </a:txBody>
                  <a:tcPr/>
                </a:tc>
                <a:tc>
                  <a:txBody>
                    <a:bodyPr/>
                    <a:lstStyle/>
                    <a:p>
                      <a:pPr algn="ctr"/>
                      <a:r>
                        <a:rPr lang="sv-SE" sz="1200" b="0" u="none" dirty="0" smtClean="0">
                          <a:solidFill>
                            <a:srgbClr val="00B050"/>
                          </a:solidFill>
                        </a:rPr>
                        <a:t>Genomfört</a:t>
                      </a:r>
                      <a:endParaRPr lang="sv-SE" sz="1200" b="0" u="none" dirty="0">
                        <a:solidFill>
                          <a:srgbClr val="00B050"/>
                        </a:solidFill>
                      </a:endParaRPr>
                    </a:p>
                  </a:txBody>
                  <a:tcPr/>
                </a:tc>
              </a:tr>
              <a:tr h="265749">
                <a:tc>
                  <a:txBody>
                    <a:bodyPr/>
                    <a:lstStyle/>
                    <a:p>
                      <a:endParaRPr lang="sv-SE" sz="1200" b="0" u="none" dirty="0"/>
                    </a:p>
                  </a:txBody>
                  <a:tcPr/>
                </a:tc>
                <a:tc>
                  <a:txBody>
                    <a:bodyPr/>
                    <a:lstStyle/>
                    <a:p>
                      <a:r>
                        <a:rPr lang="sv-SE" sz="1200" b="0" u="none" dirty="0" smtClean="0"/>
                        <a:t>Bygg ut trafikinformationen</a:t>
                      </a:r>
                      <a:endParaRPr lang="sv-SE" sz="1200" b="0" u="none" dirty="0"/>
                    </a:p>
                  </a:txBody>
                  <a:tcPr/>
                </a:tc>
                <a:tc>
                  <a:txBody>
                    <a:bodyPr/>
                    <a:lstStyle/>
                    <a:p>
                      <a:pPr algn="ctr"/>
                      <a:r>
                        <a:rPr lang="sv-SE" sz="1200" b="0" u="none" dirty="0" smtClean="0">
                          <a:solidFill>
                            <a:srgbClr val="00B050"/>
                          </a:solidFill>
                        </a:rPr>
                        <a:t>JA</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chemeClr val="accent6">
                              <a:lumMod val="75000"/>
                            </a:schemeClr>
                          </a:solidFill>
                        </a:rPr>
                        <a:t>Påbörjat</a:t>
                      </a:r>
                    </a:p>
                  </a:txBody>
                  <a:tcPr/>
                </a:tc>
              </a:tr>
              <a:tr h="265749">
                <a:tc>
                  <a:txBody>
                    <a:bodyPr/>
                    <a:lstStyle/>
                    <a:p>
                      <a:endParaRPr lang="sv-SE" sz="1200" b="0" u="none" dirty="0"/>
                    </a:p>
                  </a:txBody>
                  <a:tcPr/>
                </a:tc>
                <a:tc>
                  <a:txBody>
                    <a:bodyPr/>
                    <a:lstStyle/>
                    <a:p>
                      <a:r>
                        <a:rPr lang="sv-SE" sz="1200" b="0" u="none" dirty="0" smtClean="0"/>
                        <a:t>Öka stadsbidragen till kollektivtrafiken</a:t>
                      </a:r>
                      <a:endParaRPr lang="sv-SE" sz="1200" b="0" u="none" dirty="0"/>
                    </a:p>
                  </a:txBody>
                  <a:tcPr/>
                </a:tc>
                <a:tc>
                  <a:txBody>
                    <a:bodyPr/>
                    <a:lstStyle/>
                    <a:p>
                      <a:pPr algn="ctr"/>
                      <a:r>
                        <a:rPr lang="sv-SE" sz="1200" b="0" u="none" dirty="0" smtClean="0">
                          <a:solidFill>
                            <a:srgbClr val="FF0000"/>
                          </a:solidFill>
                        </a:rPr>
                        <a:t>NEJ</a:t>
                      </a:r>
                      <a:endParaRPr lang="sv-SE" sz="1200" b="0" u="none" dirty="0">
                        <a:solidFill>
                          <a:srgbClr val="FF0000"/>
                        </a:solidFill>
                      </a:endParaRPr>
                    </a:p>
                  </a:txBody>
                  <a:tcPr/>
                </a:tc>
                <a:tc>
                  <a:txBody>
                    <a:bodyPr/>
                    <a:lstStyle/>
                    <a:p>
                      <a:pPr algn="ctr"/>
                      <a:r>
                        <a:rPr lang="sv-SE" sz="1200" b="0" u="none" dirty="0" smtClean="0"/>
                        <a:t>-</a:t>
                      </a:r>
                      <a:endParaRPr lang="sv-SE" sz="1200" b="0" u="none" dirty="0"/>
                    </a:p>
                  </a:txBody>
                  <a:tcPr/>
                </a:tc>
              </a:tr>
              <a:tr h="265749">
                <a:tc>
                  <a:txBody>
                    <a:bodyPr/>
                    <a:lstStyle/>
                    <a:p>
                      <a:r>
                        <a:rPr lang="sv-SE" sz="1200" b="0" u="none" dirty="0" smtClean="0"/>
                        <a:t>Dämpa trafikökningen</a:t>
                      </a:r>
                      <a:endParaRPr lang="sv-SE" sz="1200" b="0" u="none" dirty="0"/>
                    </a:p>
                  </a:txBody>
                  <a:tcPr/>
                </a:tc>
                <a:tc>
                  <a:txBody>
                    <a:bodyPr/>
                    <a:lstStyle/>
                    <a:p>
                      <a:r>
                        <a:rPr lang="sv-SE" sz="1200" b="0" u="none" dirty="0" smtClean="0"/>
                        <a:t>Direktbearbetning av hushåll för att marknadsföra alternativ till bilen</a:t>
                      </a:r>
                      <a:endParaRPr lang="sv-SE" sz="1200" b="0" u="none" dirty="0"/>
                    </a:p>
                  </a:txBody>
                  <a:tcPr/>
                </a:tc>
                <a:tc>
                  <a:txBody>
                    <a:bodyPr/>
                    <a:lstStyle/>
                    <a:p>
                      <a:pPr algn="ctr"/>
                      <a:r>
                        <a:rPr lang="sv-SE" sz="1200" b="0" u="none" dirty="0" smtClean="0">
                          <a:solidFill>
                            <a:srgbClr val="00B050"/>
                          </a:solidFill>
                        </a:rPr>
                        <a:t>JA + ytterligare</a:t>
                      </a:r>
                      <a:r>
                        <a:rPr lang="sv-SE" sz="1200" b="0" u="none" baseline="0" dirty="0" smtClean="0">
                          <a:solidFill>
                            <a:srgbClr val="00B050"/>
                          </a:solidFill>
                        </a:rPr>
                        <a:t> åtg.</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chemeClr val="accent6">
                              <a:lumMod val="75000"/>
                            </a:schemeClr>
                          </a:solidFill>
                        </a:rPr>
                        <a:t>Påbörjat</a:t>
                      </a:r>
                    </a:p>
                  </a:txBody>
                  <a:tcPr/>
                </a:tc>
              </a:tr>
              <a:tr h="265749">
                <a:tc>
                  <a:txBody>
                    <a:bodyPr/>
                    <a:lstStyle/>
                    <a:p>
                      <a:endParaRPr lang="sv-SE" sz="1200" b="0" u="none" dirty="0"/>
                    </a:p>
                  </a:txBody>
                  <a:tcPr/>
                </a:tc>
                <a:tc>
                  <a:txBody>
                    <a:bodyPr/>
                    <a:lstStyle/>
                    <a:p>
                      <a:r>
                        <a:rPr lang="sv-SE" sz="1200" b="0" u="none" dirty="0" smtClean="0"/>
                        <a:t>Påverka arbetsgivare att upprätta ”gröna</a:t>
                      </a:r>
                      <a:r>
                        <a:rPr lang="sv-SE" sz="1200" b="0" u="none" baseline="0" dirty="0" smtClean="0"/>
                        <a:t> resplaner”</a:t>
                      </a:r>
                      <a:endParaRPr lang="sv-SE" sz="1200" b="0" u="none" dirty="0"/>
                    </a:p>
                  </a:txBody>
                  <a:tcPr/>
                </a:tc>
                <a:tc>
                  <a:txBody>
                    <a:bodyPr/>
                    <a:lstStyle/>
                    <a:p>
                      <a:pPr algn="ctr"/>
                      <a:r>
                        <a:rPr lang="sv-SE" sz="1200" b="0" u="none" dirty="0" smtClean="0">
                          <a:solidFill>
                            <a:srgbClr val="00B050"/>
                          </a:solidFill>
                        </a:rPr>
                        <a:t>JA + ytterligare</a:t>
                      </a:r>
                      <a:r>
                        <a:rPr lang="sv-SE" sz="1200" b="0" u="none" baseline="0" dirty="0" smtClean="0">
                          <a:solidFill>
                            <a:srgbClr val="00B050"/>
                          </a:solidFill>
                        </a:rPr>
                        <a:t> åtg.</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chemeClr val="accent6">
                              <a:lumMod val="75000"/>
                            </a:schemeClr>
                          </a:solidFill>
                        </a:rPr>
                        <a:t>Påbörjat</a:t>
                      </a:r>
                    </a:p>
                  </a:txBody>
                  <a:tcPr/>
                </a:tc>
              </a:tr>
              <a:tr h="265749">
                <a:tc>
                  <a:txBody>
                    <a:bodyPr/>
                    <a:lstStyle/>
                    <a:p>
                      <a:endParaRPr lang="sv-SE" sz="1200" b="0" u="none" dirty="0"/>
                    </a:p>
                  </a:txBody>
                  <a:tcPr/>
                </a:tc>
                <a:tc>
                  <a:txBody>
                    <a:bodyPr/>
                    <a:lstStyle/>
                    <a:p>
                      <a:r>
                        <a:rPr lang="sv-SE" sz="1200" b="0" u="none" dirty="0" smtClean="0"/>
                        <a:t>Begränsa tillgången på besöksparkering</a:t>
                      </a:r>
                      <a:r>
                        <a:rPr lang="sv-SE" sz="1200" b="0" u="none" baseline="0" dirty="0" smtClean="0"/>
                        <a:t> i centrala Gbg</a:t>
                      </a:r>
                      <a:endParaRPr lang="sv-SE" sz="1200" b="0" u="none" dirty="0"/>
                    </a:p>
                  </a:txBody>
                  <a:tcPr/>
                </a:tc>
                <a:tc>
                  <a:txBody>
                    <a:bodyPr/>
                    <a:lstStyle/>
                    <a:p>
                      <a:pPr algn="ctr"/>
                      <a:r>
                        <a:rPr lang="sv-SE" sz="1200" b="0" u="none" dirty="0" smtClean="0">
                          <a:solidFill>
                            <a:srgbClr val="00B050"/>
                          </a:solidFill>
                        </a:rPr>
                        <a:t>JA + ytterligare</a:t>
                      </a:r>
                      <a:r>
                        <a:rPr lang="sv-SE" sz="1200" b="0" u="none" baseline="0" dirty="0" smtClean="0">
                          <a:solidFill>
                            <a:srgbClr val="00B050"/>
                          </a:solidFill>
                        </a:rPr>
                        <a:t> åtg.</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chemeClr val="accent6">
                              <a:lumMod val="75000"/>
                            </a:schemeClr>
                          </a:solidFill>
                        </a:rPr>
                        <a:t>Påbörjat</a:t>
                      </a:r>
                    </a:p>
                  </a:txBody>
                  <a:tcPr/>
                </a:tc>
              </a:tr>
              <a:tr h="265749">
                <a:tc>
                  <a:txBody>
                    <a:bodyPr/>
                    <a:lstStyle/>
                    <a:p>
                      <a:endParaRPr lang="sv-SE" sz="1200" b="0" u="none" dirty="0"/>
                    </a:p>
                  </a:txBody>
                  <a:tcPr/>
                </a:tc>
                <a:tc>
                  <a:txBody>
                    <a:bodyPr/>
                    <a:lstStyle/>
                    <a:p>
                      <a:r>
                        <a:rPr lang="sv-SE" sz="1200" b="0" u="none" dirty="0" smtClean="0"/>
                        <a:t>Förmånsbeskatta fri arbetsplatsparkering</a:t>
                      </a:r>
                      <a:endParaRPr lang="sv-SE" sz="1200" b="0" u="none" dirty="0"/>
                    </a:p>
                  </a:txBody>
                  <a:tcPr/>
                </a:tc>
                <a:tc>
                  <a:txBody>
                    <a:bodyPr/>
                    <a:lstStyle/>
                    <a:p>
                      <a:pPr algn="ctr"/>
                      <a:r>
                        <a:rPr lang="sv-SE" sz="1200" b="0" u="none" dirty="0" smtClean="0">
                          <a:solidFill>
                            <a:srgbClr val="00B050"/>
                          </a:solidFill>
                        </a:rPr>
                        <a:t>JA</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chemeClr val="accent6">
                              <a:lumMod val="75000"/>
                            </a:schemeClr>
                          </a:solidFill>
                        </a:rPr>
                        <a:t>Påbörjat</a:t>
                      </a:r>
                    </a:p>
                  </a:txBody>
                  <a:tcPr/>
                </a:tc>
              </a:tr>
              <a:tr h="265749">
                <a:tc>
                  <a:txBody>
                    <a:bodyPr/>
                    <a:lstStyle/>
                    <a:p>
                      <a:endParaRPr lang="sv-SE" sz="1200" b="0" u="none" dirty="0"/>
                    </a:p>
                  </a:txBody>
                  <a:tcPr/>
                </a:tc>
                <a:tc>
                  <a:txBody>
                    <a:bodyPr/>
                    <a:lstStyle/>
                    <a:p>
                      <a:r>
                        <a:rPr lang="sv-SE" sz="1200" b="0" u="none" dirty="0" smtClean="0"/>
                        <a:t>Samlastningskrav för distributionsfordon i inre delar av miljözonen</a:t>
                      </a:r>
                      <a:endParaRPr lang="sv-SE" sz="1200" b="0" u="none" dirty="0"/>
                    </a:p>
                  </a:txBody>
                  <a:tcPr/>
                </a:tc>
                <a:tc>
                  <a:txBody>
                    <a:bodyPr/>
                    <a:lstStyle/>
                    <a:p>
                      <a:pPr algn="ctr"/>
                      <a:r>
                        <a:rPr lang="sv-SE" sz="1200" b="0" u="none" dirty="0" smtClean="0">
                          <a:solidFill>
                            <a:srgbClr val="00B050"/>
                          </a:solidFill>
                        </a:rPr>
                        <a:t>JA</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FF0000"/>
                          </a:solidFill>
                        </a:rPr>
                        <a:t>Ej</a:t>
                      </a:r>
                      <a:r>
                        <a:rPr lang="sv-SE" sz="1200" b="0" u="none" baseline="0" dirty="0" smtClean="0">
                          <a:solidFill>
                            <a:srgbClr val="FF0000"/>
                          </a:solidFill>
                        </a:rPr>
                        <a:t> p</a:t>
                      </a:r>
                      <a:r>
                        <a:rPr lang="sv-SE" sz="1200" b="0" u="none" dirty="0" smtClean="0">
                          <a:solidFill>
                            <a:srgbClr val="FF0000"/>
                          </a:solidFill>
                        </a:rPr>
                        <a:t>åbörjat</a:t>
                      </a:r>
                    </a:p>
                  </a:txBody>
                  <a:tcPr/>
                </a:tc>
              </a:tr>
              <a:tr h="265749">
                <a:tc>
                  <a:txBody>
                    <a:bodyPr/>
                    <a:lstStyle/>
                    <a:p>
                      <a:r>
                        <a:rPr lang="sv-SE" sz="1200" b="0" u="none" dirty="0" smtClean="0"/>
                        <a:t>Främja ny teknik</a:t>
                      </a:r>
                      <a:endParaRPr lang="sv-SE" sz="1200" b="0" u="none" dirty="0"/>
                    </a:p>
                  </a:txBody>
                  <a:tcPr/>
                </a:tc>
                <a:tc>
                  <a:txBody>
                    <a:bodyPr/>
                    <a:lstStyle/>
                    <a:p>
                      <a:r>
                        <a:rPr lang="sv-SE" sz="1200" b="0" u="none" dirty="0" smtClean="0"/>
                        <a:t>Utvidgning av miljözonen tung trafik</a:t>
                      </a:r>
                      <a:endParaRPr lang="sv-SE" sz="1200" b="0" u="none" dirty="0"/>
                    </a:p>
                  </a:txBody>
                  <a:tcPr/>
                </a:tc>
                <a:tc>
                  <a:txBody>
                    <a:bodyPr/>
                    <a:lstStyle/>
                    <a:p>
                      <a:pPr algn="ctr"/>
                      <a:r>
                        <a:rPr lang="sv-SE" sz="1200" b="0" u="none" dirty="0" smtClean="0">
                          <a:solidFill>
                            <a:srgbClr val="00B050"/>
                          </a:solidFill>
                        </a:rPr>
                        <a:t>JA</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00B050"/>
                          </a:solidFill>
                        </a:rPr>
                        <a:t>Genomfört</a:t>
                      </a:r>
                    </a:p>
                  </a:txBody>
                  <a:tcPr/>
                </a:tc>
              </a:tr>
              <a:tr h="265749">
                <a:tc>
                  <a:txBody>
                    <a:bodyPr/>
                    <a:lstStyle/>
                    <a:p>
                      <a:endParaRPr lang="sv-SE" sz="1200" b="0" u="none" dirty="0"/>
                    </a:p>
                  </a:txBody>
                  <a:tcPr/>
                </a:tc>
                <a:tc>
                  <a:txBody>
                    <a:bodyPr/>
                    <a:lstStyle/>
                    <a:p>
                      <a:r>
                        <a:rPr lang="sv-SE" sz="1200" b="0" u="none" dirty="0" smtClean="0"/>
                        <a:t>Skärpta bestämmelser för lastfordon i miljözonen</a:t>
                      </a:r>
                      <a:endParaRPr lang="sv-SE" sz="1200" b="0" u="non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FF0000"/>
                          </a:solidFill>
                        </a:rPr>
                        <a:t>NEJ</a:t>
                      </a:r>
                    </a:p>
                  </a:txBody>
                  <a:tcPr/>
                </a:tc>
                <a:tc>
                  <a:txBody>
                    <a:bodyPr/>
                    <a:lstStyle/>
                    <a:p>
                      <a:pPr algn="ctr"/>
                      <a:r>
                        <a:rPr lang="sv-SE" sz="1200" b="0" u="none" dirty="0" smtClean="0"/>
                        <a:t>-</a:t>
                      </a:r>
                      <a:endParaRPr lang="sv-SE" sz="1200" b="0" u="none" dirty="0"/>
                    </a:p>
                  </a:txBody>
                  <a:tcPr/>
                </a:tc>
              </a:tr>
              <a:tr h="265749">
                <a:tc>
                  <a:txBody>
                    <a:bodyPr/>
                    <a:lstStyle/>
                    <a:p>
                      <a:endParaRPr lang="sv-SE" sz="1200" b="0" u="none" dirty="0"/>
                    </a:p>
                  </a:txBody>
                  <a:tcPr/>
                </a:tc>
                <a:tc>
                  <a:txBody>
                    <a:bodyPr/>
                    <a:lstStyle/>
                    <a:p>
                      <a:r>
                        <a:rPr lang="sv-SE" sz="1200" b="0" u="none" dirty="0" smtClean="0"/>
                        <a:t>Förbud mot icke-katalysatorförsedda personbilar i miljözonen</a:t>
                      </a:r>
                      <a:endParaRPr lang="sv-SE" sz="1200" b="0" u="non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FF0000"/>
                          </a:solidFill>
                        </a:rPr>
                        <a:t>NEJ</a:t>
                      </a:r>
                    </a:p>
                  </a:txBody>
                  <a:tcPr/>
                </a:tc>
                <a:tc>
                  <a:txBody>
                    <a:bodyPr/>
                    <a:lstStyle/>
                    <a:p>
                      <a:pPr algn="ctr"/>
                      <a:r>
                        <a:rPr lang="sv-SE" sz="1200" b="0" u="none" dirty="0" smtClean="0"/>
                        <a:t>-</a:t>
                      </a:r>
                      <a:endParaRPr lang="sv-SE" sz="1200" b="0" u="none" dirty="0"/>
                    </a:p>
                  </a:txBody>
                  <a:tcPr/>
                </a:tc>
              </a:tr>
              <a:tr h="265749">
                <a:tc>
                  <a:txBody>
                    <a:bodyPr/>
                    <a:lstStyle/>
                    <a:p>
                      <a:endParaRPr lang="sv-SE" sz="1200" b="0" u="none" dirty="0"/>
                    </a:p>
                  </a:txBody>
                  <a:tcPr/>
                </a:tc>
                <a:tc>
                  <a:txBody>
                    <a:bodyPr/>
                    <a:lstStyle/>
                    <a:p>
                      <a:r>
                        <a:rPr lang="sv-SE" sz="1200" b="0" u="none" dirty="0" smtClean="0"/>
                        <a:t>Extra skrotningspremie i Gbg-regionen</a:t>
                      </a:r>
                      <a:endParaRPr lang="sv-SE" sz="1200" b="0" u="non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FF0000"/>
                          </a:solidFill>
                        </a:rPr>
                        <a:t>NEJ</a:t>
                      </a:r>
                    </a:p>
                  </a:txBody>
                  <a:tcPr/>
                </a:tc>
                <a:tc>
                  <a:txBody>
                    <a:bodyPr/>
                    <a:lstStyle/>
                    <a:p>
                      <a:pPr algn="ctr"/>
                      <a:r>
                        <a:rPr lang="sv-SE" sz="1200" b="0" u="none" dirty="0" smtClean="0"/>
                        <a:t>-</a:t>
                      </a:r>
                      <a:endParaRPr lang="sv-SE" sz="1200" b="0" u="none" dirty="0"/>
                    </a:p>
                  </a:txBody>
                  <a:tcPr/>
                </a:tc>
              </a:tr>
              <a:tr h="265749">
                <a:tc>
                  <a:txBody>
                    <a:bodyPr/>
                    <a:lstStyle/>
                    <a:p>
                      <a:endParaRPr lang="sv-SE" sz="1200" b="0" u="none" dirty="0"/>
                    </a:p>
                  </a:txBody>
                  <a:tcPr/>
                </a:tc>
                <a:tc>
                  <a:txBody>
                    <a:bodyPr/>
                    <a:lstStyle/>
                    <a:p>
                      <a:r>
                        <a:rPr lang="sv-SE" sz="1200" b="0" u="none" dirty="0" smtClean="0"/>
                        <a:t>Skärpta miljökrav vid upphandling</a:t>
                      </a:r>
                      <a:endParaRPr lang="sv-SE" sz="1200" b="0" u="none" dirty="0"/>
                    </a:p>
                  </a:txBody>
                  <a:tcPr/>
                </a:tc>
                <a:tc>
                  <a:txBody>
                    <a:bodyPr/>
                    <a:lstStyle/>
                    <a:p>
                      <a:pPr algn="ctr"/>
                      <a:r>
                        <a:rPr lang="sv-SE" sz="1200" b="0" u="none" dirty="0" smtClean="0">
                          <a:solidFill>
                            <a:srgbClr val="00B050"/>
                          </a:solidFill>
                        </a:rPr>
                        <a:t>JA + ytterligare</a:t>
                      </a:r>
                      <a:r>
                        <a:rPr lang="sv-SE" sz="1200" b="0" u="none" baseline="0" dirty="0" smtClean="0">
                          <a:solidFill>
                            <a:srgbClr val="00B050"/>
                          </a:solidFill>
                        </a:rPr>
                        <a:t> åtg.</a:t>
                      </a:r>
                      <a:endParaRPr lang="sv-SE" sz="1200" b="0" u="none"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00B050"/>
                          </a:solidFill>
                        </a:rPr>
                        <a:t>Genomfört</a:t>
                      </a:r>
                    </a:p>
                  </a:txBody>
                  <a:tcPr/>
                </a:tc>
              </a:tr>
              <a:tr h="265749">
                <a:tc>
                  <a:txBody>
                    <a:bodyPr/>
                    <a:lstStyle/>
                    <a:p>
                      <a:r>
                        <a:rPr lang="sv-SE" sz="1200" b="0" u="none" dirty="0" smtClean="0"/>
                        <a:t>Anpassa lagstiftningen</a:t>
                      </a:r>
                      <a:endParaRPr lang="sv-SE" sz="1200" b="0" u="none" dirty="0"/>
                    </a:p>
                  </a:txBody>
                  <a:tcPr/>
                </a:tc>
                <a:tc>
                  <a:txBody>
                    <a:bodyPr/>
                    <a:lstStyle/>
                    <a:p>
                      <a:r>
                        <a:rPr lang="sv-SE" sz="1200" b="0" u="none" dirty="0" smtClean="0"/>
                        <a:t>Anpassa lagstiftningen</a:t>
                      </a:r>
                      <a:r>
                        <a:rPr lang="sv-SE" sz="1200" b="0" u="none" baseline="0" dirty="0" smtClean="0"/>
                        <a:t> så att miljöanpassat resande underlättas</a:t>
                      </a:r>
                      <a:endParaRPr lang="sv-SE" sz="1200" b="0" u="non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FF0000"/>
                          </a:solidFill>
                        </a:rPr>
                        <a:t>NEJ</a:t>
                      </a:r>
                    </a:p>
                  </a:txBody>
                  <a:tcPr/>
                </a:tc>
                <a:tc>
                  <a:txBody>
                    <a:bodyPr/>
                    <a:lstStyle/>
                    <a:p>
                      <a:pPr algn="ctr"/>
                      <a:r>
                        <a:rPr lang="sv-SE" sz="1200" b="0" u="none" dirty="0" smtClean="0"/>
                        <a:t>-</a:t>
                      </a:r>
                      <a:endParaRPr lang="sv-SE" sz="1200" b="0" u="none" dirty="0"/>
                    </a:p>
                  </a:txBody>
                  <a:tcPr/>
                </a:tc>
              </a:tr>
              <a:tr h="265749">
                <a:tc>
                  <a:txBody>
                    <a:bodyPr/>
                    <a:lstStyle/>
                    <a:p>
                      <a:endParaRPr lang="sv-SE" sz="1200" b="0" u="none"/>
                    </a:p>
                  </a:txBody>
                  <a:tcPr/>
                </a:tc>
                <a:tc>
                  <a:txBody>
                    <a:bodyPr/>
                    <a:lstStyle/>
                    <a:p>
                      <a:r>
                        <a:rPr lang="sv-SE" sz="1200" b="0" u="none" dirty="0" smtClean="0"/>
                        <a:t>Inför en miljöstyrande kilometerbaserad skatt på tunga fordon</a:t>
                      </a:r>
                      <a:endParaRPr lang="sv-SE" sz="1200" b="0" u="non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FF0000"/>
                          </a:solidFill>
                        </a:rPr>
                        <a:t>NEJ</a:t>
                      </a:r>
                    </a:p>
                  </a:txBody>
                  <a:tcPr/>
                </a:tc>
                <a:tc>
                  <a:txBody>
                    <a:bodyPr/>
                    <a:lstStyle/>
                    <a:p>
                      <a:pPr algn="ctr"/>
                      <a:r>
                        <a:rPr lang="sv-SE" sz="1200" b="0" u="none" dirty="0" smtClean="0"/>
                        <a:t>-</a:t>
                      </a:r>
                      <a:endParaRPr lang="sv-SE" sz="1200" b="0" u="none" dirty="0"/>
                    </a:p>
                  </a:txBody>
                  <a:tcPr/>
                </a:tc>
              </a:tr>
              <a:tr h="265749">
                <a:tc>
                  <a:txBody>
                    <a:bodyPr/>
                    <a:lstStyle/>
                    <a:p>
                      <a:endParaRPr lang="sv-SE" sz="1200" b="0" u="none" dirty="0"/>
                    </a:p>
                  </a:txBody>
                  <a:tcPr/>
                </a:tc>
                <a:tc>
                  <a:txBody>
                    <a:bodyPr/>
                    <a:lstStyle/>
                    <a:p>
                      <a:r>
                        <a:rPr lang="sv-SE" sz="1200" b="0" u="none" dirty="0" smtClean="0"/>
                        <a:t>Andra Bilskrotningslagen och Trafikförordningen</a:t>
                      </a:r>
                      <a:endParaRPr lang="sv-SE" sz="1200" b="0" u="non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1200" b="0" u="none" dirty="0" smtClean="0">
                          <a:solidFill>
                            <a:srgbClr val="FF0000"/>
                          </a:solidFill>
                        </a:rPr>
                        <a:t>NEJ</a:t>
                      </a:r>
                    </a:p>
                  </a:txBody>
                  <a:tcPr/>
                </a:tc>
                <a:tc>
                  <a:txBody>
                    <a:bodyPr/>
                    <a:lstStyle/>
                    <a:p>
                      <a:pPr algn="ctr"/>
                      <a:r>
                        <a:rPr lang="sv-SE" sz="1200" b="0" u="none" dirty="0" smtClean="0"/>
                        <a:t>-</a:t>
                      </a:r>
                      <a:endParaRPr lang="sv-SE" sz="1200" b="0" u="none" dirty="0"/>
                    </a:p>
                  </a:txBody>
                  <a:tcPr/>
                </a:tc>
              </a:tr>
            </a:tbl>
          </a:graphicData>
        </a:graphic>
      </p:graphicFrame>
      <p:pic>
        <p:nvPicPr>
          <p:cNvPr id="3" name="Picture 8" descr="lst_farg_lit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49074"/>
            <a:ext cx="939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844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sz="quarter" idx="16"/>
          </p:nvPr>
        </p:nvPicPr>
        <p:blipFill rotWithShape="1">
          <a:blip r:embed="rId3" cstate="print">
            <a:extLst>
              <a:ext uri="{28A0092B-C50C-407E-A947-70E740481C1C}">
                <a14:useLocalDpi xmlns:a14="http://schemas.microsoft.com/office/drawing/2010/main" val="0"/>
              </a:ext>
            </a:extLst>
          </a:blip>
          <a:stretch/>
        </p:blipFill>
        <p:spPr bwMode="auto">
          <a:xfrm>
            <a:off x="862133" y="1368425"/>
            <a:ext cx="7399097" cy="482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ubrik 4"/>
          <p:cNvSpPr>
            <a:spLocks noGrp="1"/>
          </p:cNvSpPr>
          <p:nvPr>
            <p:ph type="title"/>
          </p:nvPr>
        </p:nvSpPr>
        <p:spPr/>
        <p:txBody>
          <a:bodyPr/>
          <a:lstStyle/>
          <a:p>
            <a:r>
              <a:rPr lang="sv-SE" sz="2800" dirty="0" smtClean="0"/>
              <a:t>Beräknat utfall av hela förslaget till ÅP 2003</a:t>
            </a:r>
            <a:endParaRPr lang="sv-SE" sz="2800" dirty="0"/>
          </a:p>
        </p:txBody>
      </p:sp>
    </p:spTree>
    <p:extLst>
      <p:ext uri="{BB962C8B-B14F-4D97-AF65-F5344CB8AC3E}">
        <p14:creationId xmlns:p14="http://schemas.microsoft.com/office/powerpoint/2010/main" val="39255476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GBG-Stad-Mall_SE_PP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GBGstad-grön">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GBGstad-röd">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GBGstad-prickar">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GBGstad-turkos">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GBGstad-lila">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GBGstad-avslu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150</TotalTime>
  <Words>1504</Words>
  <Application>Microsoft Office PowerPoint</Application>
  <PresentationFormat>Bildspel på skärmen (4:3)</PresentationFormat>
  <Paragraphs>328</Paragraphs>
  <Slides>41</Slides>
  <Notes>19</Notes>
  <HiddenSlides>0</HiddenSlides>
  <MMClips>0</MMClips>
  <ScaleCrop>false</ScaleCrop>
  <HeadingPairs>
    <vt:vector size="6" baseType="variant">
      <vt:variant>
        <vt:lpstr>Använt teckensnitt</vt:lpstr>
      </vt:variant>
      <vt:variant>
        <vt:i4>2</vt:i4>
      </vt:variant>
      <vt:variant>
        <vt:lpstr>Tema</vt:lpstr>
      </vt:variant>
      <vt:variant>
        <vt:i4>7</vt:i4>
      </vt:variant>
      <vt:variant>
        <vt:lpstr>Bildrubriker</vt:lpstr>
      </vt:variant>
      <vt:variant>
        <vt:i4>41</vt:i4>
      </vt:variant>
    </vt:vector>
  </HeadingPairs>
  <TitlesOfParts>
    <vt:vector size="50" baseType="lpstr">
      <vt:lpstr>Arial</vt:lpstr>
      <vt:lpstr>Calibri</vt:lpstr>
      <vt:lpstr>GBG-Stad-Mall_SE_PPT</vt:lpstr>
      <vt:lpstr>GBGstad-grön</vt:lpstr>
      <vt:lpstr>GBGstad-röd</vt:lpstr>
      <vt:lpstr>GBGstad-prickar</vt:lpstr>
      <vt:lpstr>GBGstad-turkos</vt:lpstr>
      <vt:lpstr>GBGstad-lila</vt:lpstr>
      <vt:lpstr>GBGstad-avslut</vt:lpstr>
      <vt:lpstr>Åtgärdsprogram</vt:lpstr>
      <vt:lpstr>Innehåll</vt:lpstr>
      <vt:lpstr>Kvävedioxid</vt:lpstr>
      <vt:lpstr>Partiklar</vt:lpstr>
      <vt:lpstr>Åtgärder mot partiklar</vt:lpstr>
      <vt:lpstr>Åtgärder mot kvävedioxid</vt:lpstr>
      <vt:lpstr>Åtgärder mot kvävedioxid</vt:lpstr>
      <vt:lpstr>PowerPoint-presentation</vt:lpstr>
      <vt:lpstr>Beräknat utfall av hela förslaget till ÅP 2003</vt:lpstr>
      <vt:lpstr>Kvävedioxid 2013 – dygnsmedelvärde</vt:lpstr>
      <vt:lpstr>Kvävedioxid 2013 – årsmedelvärde</vt:lpstr>
      <vt:lpstr>Kvävedioxid 2013 – timmedelvärde</vt:lpstr>
      <vt:lpstr>Lägsta halterna någonsin</vt:lpstr>
      <vt:lpstr>Utsläpp av NOx i Göteborg 2013</vt:lpstr>
      <vt:lpstr>Är normerna överskridna 2014?</vt:lpstr>
      <vt:lpstr>Miljökvalitetsnormerna 2014 och EU</vt:lpstr>
      <vt:lpstr>Kvävedioxid – dygn över normen</vt:lpstr>
      <vt:lpstr>Kvävedioxid – timmar över normen</vt:lpstr>
      <vt:lpstr>Kvävedioxid – timmar över EU:s norm</vt:lpstr>
      <vt:lpstr>Kvävedioxid – dygn över normen</vt:lpstr>
      <vt:lpstr>Kvävedioxid – årsmedelvärde</vt:lpstr>
      <vt:lpstr>Framtiden</vt:lpstr>
      <vt:lpstr>Trängselskatt</vt:lpstr>
      <vt:lpstr>PowerPoint-presentation</vt:lpstr>
      <vt:lpstr>Befolkningens exponering kvävedioxid 2012 och 2013</vt:lpstr>
      <vt:lpstr>Befolkningens exponering av kvävedioxid</vt:lpstr>
      <vt:lpstr>Miljöprogramsåtgärder</vt:lpstr>
      <vt:lpstr>Minska partikelhalterna –  fortsätt klara MKN</vt:lpstr>
      <vt:lpstr>Lånecykelsystem</vt:lpstr>
      <vt:lpstr>Bättre infrastruktur</vt:lpstr>
      <vt:lpstr>Lätta miljöfordon i stadens flotta</vt:lpstr>
      <vt:lpstr>Fem procent elbilar – drygt 100 stycken</vt:lpstr>
      <vt:lpstr>Linbana som kollektivtrafik</vt:lpstr>
      <vt:lpstr>PowerPoint-presentation</vt:lpstr>
      <vt:lpstr>PowerPoint-presentation</vt:lpstr>
      <vt:lpstr>Kvävedioxid i Göteborgsregionen – vad händer 2015?  </vt:lpstr>
      <vt:lpstr>Åtgärdsprogram för kvävedioxid i Göteborgsregionen</vt:lpstr>
      <vt:lpstr>Gränsvärden enligt EU:s luftkvalitetsdirektiv</vt:lpstr>
      <vt:lpstr>Målkonflikt</vt:lpstr>
      <vt:lpstr>PowerPoint-presentation</vt:lpstr>
      <vt:lpstr>PowerPoint-presentation</vt:lpstr>
    </vt:vector>
  </TitlesOfParts>
  <Company>Göteborgs stad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för ppt-mallen</dc:title>
  <dc:creator>marnor0619</dc:creator>
  <cp:lastModifiedBy>Microsoft-konto</cp:lastModifiedBy>
  <cp:revision>28</cp:revision>
  <cp:lastPrinted>2014-06-25T13:57:34Z</cp:lastPrinted>
  <dcterms:created xsi:type="dcterms:W3CDTF">2015-01-22T10:38:35Z</dcterms:created>
  <dcterms:modified xsi:type="dcterms:W3CDTF">2015-06-23T11:30:19Z</dcterms:modified>
  <cp:contentStatus>Slutgiltig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