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81" r:id="rId5"/>
    <p:sldId id="278" r:id="rId6"/>
    <p:sldId id="260" r:id="rId7"/>
    <p:sldId id="266" r:id="rId8"/>
    <p:sldId id="280" r:id="rId9"/>
    <p:sldId id="282" r:id="rId10"/>
    <p:sldId id="287" r:id="rId11"/>
    <p:sldId id="286" r:id="rId12"/>
    <p:sldId id="283" r:id="rId13"/>
    <p:sldId id="288" r:id="rId14"/>
    <p:sldId id="289" r:id="rId15"/>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69349" autoAdjust="0"/>
  </p:normalViewPr>
  <p:slideViewPr>
    <p:cSldViewPr snapToGrid="0">
      <p:cViewPr varScale="1">
        <p:scale>
          <a:sx n="49" d="100"/>
          <a:sy n="49" d="100"/>
        </p:scale>
        <p:origin x="1022" y="43"/>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vt.net\filarkivet\funktion\Utveckling\Strateger\Milj&#246;\Milj&#246;-%20och%20Klimatplan%202013\Kopia%20av%20Kopia%20av%20Transportmodell%20f&#246;r%20fossiloberoende%20och%20CO2%20reduktion%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a:t>Andel</a:t>
            </a:r>
            <a:r>
              <a:rPr lang="en-US" baseline="0"/>
              <a:t> </a:t>
            </a:r>
            <a:r>
              <a:rPr lang="en-US"/>
              <a:t>personkilometer med förnybar energi</a:t>
            </a:r>
          </a:p>
        </c:rich>
      </c:tx>
      <c:layout>
        <c:manualLayout>
          <c:xMode val="edge"/>
          <c:yMode val="edge"/>
          <c:x val="8.3511297098676288E-2"/>
          <c:y val="1.3064392022285589E-2"/>
        </c:manualLayout>
      </c:layout>
      <c:overlay val="1"/>
    </c:title>
    <c:autoTitleDeleted val="0"/>
    <c:plotArea>
      <c:layout>
        <c:manualLayout>
          <c:layoutTarget val="inner"/>
          <c:xMode val="edge"/>
          <c:yMode val="edge"/>
          <c:x val="3.4532656548234855E-2"/>
          <c:y val="0.10637294615629694"/>
          <c:w val="0.89075664809014765"/>
          <c:h val="0.84601186292842989"/>
        </c:manualLayout>
      </c:layout>
      <c:scatterChart>
        <c:scatterStyle val="lineMarker"/>
        <c:varyColors val="0"/>
        <c:ser>
          <c:idx val="0"/>
          <c:order val="0"/>
          <c:tx>
            <c:strRef>
              <c:f>Utfall!$B$65</c:f>
              <c:strCache>
                <c:ptCount val="1"/>
                <c:pt idx="0">
                  <c:v>andel förnybara personkilometer</c:v>
                </c:pt>
              </c:strCache>
            </c:strRef>
          </c:tx>
          <c:spPr>
            <a:ln w="44450">
              <a:noFill/>
            </a:ln>
          </c:spPr>
          <c:marker>
            <c:spPr>
              <a:solidFill>
                <a:schemeClr val="accent5"/>
              </a:solidFill>
            </c:spPr>
          </c:marker>
          <c:dPt>
            <c:idx val="3"/>
            <c:marker>
              <c:spPr>
                <a:solidFill>
                  <a:schemeClr val="accent5"/>
                </a:solidFill>
                <a:ln>
                  <a:solidFill>
                    <a:srgbClr val="00B0F0"/>
                  </a:solidFill>
                </a:ln>
              </c:spPr>
            </c:marker>
            <c:bubble3D val="0"/>
          </c:dPt>
          <c:dPt>
            <c:idx val="6"/>
            <c:marker>
              <c:symbol val="triangle"/>
              <c:size val="15"/>
              <c:spPr>
                <a:solidFill>
                  <a:schemeClr val="accent5"/>
                </a:solidFill>
                <a:ln cmpd="sng">
                  <a:noFill/>
                </a:ln>
              </c:spPr>
            </c:marker>
            <c:bubble3D val="0"/>
          </c:dPt>
          <c:dPt>
            <c:idx val="10"/>
            <c:marker>
              <c:symbol val="triangle"/>
              <c:size val="15"/>
              <c:spPr>
                <a:solidFill>
                  <a:schemeClr val="accent5"/>
                </a:solidFill>
                <a:ln>
                  <a:noFill/>
                </a:ln>
              </c:spPr>
            </c:marker>
            <c:bubble3D val="0"/>
          </c:dPt>
          <c:dPt>
            <c:idx val="16"/>
            <c:marker>
              <c:symbol val="triangle"/>
              <c:size val="15"/>
              <c:spPr>
                <a:solidFill>
                  <a:schemeClr val="accent5"/>
                </a:solidFill>
                <a:ln>
                  <a:noFill/>
                </a:ln>
              </c:spPr>
            </c:marker>
            <c:bubble3D val="0"/>
          </c:dPt>
          <c:dPt>
            <c:idx val="17"/>
            <c:marker>
              <c:spPr>
                <a:solidFill>
                  <a:schemeClr val="accent4"/>
                </a:solidFill>
                <a:ln w="25400" cap="flat" cmpd="sng" algn="ctr">
                  <a:solidFill>
                    <a:schemeClr val="accent4">
                      <a:shade val="50000"/>
                    </a:schemeClr>
                  </a:solidFill>
                  <a:prstDash val="solid"/>
                </a:ln>
                <a:effectLst/>
              </c:spPr>
            </c:marker>
            <c:bubble3D val="0"/>
            <c:spPr>
              <a:ln w="25400" cap="flat" cmpd="sng" algn="ctr">
                <a:solidFill>
                  <a:schemeClr val="accent4">
                    <a:shade val="50000"/>
                  </a:schemeClr>
                </a:solidFill>
                <a:prstDash val="solid"/>
              </a:ln>
              <a:effectLst/>
            </c:spPr>
          </c:dPt>
          <c:xVal>
            <c:numRef>
              <c:f>Utfall!$C$64:$T$64</c:f>
              <c:numCache>
                <c:formatCode>#,##0</c:formatCode>
                <c:ptCount val="18"/>
                <c:pt idx="0" formatCode="General">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2023</c:v>
                </c:pt>
                <c:pt idx="16">
                  <c:v>2024</c:v>
                </c:pt>
                <c:pt idx="17">
                  <c:v>2025</c:v>
                </c:pt>
              </c:numCache>
            </c:numRef>
          </c:xVal>
          <c:yVal>
            <c:numRef>
              <c:f>Utfall!$C$65:$T$65</c:f>
              <c:numCache>
                <c:formatCode>0%</c:formatCode>
                <c:ptCount val="18"/>
                <c:pt idx="0">
                  <c:v>0.50181051593260007</c:v>
                </c:pt>
                <c:pt idx="1">
                  <c:v>0.52749040340527464</c:v>
                </c:pt>
                <c:pt idx="2">
                  <c:v>0.61533004253258772</c:v>
                </c:pt>
                <c:pt idx="3">
                  <c:v>0.70149169855813942</c:v>
                </c:pt>
                <c:pt idx="4">
                  <c:v>0.79576514625857708</c:v>
                </c:pt>
                <c:pt idx="5">
                  <c:v>0.85826209865673686</c:v>
                </c:pt>
                <c:pt idx="17">
                  <c:v>0.95</c:v>
                </c:pt>
              </c:numCache>
            </c:numRef>
          </c:yVal>
          <c:smooth val="0"/>
        </c:ser>
        <c:dLbls>
          <c:showLegendKey val="0"/>
          <c:showVal val="0"/>
          <c:showCatName val="0"/>
          <c:showSerName val="0"/>
          <c:showPercent val="0"/>
          <c:showBubbleSize val="0"/>
        </c:dLbls>
        <c:axId val="128655176"/>
        <c:axId val="128655568"/>
      </c:scatterChart>
      <c:valAx>
        <c:axId val="128655176"/>
        <c:scaling>
          <c:orientation val="minMax"/>
          <c:max val="2025"/>
          <c:min val="2009"/>
        </c:scaling>
        <c:delete val="0"/>
        <c:axPos val="b"/>
        <c:majorGridlines/>
        <c:numFmt formatCode="General" sourceLinked="1"/>
        <c:majorTickMark val="out"/>
        <c:minorTickMark val="none"/>
        <c:tickLblPos val="nextTo"/>
        <c:crossAx val="128655568"/>
        <c:crosses val="autoZero"/>
        <c:crossBetween val="midCat"/>
      </c:valAx>
      <c:valAx>
        <c:axId val="128655568"/>
        <c:scaling>
          <c:orientation val="minMax"/>
        </c:scaling>
        <c:delete val="0"/>
        <c:axPos val="l"/>
        <c:majorGridlines/>
        <c:numFmt formatCode="0%" sourceLinked="1"/>
        <c:majorTickMark val="out"/>
        <c:minorTickMark val="none"/>
        <c:tickLblPos val="nextTo"/>
        <c:crossAx val="128655176"/>
        <c:crossesAt val="2008"/>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564BB91-2A0A-4BFE-8E04-5F00FCF55A97}" type="datetimeFigureOut">
              <a:rPr lang="sv-SE" smtClean="0"/>
              <a:t>2015-06-23</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871FB26-9909-4E1B-B5FA-2A0226F0E300}" type="slidenum">
              <a:rPr lang="sv-SE" smtClean="0"/>
              <a:t>‹#›</a:t>
            </a:fld>
            <a:endParaRPr lang="sv-SE"/>
          </a:p>
        </p:txBody>
      </p:sp>
    </p:spTree>
    <p:extLst>
      <p:ext uri="{BB962C8B-B14F-4D97-AF65-F5344CB8AC3E}">
        <p14:creationId xmlns:p14="http://schemas.microsoft.com/office/powerpoint/2010/main" val="141873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1</a:t>
            </a:fld>
            <a:endParaRPr lang="sv-SE"/>
          </a:p>
        </p:txBody>
      </p:sp>
    </p:spTree>
    <p:extLst>
      <p:ext uri="{BB962C8B-B14F-4D97-AF65-F5344CB8AC3E}">
        <p14:creationId xmlns:p14="http://schemas.microsoft.com/office/powerpoint/2010/main" val="352725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10</a:t>
            </a:fld>
            <a:endParaRPr lang="sv-SE"/>
          </a:p>
        </p:txBody>
      </p:sp>
    </p:spTree>
    <p:extLst>
      <p:ext uri="{BB962C8B-B14F-4D97-AF65-F5344CB8AC3E}">
        <p14:creationId xmlns:p14="http://schemas.microsoft.com/office/powerpoint/2010/main" val="212148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Partikelfilter</a:t>
            </a:r>
          </a:p>
          <a:p>
            <a:r>
              <a:rPr lang="sv-SE" dirty="0" smtClean="0"/>
              <a:t>hybridfordon</a:t>
            </a:r>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11</a:t>
            </a:fld>
            <a:endParaRPr lang="sv-SE"/>
          </a:p>
        </p:txBody>
      </p:sp>
    </p:spTree>
    <p:extLst>
      <p:ext uri="{BB962C8B-B14F-4D97-AF65-F5344CB8AC3E}">
        <p14:creationId xmlns:p14="http://schemas.microsoft.com/office/powerpoint/2010/main" val="24304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1,6 miljoner invånare</a:t>
            </a:r>
          </a:p>
          <a:p>
            <a:r>
              <a:rPr lang="en-US" sz="1600" dirty="0" smtClean="0"/>
              <a:t>49 </a:t>
            </a:r>
            <a:r>
              <a:rPr lang="en-US" sz="1600" dirty="0" err="1" smtClean="0"/>
              <a:t>kommuner</a:t>
            </a:r>
            <a:endParaRPr lang="en-US" sz="1600" dirty="0" smtClean="0"/>
          </a:p>
          <a:p>
            <a:r>
              <a:rPr lang="sv-SE" sz="1200" dirty="0" smtClean="0"/>
              <a:t>7,6 miljarder kronor i omsättning</a:t>
            </a:r>
          </a:p>
          <a:p>
            <a:r>
              <a:rPr lang="sv-SE" sz="1200" dirty="0" smtClean="0"/>
              <a:t>285 anställda</a:t>
            </a:r>
          </a:p>
          <a:p>
            <a:r>
              <a:rPr lang="sv-SE" sz="1200" dirty="0" smtClean="0"/>
              <a:t>390 000 personer genomför 925 000 resor per dygn</a:t>
            </a:r>
          </a:p>
          <a:p>
            <a:r>
              <a:rPr lang="sv-SE" sz="1200" dirty="0" smtClean="0"/>
              <a:t>12 varv runt jorden varje dag</a:t>
            </a:r>
          </a:p>
          <a:p>
            <a:pPr marL="273050" indent="-273050"/>
            <a:r>
              <a:rPr lang="sv-SE" sz="1200" dirty="0" smtClean="0"/>
              <a:t>21 000 hållplatser</a:t>
            </a:r>
          </a:p>
          <a:p>
            <a:pPr marL="273050" indent="-273050"/>
            <a:r>
              <a:rPr lang="sv-SE" sz="1200" dirty="0" smtClean="0"/>
              <a:t>Ca 77 % av resorna genomförs inom Göteborgs området</a:t>
            </a:r>
          </a:p>
          <a:p>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2</a:t>
            </a:fld>
            <a:endParaRPr lang="sv-SE"/>
          </a:p>
        </p:txBody>
      </p:sp>
    </p:spTree>
    <p:extLst>
      <p:ext uri="{BB962C8B-B14F-4D97-AF65-F5344CB8AC3E}">
        <p14:creationId xmlns:p14="http://schemas.microsoft.com/office/powerpoint/2010/main" val="135525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baseline="0" dirty="0" smtClean="0">
                <a:solidFill>
                  <a:schemeClr val="tx1"/>
                </a:solidFill>
                <a:effectLst/>
                <a:latin typeface="+mn-lt"/>
                <a:ea typeface="+mn-ea"/>
                <a:cs typeface="+mn-cs"/>
              </a:rPr>
              <a:t>Kollektivtrafiken har en otroligt viktigt roll att fylla för att ge människor tillgång till ett enkelt , smart och hållbart sätt att förflytta sig.</a:t>
            </a:r>
          </a:p>
        </p:txBody>
      </p:sp>
      <p:sp>
        <p:nvSpPr>
          <p:cNvPr id="4" name="Platshållare för bildnummer 3"/>
          <p:cNvSpPr>
            <a:spLocks noGrp="1"/>
          </p:cNvSpPr>
          <p:nvPr>
            <p:ph type="sldNum" sz="quarter" idx="10"/>
          </p:nvPr>
        </p:nvSpPr>
        <p:spPr/>
        <p:txBody>
          <a:bodyPr/>
          <a:lstStyle/>
          <a:p>
            <a:fld id="{8871FB26-9909-4E1B-B5FA-2A0226F0E300}" type="slidenum">
              <a:rPr lang="sv-SE" smtClean="0"/>
              <a:t>3</a:t>
            </a:fld>
            <a:endParaRPr lang="sv-SE"/>
          </a:p>
        </p:txBody>
      </p:sp>
    </p:spTree>
    <p:extLst>
      <p:ext uri="{BB962C8B-B14F-4D97-AF65-F5344CB8AC3E}">
        <p14:creationId xmlns:p14="http://schemas.microsoft.com/office/powerpoint/2010/main" val="394498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95 % av personkilometrarna inom kollektivtrafiken ska utföras med förnybar</a:t>
            </a:r>
            <a:r>
              <a:rPr lang="sv-SE" sz="1200" kern="1200" baseline="0" dirty="0" smtClean="0">
                <a:solidFill>
                  <a:schemeClr val="tx1"/>
                </a:solidFill>
                <a:effectLst/>
                <a:latin typeface="+mn-lt"/>
                <a:ea typeface="+mn-ea"/>
                <a:cs typeface="+mn-cs"/>
              </a:rPr>
              <a:t> energi </a:t>
            </a:r>
            <a:r>
              <a:rPr lang="sv-SE" sz="1200" kern="1200" dirty="0" smtClean="0">
                <a:solidFill>
                  <a:schemeClr val="tx1"/>
                </a:solidFill>
                <a:effectLst/>
                <a:latin typeface="+mn-lt"/>
                <a:ea typeface="+mn-ea"/>
                <a:cs typeface="+mn-cs"/>
              </a:rPr>
              <a:t>2025</a:t>
            </a:r>
          </a:p>
          <a:p>
            <a:r>
              <a:rPr lang="sv-SE" sz="1200" kern="1200" dirty="0" smtClean="0">
                <a:solidFill>
                  <a:schemeClr val="tx1"/>
                </a:solidFill>
                <a:effectLst/>
                <a:latin typeface="+mn-lt"/>
                <a:ea typeface="+mn-ea"/>
                <a:cs typeface="+mn-cs"/>
              </a:rPr>
              <a:t>Vi ligger på 86 % idag och det ser bra ut mot mål, men det ska också framhållas att det är de sista procenten som är svårast att ta bort.</a:t>
            </a:r>
          </a:p>
          <a:p>
            <a:r>
              <a:rPr lang="sv-SE" sz="1200" b="1" kern="1200" dirty="0" smtClean="0">
                <a:solidFill>
                  <a:schemeClr val="tx1"/>
                </a:solidFill>
                <a:effectLst/>
                <a:latin typeface="+mn-lt"/>
                <a:ea typeface="+mn-ea"/>
                <a:cs typeface="+mn-cs"/>
              </a:rPr>
              <a:t>Olika trafikslag olika långt framme:</a:t>
            </a:r>
          </a:p>
          <a:p>
            <a:r>
              <a:rPr lang="sv-SE" sz="1200" kern="1200" dirty="0" smtClean="0">
                <a:solidFill>
                  <a:schemeClr val="tx1"/>
                </a:solidFill>
                <a:effectLst/>
                <a:latin typeface="+mn-lt"/>
                <a:ea typeface="+mn-ea"/>
                <a:cs typeface="+mn-cs"/>
              </a:rPr>
              <a:t>Buss 74%,,Bil 13%,</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Spårvagn 100%,</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Fartyg 4%,</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Tåg 98%</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Av trovärdighetsskäl är det viktigt att arbeta med alla trafikslagen även om det är olika svårt och olika kostsamt, men att underlåta ett trafikslag från att vara med och bidra till måluppfyllelse behöver i så fall vara välförankrat och möjligt att ”försvara”.</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Energi har inte minskat.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err="1" smtClean="0">
                <a:solidFill>
                  <a:schemeClr val="tx1"/>
                </a:solidFill>
                <a:effectLst/>
                <a:latin typeface="+mn-lt"/>
                <a:ea typeface="+mn-ea"/>
                <a:cs typeface="+mn-cs"/>
              </a:rPr>
              <a:t>NOx</a:t>
            </a:r>
            <a:r>
              <a:rPr lang="sv-SE" sz="1200" kern="1200" dirty="0" smtClean="0">
                <a:solidFill>
                  <a:schemeClr val="tx1"/>
                </a:solidFill>
                <a:effectLst/>
                <a:latin typeface="+mn-lt"/>
                <a:ea typeface="+mn-ea"/>
                <a:cs typeface="+mn-cs"/>
              </a:rPr>
              <a:t> minskat med cirka </a:t>
            </a:r>
            <a:r>
              <a:rPr lang="sv-SE" sz="1200" b="0" i="0" u="none" strike="noStrike" kern="1200" baseline="0" dirty="0" smtClean="0">
                <a:solidFill>
                  <a:schemeClr val="tx1"/>
                </a:solidFill>
                <a:effectLst/>
                <a:latin typeface="+mn-lt"/>
                <a:ea typeface="+mn-ea"/>
                <a:cs typeface="+mn-cs"/>
              </a:rPr>
              <a:t>2014 hade Västtrafik minskat med cirka 23 % jmf med 2009</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PM minskat med cirka </a:t>
            </a:r>
            <a:r>
              <a:rPr lang="sv-SE" sz="1200" b="0" i="0" u="none" strike="noStrike" kern="1200" baseline="0" dirty="0" smtClean="0">
                <a:solidFill>
                  <a:schemeClr val="tx1"/>
                </a:solidFill>
                <a:effectLst/>
                <a:latin typeface="+mn-lt"/>
                <a:ea typeface="+mn-ea"/>
                <a:cs typeface="+mn-cs"/>
              </a:rPr>
              <a:t>2014 hade Västtrafik minskat med cirka 4 %jmf med 2009</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871FB26-9909-4E1B-B5FA-2A0226F0E300}" type="slidenum">
              <a:rPr lang="sv-SE" smtClean="0"/>
              <a:t>4</a:t>
            </a:fld>
            <a:endParaRPr lang="sv-SE"/>
          </a:p>
        </p:txBody>
      </p:sp>
    </p:spTree>
    <p:extLst>
      <p:ext uri="{BB962C8B-B14F-4D97-AF65-F5344CB8AC3E}">
        <p14:creationId xmlns:p14="http://schemas.microsoft.com/office/powerpoint/2010/main" val="219350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Olika trafikslag och olika geografiska förutsättningar i Västtrafiks område gör det möjligt</a:t>
            </a:r>
            <a:r>
              <a:rPr lang="sv-SE" sz="1200" baseline="0" dirty="0" smtClean="0"/>
              <a:t> att testa olika lösningar som är lämpliga på olika ställen i regionen, med fördel i samarbete med kollegor i landet.</a:t>
            </a: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5</a:t>
            </a:fld>
            <a:endParaRPr lang="sv-SE"/>
          </a:p>
        </p:txBody>
      </p:sp>
    </p:spTree>
    <p:extLst>
      <p:ext uri="{BB962C8B-B14F-4D97-AF65-F5344CB8AC3E}">
        <p14:creationId xmlns:p14="http://schemas.microsoft.com/office/powerpoint/2010/main" val="189849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Andel förnybara kilometer, där premieras inte om drivmedlet har väldigt lågt CO2 utsläpp eller att energibesparing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30% kan uppfyllas med hybridfordon,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50 % kan uppfyllas med hybridfordon som körs på en delvis förnybar diesel,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70% kan uppfyllas med fordon som körs på HVO eller biogas</a:t>
            </a:r>
          </a:p>
          <a:p>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6</a:t>
            </a:fld>
            <a:endParaRPr lang="sv-SE"/>
          </a:p>
        </p:txBody>
      </p:sp>
    </p:spTree>
    <p:extLst>
      <p:ext uri="{BB962C8B-B14F-4D97-AF65-F5344CB8AC3E}">
        <p14:creationId xmlns:p14="http://schemas.microsoft.com/office/powerpoint/2010/main" val="325458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Uppgifter enligt testförfarandet SORT bygger inte på verklig förbrukning i trafik utan är en normerad testcykel för att man vid inköp ska kunna jämföra olika bussar. Varje </a:t>
            </a:r>
            <a:r>
              <a:rPr lang="sv-SE" sz="1200" kern="1200" dirty="0" err="1" smtClean="0">
                <a:solidFill>
                  <a:schemeClr val="tx1"/>
                </a:solidFill>
                <a:effectLst/>
                <a:latin typeface="+mn-lt"/>
                <a:ea typeface="+mn-ea"/>
                <a:cs typeface="+mn-cs"/>
              </a:rPr>
              <a:t>busstyp</a:t>
            </a:r>
            <a:r>
              <a:rPr lang="sv-SE" sz="1200" kern="1200" dirty="0" smtClean="0">
                <a:solidFill>
                  <a:schemeClr val="tx1"/>
                </a:solidFill>
                <a:effectLst/>
                <a:latin typeface="+mn-lt"/>
                <a:ea typeface="+mn-ea"/>
                <a:cs typeface="+mn-cs"/>
              </a:rPr>
              <a:t> har således ett SORT-värde. Vid krav på SORT-värden är det alltså inte bussen förbrukning i verklig trafik som anges, utan det är ett värde som fordonets leverantör har intygat för samtliga fordon i ett visst utförande.</a:t>
            </a:r>
          </a:p>
          <a:p>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7</a:t>
            </a:fld>
            <a:endParaRPr lang="sv-SE"/>
          </a:p>
        </p:txBody>
      </p:sp>
    </p:spTree>
    <p:extLst>
      <p:ext uri="{BB962C8B-B14F-4D97-AF65-F5344CB8AC3E}">
        <p14:creationId xmlns:p14="http://schemas.microsoft.com/office/powerpoint/2010/main" val="76906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8</a:t>
            </a:fld>
            <a:endParaRPr lang="sv-SE"/>
          </a:p>
        </p:txBody>
      </p:sp>
    </p:spTree>
    <p:extLst>
      <p:ext uri="{BB962C8B-B14F-4D97-AF65-F5344CB8AC3E}">
        <p14:creationId xmlns:p14="http://schemas.microsoft.com/office/powerpoint/2010/main" val="328776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871FB26-9909-4E1B-B5FA-2A0226F0E300}" type="slidenum">
              <a:rPr lang="sv-SE" smtClean="0"/>
              <a:t>9</a:t>
            </a:fld>
            <a:endParaRPr lang="sv-SE"/>
          </a:p>
        </p:txBody>
      </p:sp>
    </p:spTree>
    <p:extLst>
      <p:ext uri="{BB962C8B-B14F-4D97-AF65-F5344CB8AC3E}">
        <p14:creationId xmlns:p14="http://schemas.microsoft.com/office/powerpoint/2010/main" val="3234058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05" y="0"/>
            <a:ext cx="9243922" cy="5180798"/>
          </a:xfrm>
          <a:prstGeom prst="rect">
            <a:avLst/>
          </a:prstGeom>
        </p:spPr>
      </p:pic>
      <p:sp>
        <p:nvSpPr>
          <p:cNvPr id="2" name="Rubrik 1"/>
          <p:cNvSpPr>
            <a:spLocks noGrp="1"/>
          </p:cNvSpPr>
          <p:nvPr>
            <p:ph type="ctrTitle"/>
          </p:nvPr>
        </p:nvSpPr>
        <p:spPr>
          <a:xfrm>
            <a:off x="680400" y="1141199"/>
            <a:ext cx="7729200" cy="2581200"/>
          </a:xfrm>
          <a:noFill/>
        </p:spPr>
        <p:txBody>
          <a:bodyPr vert="horz" lIns="0" tIns="0" rIns="0" bIns="0" rtlCol="0" anchor="t" anchorCtr="0">
            <a:noAutofit/>
          </a:bodyPr>
          <a:lstStyle>
            <a:lvl1pPr algn="l">
              <a:defRPr lang="sv-SE" sz="5000">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457200">
              <a:lnSpc>
                <a:spcPct val="90000"/>
              </a:lnSpc>
            </a:pPr>
            <a:r>
              <a:rPr lang="sv-SE" dirty="0" smtClean="0"/>
              <a:t>Klicka här för att ändra format</a:t>
            </a:r>
            <a:endParaRPr lang="sv-SE" dirty="0"/>
          </a:p>
        </p:txBody>
      </p:sp>
      <p:sp>
        <p:nvSpPr>
          <p:cNvPr id="3" name="Underrubrik 2"/>
          <p:cNvSpPr>
            <a:spLocks noGrp="1"/>
          </p:cNvSpPr>
          <p:nvPr>
            <p:ph type="subTitle" idx="1"/>
          </p:nvPr>
        </p:nvSpPr>
        <p:spPr>
          <a:xfrm>
            <a:off x="694800" y="590400"/>
            <a:ext cx="7718400" cy="363600"/>
          </a:xfrm>
          <a:prstGeom prst="rect">
            <a:avLst/>
          </a:prstGeom>
        </p:spPr>
        <p:txBody>
          <a:bodyPr vert="horz" lIns="0" tIns="0" rIns="0" bIns="0" rtlCol="0">
            <a:normAutofit/>
          </a:bodyPr>
          <a:lstStyle>
            <a:lvl1pPr marL="269875" indent="-269875">
              <a:buNone/>
              <a:defRPr lang="sv-SE" sz="1600" i="0">
                <a:solidFill>
                  <a:srgbClr val="FFFFFF"/>
                </a:solidFill>
                <a:latin typeface="Arial"/>
                <a:cs typeface="Arial"/>
              </a:defRPr>
            </a:lvl1pPr>
          </a:lstStyle>
          <a:p>
            <a:pPr marL="0" lvl="0" indent="0" defTabSz="457200"/>
            <a:r>
              <a:rPr lang="sv-SE" dirty="0" smtClean="0"/>
              <a:t>Klicka här för att ändra format på underrubrik i bakgrunden</a:t>
            </a:r>
            <a:endParaRPr lang="sv-SE" dirty="0"/>
          </a:p>
        </p:txBody>
      </p:sp>
      <p:cxnSp>
        <p:nvCxnSpPr>
          <p:cNvPr id="8" name="Straight Connector 39"/>
          <p:cNvCxnSpPr/>
          <p:nvPr userDrawn="1"/>
        </p:nvCxnSpPr>
        <p:spPr>
          <a:xfrm>
            <a:off x="710997" y="1000756"/>
            <a:ext cx="7701055"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8311" y="4424568"/>
            <a:ext cx="2015428" cy="454474"/>
          </a:xfrm>
          <a:prstGeom prst="rect">
            <a:avLst/>
          </a:prstGeom>
        </p:spPr>
      </p:pic>
      <p:grpSp>
        <p:nvGrpSpPr>
          <p:cNvPr id="10" name="Group 43"/>
          <p:cNvGrpSpPr/>
          <p:nvPr userDrawn="1"/>
        </p:nvGrpSpPr>
        <p:grpSpPr>
          <a:xfrm>
            <a:off x="95401" y="5031728"/>
            <a:ext cx="8953198" cy="11148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3727" y="4557447"/>
            <a:ext cx="1296144" cy="199829"/>
          </a:xfrm>
          <a:prstGeom prst="rect">
            <a:avLst/>
          </a:prstGeom>
        </p:spPr>
      </p:pic>
    </p:spTree>
    <p:extLst>
      <p:ext uri="{BB962C8B-B14F-4D97-AF65-F5344CB8AC3E}">
        <p14:creationId xmlns:p14="http://schemas.microsoft.com/office/powerpoint/2010/main" val="15418576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dirty="0" smtClean="0"/>
              <a:t>Klicka här för att ändra format</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Tree>
    <p:extLst>
      <p:ext uri="{BB962C8B-B14F-4D97-AF65-F5344CB8AC3E}">
        <p14:creationId xmlns:p14="http://schemas.microsoft.com/office/powerpoint/2010/main" val="13093615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Tree>
    <p:extLst>
      <p:ext uri="{BB962C8B-B14F-4D97-AF65-F5344CB8AC3E}">
        <p14:creationId xmlns:p14="http://schemas.microsoft.com/office/powerpoint/2010/main" val="40722932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9" name="Rektangel 8"/>
          <p:cNvSpPr/>
          <p:nvPr userDrawn="1"/>
        </p:nvSpPr>
        <p:spPr>
          <a:xfrm>
            <a:off x="206375" y="214053"/>
            <a:ext cx="8729663" cy="4313497"/>
          </a:xfrm>
          <a:prstGeom prst="rect">
            <a:avLst/>
          </a:prstGeom>
          <a:solidFill>
            <a:srgbClr val="4AA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rgbClr val="FFFFFF"/>
              </a:solidFill>
              <a:effectLst/>
            </a:endParaRPr>
          </a:p>
        </p:txBody>
      </p:sp>
      <p:sp>
        <p:nvSpPr>
          <p:cNvPr id="10"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FFFFFF"/>
                </a:solidFill>
              </a:defRPr>
            </a:lvl1pPr>
          </a:lstStyle>
          <a:p>
            <a:r>
              <a:rPr lang="sv-SE" noProof="0" dirty="0" smtClean="0"/>
              <a:t>Klicka för att lägga till kapitelrubrik</a:t>
            </a:r>
            <a:endParaRPr lang="sv-SE" noProof="0" dirty="0"/>
          </a:p>
        </p:txBody>
      </p:sp>
      <p:sp>
        <p:nvSpPr>
          <p:cNvPr id="11" name="Subtitle 2"/>
          <p:cNvSpPr>
            <a:spLocks noGrp="1"/>
          </p:cNvSpPr>
          <p:nvPr>
            <p:ph type="subTitle" idx="1" hasCustomPrompt="1"/>
          </p:nvPr>
        </p:nvSpPr>
        <p:spPr>
          <a:xfrm>
            <a:off x="702726" y="485916"/>
            <a:ext cx="7709437" cy="468000"/>
          </a:xfrm>
        </p:spPr>
        <p:txBody>
          <a:bodyPr lIns="0" tIns="0" rIns="0" bIns="0">
            <a:noAutofit/>
          </a:bodyPr>
          <a:lstStyle>
            <a:lvl1pPr marL="0" indent="0" algn="l">
              <a:buNone/>
              <a:defRPr sz="2400" b="0"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för att lägga till text</a:t>
            </a:r>
            <a:endParaRPr lang="en-US" dirty="0"/>
          </a:p>
        </p:txBody>
      </p:sp>
      <p:cxnSp>
        <p:nvCxnSpPr>
          <p:cNvPr id="13" name="Straight Connector 39"/>
          <p:cNvCxnSpPr/>
          <p:nvPr userDrawn="1"/>
        </p:nvCxnSpPr>
        <p:spPr>
          <a:xfrm>
            <a:off x="710997" y="1000756"/>
            <a:ext cx="7701055"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38221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iv Avsnittsrubrik">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12" name="Rektangel 11"/>
          <p:cNvSpPr/>
          <p:nvPr userDrawn="1"/>
        </p:nvSpPr>
        <p:spPr>
          <a:xfrm>
            <a:off x="205200" y="216000"/>
            <a:ext cx="8729663" cy="4313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15"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noProof="0" dirty="0" smtClean="0"/>
              <a:t>Klicka för att lägga till kapitelrubrik</a:t>
            </a:r>
            <a:endParaRPr lang="en-US" dirty="0"/>
          </a:p>
        </p:txBody>
      </p:sp>
      <p:sp>
        <p:nvSpPr>
          <p:cNvPr id="16" name="Subtitle 2"/>
          <p:cNvSpPr>
            <a:spLocks noGrp="1"/>
          </p:cNvSpPr>
          <p:nvPr>
            <p:ph type="subTitle" idx="1" hasCustomPrompt="1"/>
          </p:nvPr>
        </p:nvSpPr>
        <p:spPr>
          <a:xfrm>
            <a:off x="702726" y="485916"/>
            <a:ext cx="7709437" cy="468000"/>
          </a:xfrm>
        </p:spPr>
        <p:txBody>
          <a:bodyPr lIns="0" tIns="0" rIns="0" bIns="0">
            <a:noAutofit/>
          </a:bodyPr>
          <a:lstStyle>
            <a:lvl1pPr marL="0" indent="0" algn="l">
              <a:buNone/>
              <a:defRPr sz="2400" b="0" i="0">
                <a:solidFill>
                  <a:srgbClr val="3C465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för att lägga till text</a:t>
            </a:r>
            <a:endParaRPr lang="en-US" dirty="0"/>
          </a:p>
        </p:txBody>
      </p:sp>
      <p:cxnSp>
        <p:nvCxnSpPr>
          <p:cNvPr id="14" name="Straight Connector 39"/>
          <p:cNvCxnSpPr/>
          <p:nvPr userDrawn="1"/>
        </p:nvCxnSpPr>
        <p:spPr>
          <a:xfrm>
            <a:off x="710997" y="1000756"/>
            <a:ext cx="7701055" cy="0"/>
          </a:xfrm>
          <a:prstGeom prst="line">
            <a:avLst/>
          </a:prstGeom>
          <a:ln w="5397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7155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lternativ Rubrik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34" y="0"/>
            <a:ext cx="9207579" cy="5180797"/>
          </a:xfrm>
          <a:prstGeom prst="rect">
            <a:avLst/>
          </a:prstGeom>
        </p:spPr>
      </p:pic>
      <p:sp>
        <p:nvSpPr>
          <p:cNvPr id="2" name="Rubrik 1"/>
          <p:cNvSpPr>
            <a:spLocks noGrp="1"/>
          </p:cNvSpPr>
          <p:nvPr>
            <p:ph type="ctrTitle"/>
          </p:nvPr>
        </p:nvSpPr>
        <p:spPr>
          <a:xfrm>
            <a:off x="680400" y="1141199"/>
            <a:ext cx="7729200" cy="2581200"/>
          </a:xfrm>
          <a:noFill/>
        </p:spPr>
        <p:txBody>
          <a:bodyPr vert="horz" lIns="0" tIns="0" rIns="0" bIns="0" rtlCol="0" anchor="t" anchorCtr="0">
            <a:noAutofit/>
          </a:bodyPr>
          <a:lstStyle>
            <a:lvl1pPr algn="l">
              <a:defRPr lang="sv-SE" sz="5000">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457200">
              <a:lnSpc>
                <a:spcPct val="90000"/>
              </a:lnSpc>
            </a:pPr>
            <a:r>
              <a:rPr lang="sv-SE" dirty="0" smtClean="0"/>
              <a:t>Klicka här för att ändra format</a:t>
            </a:r>
            <a:endParaRPr lang="sv-SE" dirty="0"/>
          </a:p>
        </p:txBody>
      </p:sp>
      <p:sp>
        <p:nvSpPr>
          <p:cNvPr id="3" name="Underrubrik 2"/>
          <p:cNvSpPr>
            <a:spLocks noGrp="1"/>
          </p:cNvSpPr>
          <p:nvPr>
            <p:ph type="subTitle" idx="1"/>
          </p:nvPr>
        </p:nvSpPr>
        <p:spPr>
          <a:xfrm>
            <a:off x="694800" y="590400"/>
            <a:ext cx="7718400" cy="363600"/>
          </a:xfrm>
          <a:prstGeom prst="rect">
            <a:avLst/>
          </a:prstGeom>
        </p:spPr>
        <p:txBody>
          <a:bodyPr vert="horz" lIns="0" tIns="0" rIns="0" bIns="0" rtlCol="0">
            <a:normAutofit/>
          </a:bodyPr>
          <a:lstStyle>
            <a:lvl1pPr marL="269875" indent="-269875">
              <a:buNone/>
              <a:defRPr lang="sv-SE" sz="1600" i="0">
                <a:solidFill>
                  <a:srgbClr val="FFFFFF"/>
                </a:solidFill>
                <a:latin typeface="Arial"/>
                <a:cs typeface="Arial"/>
              </a:defRPr>
            </a:lvl1pPr>
          </a:lstStyle>
          <a:p>
            <a:pPr marL="0" lvl="0" indent="0" defTabSz="457200"/>
            <a:r>
              <a:rPr lang="sv-SE" dirty="0" smtClean="0"/>
              <a:t>Klicka här för att ändra format på underrubrik i bakgrunden</a:t>
            </a:r>
            <a:endParaRPr lang="sv-SE" dirty="0"/>
          </a:p>
        </p:txBody>
      </p:sp>
      <p:cxnSp>
        <p:nvCxnSpPr>
          <p:cNvPr id="8" name="Straight Connector 39"/>
          <p:cNvCxnSpPr/>
          <p:nvPr userDrawn="1"/>
        </p:nvCxnSpPr>
        <p:spPr>
          <a:xfrm>
            <a:off x="710997" y="1000756"/>
            <a:ext cx="7701055"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8311" y="4424568"/>
            <a:ext cx="2015428" cy="454474"/>
          </a:xfrm>
          <a:prstGeom prst="rect">
            <a:avLst/>
          </a:prstGeom>
        </p:spPr>
      </p:pic>
      <p:grpSp>
        <p:nvGrpSpPr>
          <p:cNvPr id="10" name="Group 43"/>
          <p:cNvGrpSpPr/>
          <p:nvPr userDrawn="1"/>
        </p:nvGrpSpPr>
        <p:grpSpPr>
          <a:xfrm>
            <a:off x="95401" y="5031728"/>
            <a:ext cx="8953198" cy="11148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3727" y="4557447"/>
            <a:ext cx="1296144" cy="199829"/>
          </a:xfrm>
          <a:prstGeom prst="rect">
            <a:avLst/>
          </a:prstGeom>
        </p:spPr>
      </p:pic>
    </p:spTree>
    <p:extLst>
      <p:ext uri="{BB962C8B-B14F-4D97-AF65-F5344CB8AC3E}">
        <p14:creationId xmlns:p14="http://schemas.microsoft.com/office/powerpoint/2010/main" val="31265182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05" y="0"/>
            <a:ext cx="9243922" cy="5180798"/>
          </a:xfrm>
          <a:prstGeom prst="rect">
            <a:avLst/>
          </a:prstGeom>
        </p:spPr>
      </p:pic>
      <p:sp>
        <p:nvSpPr>
          <p:cNvPr id="2" name="Rubrik 1"/>
          <p:cNvSpPr>
            <a:spLocks noGrp="1"/>
          </p:cNvSpPr>
          <p:nvPr>
            <p:ph type="ctrTitle"/>
          </p:nvPr>
        </p:nvSpPr>
        <p:spPr>
          <a:xfrm>
            <a:off x="680400" y="1141199"/>
            <a:ext cx="7729200" cy="2581200"/>
          </a:xfrm>
          <a:noFill/>
        </p:spPr>
        <p:txBody>
          <a:bodyPr vert="horz" lIns="0" tIns="0" rIns="0" bIns="0" rtlCol="0" anchor="t" anchorCtr="0">
            <a:noAutofit/>
          </a:bodyPr>
          <a:lstStyle>
            <a:lvl1pPr algn="l">
              <a:defRPr lang="sv-SE" sz="5000">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457200">
              <a:lnSpc>
                <a:spcPct val="90000"/>
              </a:lnSpc>
            </a:pPr>
            <a:r>
              <a:rPr lang="sv-SE" dirty="0" smtClean="0"/>
              <a:t>Klicka här för att ändra format</a:t>
            </a:r>
            <a:endParaRPr lang="sv-SE" dirty="0"/>
          </a:p>
        </p:txBody>
      </p: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8311" y="4424568"/>
            <a:ext cx="2015428" cy="454474"/>
          </a:xfrm>
          <a:prstGeom prst="rect">
            <a:avLst/>
          </a:prstGeom>
        </p:spPr>
      </p:pic>
      <p:grpSp>
        <p:nvGrpSpPr>
          <p:cNvPr id="10" name="Group 43"/>
          <p:cNvGrpSpPr/>
          <p:nvPr userDrawn="1"/>
        </p:nvGrpSpPr>
        <p:grpSpPr>
          <a:xfrm>
            <a:off x="95401" y="5031728"/>
            <a:ext cx="8953198" cy="11148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3727" y="4557447"/>
            <a:ext cx="1296144" cy="199829"/>
          </a:xfrm>
          <a:prstGeom prst="rect">
            <a:avLst/>
          </a:prstGeom>
        </p:spPr>
      </p:pic>
    </p:spTree>
    <p:extLst>
      <p:ext uri="{BB962C8B-B14F-4D97-AF65-F5344CB8AC3E}">
        <p14:creationId xmlns:p14="http://schemas.microsoft.com/office/powerpoint/2010/main" val="24402645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iv Slut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34" y="0"/>
            <a:ext cx="9207579" cy="5180797"/>
          </a:xfrm>
          <a:prstGeom prst="rect">
            <a:avLst/>
          </a:prstGeom>
        </p:spPr>
      </p:pic>
      <p:sp>
        <p:nvSpPr>
          <p:cNvPr id="2" name="Rubrik 1"/>
          <p:cNvSpPr>
            <a:spLocks noGrp="1"/>
          </p:cNvSpPr>
          <p:nvPr>
            <p:ph type="ctrTitle"/>
          </p:nvPr>
        </p:nvSpPr>
        <p:spPr>
          <a:xfrm>
            <a:off x="680400" y="1141199"/>
            <a:ext cx="7729200" cy="2581200"/>
          </a:xfrm>
          <a:noFill/>
        </p:spPr>
        <p:txBody>
          <a:bodyPr vert="horz" lIns="0" tIns="0" rIns="0" bIns="0" rtlCol="0" anchor="t" anchorCtr="0">
            <a:noAutofit/>
          </a:bodyPr>
          <a:lstStyle>
            <a:lvl1pPr algn="l">
              <a:defRPr lang="sv-SE" sz="5000">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457200">
              <a:lnSpc>
                <a:spcPct val="90000"/>
              </a:lnSpc>
            </a:pPr>
            <a:r>
              <a:rPr lang="sv-SE" dirty="0" smtClean="0"/>
              <a:t>Klicka här för att ändra format</a:t>
            </a:r>
            <a:endParaRPr lang="sv-SE" dirty="0"/>
          </a:p>
        </p:txBody>
      </p: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8311" y="4424568"/>
            <a:ext cx="2015428" cy="454474"/>
          </a:xfrm>
          <a:prstGeom prst="rect">
            <a:avLst/>
          </a:prstGeom>
        </p:spPr>
      </p:pic>
      <p:grpSp>
        <p:nvGrpSpPr>
          <p:cNvPr id="10" name="Group 43"/>
          <p:cNvGrpSpPr/>
          <p:nvPr userDrawn="1"/>
        </p:nvGrpSpPr>
        <p:grpSpPr>
          <a:xfrm>
            <a:off x="95401" y="5031728"/>
            <a:ext cx="8953198" cy="11148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3727" y="4557447"/>
            <a:ext cx="1296144" cy="199829"/>
          </a:xfrm>
          <a:prstGeom prst="rect">
            <a:avLst/>
          </a:prstGeom>
        </p:spPr>
      </p:pic>
    </p:spTree>
    <p:extLst>
      <p:ext uri="{BB962C8B-B14F-4D97-AF65-F5344CB8AC3E}">
        <p14:creationId xmlns:p14="http://schemas.microsoft.com/office/powerpoint/2010/main" val="138809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smtClean="0"/>
              <a:t>Klicka här för att ändra format</a:t>
            </a:r>
            <a:endParaRPr lang="sv-SE"/>
          </a:p>
        </p:txBody>
      </p:sp>
      <p:sp>
        <p:nvSpPr>
          <p:cNvPr id="3" name="Platshållare för innehåll 2"/>
          <p:cNvSpPr>
            <a:spLocks noGrp="1"/>
          </p:cNvSpPr>
          <p:nvPr>
            <p:ph idx="1"/>
          </p:nvPr>
        </p:nvSpPr>
        <p:spPr>
          <a:xfrm>
            <a:off x="705600" y="1198800"/>
            <a:ext cx="5432400" cy="3196800"/>
          </a:xfrm>
          <a:prstGeom prst="rect">
            <a:avLst/>
          </a:prstGeom>
        </p:spPr>
        <p:txBody>
          <a:bodyPr/>
          <a:lstStyle>
            <a:lvl1pPr marL="265113" indent="-265113">
              <a:defRPr/>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Tree>
    <p:extLst>
      <p:ext uri="{BB962C8B-B14F-4D97-AF65-F5344CB8AC3E}">
        <p14:creationId xmlns:p14="http://schemas.microsoft.com/office/powerpoint/2010/main" val="289182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smtClean="0"/>
              <a:t>Klicka här för att ändra format</a:t>
            </a:r>
            <a:endParaRPr lang="sv-SE"/>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5" name="Platshållare för text 4"/>
          <p:cNvSpPr>
            <a:spLocks noGrp="1"/>
          </p:cNvSpPr>
          <p:nvPr>
            <p:ph type="body" sz="quarter" idx="12"/>
          </p:nvPr>
        </p:nvSpPr>
        <p:spPr>
          <a:xfrm>
            <a:off x="705600" y="1198800"/>
            <a:ext cx="5184775" cy="3197225"/>
          </a:xfrm>
        </p:spPr>
        <p:txBody>
          <a:bodyPr/>
          <a:lstStyle>
            <a:lvl1pPr marL="0" indent="0">
              <a:buNone/>
              <a:defRPr/>
            </a:lvl1pPr>
            <a:lvl2pPr marL="625475" indent="-257175">
              <a:defRPr/>
            </a:lvl2pPr>
            <a:lvl3pPr marL="1074738" indent="-247650">
              <a:defRPr/>
            </a:lvl3pPr>
            <a:lvl4pPr marL="1347788" indent="-152400">
              <a:defRPr/>
            </a:lvl4pPr>
            <a:lvl5pPr marL="1973263" indent="-2381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41671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p:txBody>
          <a:bodyPr/>
          <a:lstStyle>
            <a:lvl1pPr algn="l">
              <a:defRPr/>
            </a:lvl1pPr>
          </a:lstStyle>
          <a:p>
            <a:r>
              <a:rPr lang="sv-SE" smtClean="0"/>
              <a:t>Klicka här för att ändra format</a:t>
            </a:r>
            <a:endParaRPr lang="sv-SE"/>
          </a:p>
        </p:txBody>
      </p:sp>
      <p:sp>
        <p:nvSpPr>
          <p:cNvPr id="3" name="Platshållare för innehåll 2"/>
          <p:cNvSpPr>
            <a:spLocks noGrp="1"/>
          </p:cNvSpPr>
          <p:nvPr>
            <p:ph idx="1"/>
          </p:nvPr>
        </p:nvSpPr>
        <p:spPr>
          <a:xfrm>
            <a:off x="705600" y="1198800"/>
            <a:ext cx="3708000" cy="3196800"/>
          </a:xfrm>
          <a:prstGeom prst="rect">
            <a:avLst/>
          </a:prstGeom>
        </p:spPr>
        <p:txBody>
          <a:bodyPr/>
          <a:lstStyle>
            <a:lvl1pPr marL="265113" indent="-265113">
              <a:defRPr/>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9" name="Platshållare för innehåll 2"/>
          <p:cNvSpPr>
            <a:spLocks noGrp="1"/>
          </p:cNvSpPr>
          <p:nvPr>
            <p:ph idx="12"/>
          </p:nvPr>
        </p:nvSpPr>
        <p:spPr>
          <a:xfrm>
            <a:off x="4705200" y="1198800"/>
            <a:ext cx="3708000" cy="3196800"/>
          </a:xfrm>
          <a:prstGeom prst="rect">
            <a:avLst/>
          </a:prstGeom>
        </p:spPr>
        <p:txBody>
          <a:bodyPr/>
          <a:lstStyle>
            <a:lvl1pPr marL="265113" indent="-265113">
              <a:defRPr/>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59113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2 textspalter">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dirty="0" smtClean="0"/>
              <a:t>Klicka här för att ändra format</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5" name="Platshållare för text 4"/>
          <p:cNvSpPr>
            <a:spLocks noGrp="1"/>
          </p:cNvSpPr>
          <p:nvPr>
            <p:ph type="body" sz="quarter" idx="12"/>
          </p:nvPr>
        </p:nvSpPr>
        <p:spPr>
          <a:xfrm>
            <a:off x="705600" y="1198800"/>
            <a:ext cx="3708000" cy="3197225"/>
          </a:xfrm>
        </p:spPr>
        <p:txBody>
          <a:bodyPr/>
          <a:lstStyle>
            <a:lvl1pPr marL="0" indent="0">
              <a:buNone/>
              <a:defRPr/>
            </a:lvl1pPr>
            <a:lvl2pPr marL="625475" indent="-257175">
              <a:defRPr/>
            </a:lvl2pPr>
            <a:lvl3pPr marL="1074738" indent="-247650">
              <a:defRPr/>
            </a:lvl3pPr>
            <a:lvl4pPr marL="1347788" indent="-152400">
              <a:defRPr/>
            </a:lvl4pPr>
            <a:lvl5pPr marL="1973263" indent="-2381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4"/>
          <p:cNvSpPr>
            <a:spLocks noGrp="1"/>
          </p:cNvSpPr>
          <p:nvPr>
            <p:ph type="body" sz="quarter" idx="13"/>
          </p:nvPr>
        </p:nvSpPr>
        <p:spPr>
          <a:xfrm>
            <a:off x="4705200" y="1198800"/>
            <a:ext cx="3708000" cy="3197225"/>
          </a:xfrm>
        </p:spPr>
        <p:txBody>
          <a:bodyPr/>
          <a:lstStyle>
            <a:lvl1pPr marL="0" indent="0">
              <a:buNone/>
              <a:defRPr/>
            </a:lvl1pPr>
            <a:lvl2pPr marL="625475" indent="-257175">
              <a:defRPr/>
            </a:lvl2pPr>
            <a:lvl3pPr marL="1074738" indent="-247650">
              <a:defRPr/>
            </a:lvl3pPr>
            <a:lvl4pPr marL="1347788" indent="-152400">
              <a:defRPr/>
            </a:lvl4pPr>
            <a:lvl5pPr marL="1973263" indent="-2381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51158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innehåll med bild">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p:txBody>
          <a:bodyPr/>
          <a:lstStyle>
            <a:lvl1pPr algn="l">
              <a:defRPr/>
            </a:lvl1pPr>
          </a:lstStyle>
          <a:p>
            <a:r>
              <a:rPr lang="sv-SE" smtClean="0"/>
              <a:t>Klicka här för att ändra format</a:t>
            </a:r>
            <a:endParaRPr lang="sv-SE"/>
          </a:p>
        </p:txBody>
      </p:sp>
      <p:sp>
        <p:nvSpPr>
          <p:cNvPr id="3" name="Platshållare för innehåll 2"/>
          <p:cNvSpPr>
            <a:spLocks noGrp="1"/>
          </p:cNvSpPr>
          <p:nvPr>
            <p:ph idx="1"/>
          </p:nvPr>
        </p:nvSpPr>
        <p:spPr>
          <a:xfrm>
            <a:off x="705600" y="1198800"/>
            <a:ext cx="5184000" cy="3196800"/>
          </a:xfrm>
          <a:prstGeom prst="rect">
            <a:avLst/>
          </a:prstGeom>
        </p:spPr>
        <p:txBody>
          <a:bodyPr/>
          <a:lstStyle>
            <a:lvl1pPr marL="265113" indent="-265113">
              <a:defRPr/>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9" name="Picture Placeholder 6"/>
          <p:cNvSpPr>
            <a:spLocks noGrp="1"/>
          </p:cNvSpPr>
          <p:nvPr>
            <p:ph type="pic" sz="quarter" idx="15" hasCustomPrompt="1"/>
          </p:nvPr>
        </p:nvSpPr>
        <p:spPr>
          <a:xfrm>
            <a:off x="6136624" y="1265424"/>
            <a:ext cx="2273300" cy="2995426"/>
          </a:xfrm>
          <a:solidFill>
            <a:srgbClr val="BFBFBF"/>
          </a:solidFill>
          <a:ln w="38100" cmpd="sng">
            <a:solidFill>
              <a:srgbClr val="FFFFFF"/>
            </a:solidFill>
            <a:miter lim="800000"/>
          </a:ln>
        </p:spPr>
        <p:txBody>
          <a:bodyPr anchor="ctr" anchorCtr="0">
            <a:normAutofit/>
          </a:bodyPr>
          <a:lstStyle>
            <a:lvl1pPr marL="0" indent="0" algn="ctr">
              <a:buNone/>
              <a:defRPr sz="1000">
                <a:solidFill>
                  <a:srgbClr val="00394D"/>
                </a:solidFill>
              </a:defRPr>
            </a:lvl1pPr>
          </a:lstStyle>
          <a:p>
            <a:r>
              <a:rPr lang="en-US" dirty="0" err="1" smtClean="0"/>
              <a:t>Klicka</a:t>
            </a:r>
            <a:r>
              <a:rPr lang="en-US" dirty="0" smtClean="0"/>
              <a:t> </a:t>
            </a:r>
            <a:r>
              <a:rPr lang="en-US" dirty="0" err="1" smtClean="0"/>
              <a:t>på</a:t>
            </a:r>
            <a:r>
              <a:rPr lang="en-US" dirty="0" smtClean="0"/>
              <a:t> </a:t>
            </a:r>
            <a:r>
              <a:rPr lang="en-US" dirty="0" err="1" smtClean="0"/>
              <a:t>ikonen</a:t>
            </a:r>
            <a:r>
              <a:rPr lang="en-US" dirty="0" smtClean="0"/>
              <a:t/>
            </a:r>
            <a:br>
              <a:rPr lang="en-US" dirty="0" smtClean="0"/>
            </a:br>
            <a:r>
              <a:rPr lang="en-US" dirty="0" smtClean="0"/>
              <a:t/>
            </a:r>
            <a:br>
              <a:rPr lang="en-US" dirty="0" smtClean="0"/>
            </a:br>
            <a:r>
              <a:rPr lang="en-US" dirty="0" err="1" smtClean="0"/>
              <a:t>för</a:t>
            </a:r>
            <a:r>
              <a:rPr lang="en-US" dirty="0" smtClean="0"/>
              <a:t> </a:t>
            </a:r>
            <a:r>
              <a:rPr lang="en-US" dirty="0" err="1" smtClean="0"/>
              <a:t>att</a:t>
            </a:r>
            <a:r>
              <a:rPr lang="en-US" dirty="0" smtClean="0"/>
              <a:t> </a:t>
            </a:r>
            <a:r>
              <a:rPr lang="en-US" dirty="0" err="1" smtClean="0"/>
              <a:t>lägga</a:t>
            </a:r>
            <a:r>
              <a:rPr lang="en-US" dirty="0" smtClean="0"/>
              <a:t> till </a:t>
            </a:r>
            <a:r>
              <a:rPr lang="en-US" dirty="0" err="1" smtClean="0"/>
              <a:t>en</a:t>
            </a:r>
            <a:r>
              <a:rPr lang="en-US" dirty="0" smtClean="0"/>
              <a:t> </a:t>
            </a:r>
            <a:r>
              <a:rPr lang="en-US" dirty="0" err="1" smtClean="0"/>
              <a:t>bild</a:t>
            </a:r>
            <a:endParaRPr lang="en-US" dirty="0"/>
          </a:p>
        </p:txBody>
      </p:sp>
    </p:spTree>
    <p:extLst>
      <p:ext uri="{BB962C8B-B14F-4D97-AF65-F5344CB8AC3E}">
        <p14:creationId xmlns:p14="http://schemas.microsoft.com/office/powerpoint/2010/main" val="4017423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3 Bilder med bildtext">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p:txBody>
          <a:bodyPr/>
          <a:lstStyle>
            <a:lvl1pPr algn="l">
              <a:defRPr/>
            </a:lvl1pPr>
          </a:lstStyle>
          <a:p>
            <a:r>
              <a:rPr lang="sv-SE" smtClean="0"/>
              <a:t>Klicka här för att ändra format</a:t>
            </a:r>
            <a:endParaRPr lang="sv-SE"/>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10" name="Text Placeholder 3"/>
          <p:cNvSpPr>
            <a:spLocks noGrp="1"/>
          </p:cNvSpPr>
          <p:nvPr>
            <p:ph type="body" sz="quarter" idx="21" hasCustomPrompt="1"/>
          </p:nvPr>
        </p:nvSpPr>
        <p:spPr>
          <a:xfrm>
            <a:off x="718161" y="3958973"/>
            <a:ext cx="2455679" cy="440388"/>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smtClean="0"/>
              <a:t>Bildtext</a:t>
            </a:r>
          </a:p>
        </p:txBody>
      </p:sp>
      <p:sp>
        <p:nvSpPr>
          <p:cNvPr id="11" name="Text Placeholder 3"/>
          <p:cNvSpPr>
            <a:spLocks noGrp="1"/>
          </p:cNvSpPr>
          <p:nvPr>
            <p:ph type="body" sz="quarter" idx="22" hasCustomPrompt="1"/>
          </p:nvPr>
        </p:nvSpPr>
        <p:spPr>
          <a:xfrm>
            <a:off x="3336673" y="3959593"/>
            <a:ext cx="2455679" cy="440388"/>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smtClean="0"/>
              <a:t>Bildtext</a:t>
            </a:r>
          </a:p>
        </p:txBody>
      </p:sp>
      <p:sp>
        <p:nvSpPr>
          <p:cNvPr id="12" name="Text Placeholder 3"/>
          <p:cNvSpPr>
            <a:spLocks noGrp="1"/>
          </p:cNvSpPr>
          <p:nvPr>
            <p:ph type="body" sz="quarter" idx="23" hasCustomPrompt="1"/>
          </p:nvPr>
        </p:nvSpPr>
        <p:spPr>
          <a:xfrm>
            <a:off x="5956484" y="3959961"/>
            <a:ext cx="2455679" cy="440388"/>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smtClean="0"/>
              <a:t>Bildtext</a:t>
            </a:r>
          </a:p>
        </p:txBody>
      </p:sp>
      <p:sp>
        <p:nvSpPr>
          <p:cNvPr id="13" name="Picture Placeholder 6"/>
          <p:cNvSpPr>
            <a:spLocks noGrp="1"/>
          </p:cNvSpPr>
          <p:nvPr>
            <p:ph type="pic" sz="quarter" idx="15" hasCustomPrompt="1"/>
          </p:nvPr>
        </p:nvSpPr>
        <p:spPr>
          <a:xfrm>
            <a:off x="5946774" y="1265423"/>
            <a:ext cx="2463149" cy="2561162"/>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smtClean="0">
                <a:solidFill>
                  <a:srgbClr val="00394D"/>
                </a:solidFill>
              </a:defRPr>
            </a:lvl1pPr>
          </a:lstStyle>
          <a:p>
            <a:pPr marL="0" lvl="0" indent="0" algn="ct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4" name="Picture Placeholder 6"/>
          <p:cNvSpPr>
            <a:spLocks noGrp="1"/>
          </p:cNvSpPr>
          <p:nvPr>
            <p:ph type="pic" sz="quarter" idx="24" hasCustomPrompt="1"/>
          </p:nvPr>
        </p:nvSpPr>
        <p:spPr>
          <a:xfrm>
            <a:off x="3336673" y="1265423"/>
            <a:ext cx="2463149" cy="2561162"/>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a:solidFill>
                  <a:srgbClr val="00394D"/>
                </a:solidFill>
              </a:defRPr>
            </a:lvl1pPr>
          </a:lstStyle>
          <a:p>
            <a:pPr marL="0" lvl="0" indent="0" algn="ct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endParaRPr lang="sv-SE" noProof="0" dirty="0"/>
          </a:p>
        </p:txBody>
      </p:sp>
      <p:sp>
        <p:nvSpPr>
          <p:cNvPr id="15" name="Picture Placeholder 6"/>
          <p:cNvSpPr>
            <a:spLocks noGrp="1"/>
          </p:cNvSpPr>
          <p:nvPr>
            <p:ph type="pic" sz="quarter" idx="25" hasCustomPrompt="1"/>
          </p:nvPr>
        </p:nvSpPr>
        <p:spPr>
          <a:xfrm>
            <a:off x="719138" y="1254125"/>
            <a:ext cx="2463149" cy="2561162"/>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smtClean="0">
                <a:solidFill>
                  <a:srgbClr val="00394D"/>
                </a:solidFill>
              </a:defRPr>
            </a:lvl1pPr>
          </a:lstStyle>
          <a:p>
            <a:pPr marL="0" lvl="0" indent="0" algn="ct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Tree>
    <p:extLst>
      <p:ext uri="{BB962C8B-B14F-4D97-AF65-F5344CB8AC3E}">
        <p14:creationId xmlns:p14="http://schemas.microsoft.com/office/powerpoint/2010/main" val="32304172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Bild med bildtext">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dirty="0" smtClean="0"/>
              <a:t>Klicka här för att ändra format</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9" name="Platshållare för text 4"/>
          <p:cNvSpPr>
            <a:spLocks noGrp="1"/>
          </p:cNvSpPr>
          <p:nvPr>
            <p:ph type="body" sz="quarter" idx="13"/>
          </p:nvPr>
        </p:nvSpPr>
        <p:spPr>
          <a:xfrm>
            <a:off x="5943600" y="1198800"/>
            <a:ext cx="2469600" cy="3197225"/>
          </a:xfrm>
        </p:spPr>
        <p:txBody>
          <a:bodyPr/>
          <a:lstStyle>
            <a:lvl1pPr marL="0" indent="0">
              <a:buNone/>
              <a:defRPr/>
            </a:lvl1pPr>
            <a:lvl2pPr marL="625475" indent="-257175">
              <a:defRPr/>
            </a:lvl2pPr>
            <a:lvl3pPr marL="1074738" indent="-247650">
              <a:defRPr/>
            </a:lvl3pPr>
            <a:lvl4pPr marL="1347788" indent="-152400">
              <a:defRPr/>
            </a:lvl4pPr>
            <a:lvl5pPr marL="1973263" indent="-238125">
              <a:defRPr/>
            </a:lvl5pPr>
          </a:lstStyle>
          <a:p>
            <a:pPr lvl="0"/>
            <a:r>
              <a:rPr lang="sv-SE" dirty="0" smtClean="0"/>
              <a:t>Klicka här för att ändra format på bakgrundstexten</a:t>
            </a:r>
          </a:p>
          <a:p>
            <a:pPr lvl="1"/>
            <a:r>
              <a:rPr lang="sv-SE" dirty="0" smtClean="0"/>
              <a:t>Nivå två</a:t>
            </a:r>
          </a:p>
        </p:txBody>
      </p:sp>
      <p:sp>
        <p:nvSpPr>
          <p:cNvPr id="10" name="Picture Placeholder 6"/>
          <p:cNvSpPr>
            <a:spLocks noGrp="1"/>
          </p:cNvSpPr>
          <p:nvPr>
            <p:ph type="pic" sz="quarter" idx="25" hasCustomPrompt="1"/>
          </p:nvPr>
        </p:nvSpPr>
        <p:spPr>
          <a:xfrm>
            <a:off x="719138" y="1254125"/>
            <a:ext cx="5073650" cy="2566988"/>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smtClean="0">
                <a:solidFill>
                  <a:srgbClr val="00394D"/>
                </a:solidFill>
              </a:defRPr>
            </a:lvl1pPr>
          </a:lstStyle>
          <a:p>
            <a:pPr marL="0" lvl="0" indent="0" algn="ct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1" name="Text Placeholder 3"/>
          <p:cNvSpPr>
            <a:spLocks noGrp="1"/>
          </p:cNvSpPr>
          <p:nvPr>
            <p:ph type="body" sz="quarter" idx="21" hasCustomPrompt="1"/>
          </p:nvPr>
        </p:nvSpPr>
        <p:spPr>
          <a:xfrm>
            <a:off x="718161" y="3958973"/>
            <a:ext cx="5074627" cy="440388"/>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smtClean="0"/>
              <a:t>Bildtext</a:t>
            </a:r>
          </a:p>
        </p:txBody>
      </p:sp>
    </p:spTree>
    <p:extLst>
      <p:ext uri="{BB962C8B-B14F-4D97-AF65-F5344CB8AC3E}">
        <p14:creationId xmlns:p14="http://schemas.microsoft.com/office/powerpoint/2010/main" val="8077195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dirty="0" smtClean="0"/>
              <a:t>Klicka här för att ändra format</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12" name="Picture Placeholder 6"/>
          <p:cNvSpPr>
            <a:spLocks noGrp="1"/>
          </p:cNvSpPr>
          <p:nvPr>
            <p:ph type="pic" sz="quarter" idx="25" hasCustomPrompt="1"/>
          </p:nvPr>
        </p:nvSpPr>
        <p:spPr>
          <a:xfrm>
            <a:off x="719137" y="1254125"/>
            <a:ext cx="7703437" cy="2852738"/>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smtClean="0">
                <a:solidFill>
                  <a:srgbClr val="00394D"/>
                </a:solidFill>
              </a:defRPr>
            </a:lvl1pPr>
          </a:lstStyle>
          <a:p>
            <a:pPr marL="0" lvl="0" indent="0" algn="ct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Tree>
    <p:extLst>
      <p:ext uri="{BB962C8B-B14F-4D97-AF65-F5344CB8AC3E}">
        <p14:creationId xmlns:p14="http://schemas.microsoft.com/office/powerpoint/2010/main" val="17661803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05600" y="586800"/>
            <a:ext cx="7707600" cy="396000"/>
          </a:xfrm>
          <a:prstGeom prst="rect">
            <a:avLst/>
          </a:prstGeom>
        </p:spPr>
        <p:txBody>
          <a:bodyPr vert="horz" lIns="0" tIns="0" rIns="0" bIns="0" rtlCol="0">
            <a:noAutofit/>
          </a:bodyPr>
          <a:lstStyle/>
          <a:p>
            <a:pPr lvl="0" algn="l" defTabSz="457200"/>
            <a:r>
              <a:rPr lang="sv-SE" dirty="0" smtClean="0"/>
              <a:t>Klicka här för att ändra format</a:t>
            </a:r>
            <a:endParaRPr lang="sv-SE" dirty="0"/>
          </a:p>
        </p:txBody>
      </p:sp>
      <p:sp>
        <p:nvSpPr>
          <p:cNvPr id="5" name="Platshållare för sidfot 4"/>
          <p:cNvSpPr>
            <a:spLocks noGrp="1"/>
          </p:cNvSpPr>
          <p:nvPr>
            <p:ph type="ftr" sz="quarter" idx="3"/>
          </p:nvPr>
        </p:nvSpPr>
        <p:spPr>
          <a:xfrm>
            <a:off x="712800" y="4640400"/>
            <a:ext cx="3085200" cy="273844"/>
          </a:xfrm>
          <a:prstGeom prst="rect">
            <a:avLst/>
          </a:prstGeom>
          <a:noFill/>
        </p:spPr>
        <p:txBody>
          <a:bodyPr lIns="0" tIns="0" rIns="0" bIns="0" anchor="ctr" anchorCtr="0">
            <a:noAutofit/>
          </a:bodyPr>
          <a:lstStyle>
            <a:lvl1pPr>
              <a:defRPr lang="sv-SE" sz="1200" b="0" baseline="0">
                <a:solidFill>
                  <a:srgbClr val="19AAEB"/>
                </a:solidFill>
                <a:latin typeface="Arial (Brödtext)"/>
                <a:ea typeface="+mj-ea"/>
                <a:cs typeface="Arial (Brödtext)"/>
              </a:defRPr>
            </a:lvl1pPr>
          </a:lstStyle>
          <a:p>
            <a:pPr defTabSz="457200">
              <a:spcBef>
                <a:spcPct val="0"/>
              </a:spcBef>
            </a:pPr>
            <a:endParaRPr lang="sv-SE" dirty="0"/>
          </a:p>
        </p:txBody>
      </p:sp>
      <p:sp>
        <p:nvSpPr>
          <p:cNvPr id="6" name="Platshållare för bildnummer 5"/>
          <p:cNvSpPr>
            <a:spLocks noGrp="1"/>
          </p:cNvSpPr>
          <p:nvPr>
            <p:ph type="sldNum" sz="quarter" idx="4"/>
          </p:nvPr>
        </p:nvSpPr>
        <p:spPr>
          <a:xfrm>
            <a:off x="140399" y="4640400"/>
            <a:ext cx="566831" cy="273600"/>
          </a:xfrm>
          <a:prstGeom prst="rect">
            <a:avLst/>
          </a:prstGeom>
        </p:spPr>
        <p:txBody>
          <a:bodyPr vert="horz" lIns="91440" tIns="45720" rIns="91440" bIns="45720" rtlCol="0" anchor="ctr"/>
          <a:lstStyle>
            <a:lvl1pPr>
              <a:defRPr lang="sv-SE" sz="1200" smtClean="0">
                <a:solidFill>
                  <a:srgbClr val="19AAEB"/>
                </a:solidFill>
              </a:defRPr>
            </a:lvl1pPr>
          </a:lstStyle>
          <a:p>
            <a:pPr defTabSz="457200"/>
            <a:fld id="{D42979E0-7723-4711-BE79-E6A8ABD26BF8}" type="slidenum">
              <a:rPr lang="sv-SE" smtClean="0"/>
              <a:pPr defTabSz="457200"/>
              <a:t>‹#›</a:t>
            </a:fld>
            <a:endParaRPr lang="sv-SE" dirty="0"/>
          </a:p>
        </p:txBody>
      </p:sp>
      <p:grpSp>
        <p:nvGrpSpPr>
          <p:cNvPr id="7" name="Group 43"/>
          <p:cNvGrpSpPr/>
          <p:nvPr userDrawn="1"/>
        </p:nvGrpSpPr>
        <p:grpSpPr>
          <a:xfrm>
            <a:off x="95401" y="5031728"/>
            <a:ext cx="8953198" cy="111481"/>
            <a:chOff x="117776" y="5031728"/>
            <a:chExt cx="8953198" cy="111481"/>
          </a:xfrm>
          <a:solidFill>
            <a:srgbClr val="19AAEB"/>
          </a:solidFill>
        </p:grpSpPr>
        <p:sp>
          <p:nvSpPr>
            <p:cNvPr id="8"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6" name="Picture 38" descr="V_logo_fak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580297" y="4630068"/>
            <a:ext cx="1337683" cy="301644"/>
          </a:xfrm>
          <a:prstGeom prst="rect">
            <a:avLst/>
          </a:prstGeom>
        </p:spPr>
      </p:pic>
      <p:sp>
        <p:nvSpPr>
          <p:cNvPr id="37" name="Platshållare för text 36"/>
          <p:cNvSpPr>
            <a:spLocks noGrp="1"/>
          </p:cNvSpPr>
          <p:nvPr>
            <p:ph type="body" idx="1"/>
          </p:nvPr>
        </p:nvSpPr>
        <p:spPr>
          <a:xfrm>
            <a:off x="705600" y="1200150"/>
            <a:ext cx="7995600" cy="3394075"/>
          </a:xfrm>
          <a:prstGeom prst="rect">
            <a:avLst/>
          </a:prstGeom>
        </p:spPr>
        <p:txBody>
          <a:bodyPr vert="horz" lIns="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44903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3" r:id="rId6"/>
    <p:sldLayoutId id="2147483664" r:id="rId7"/>
    <p:sldLayoutId id="2147483665" r:id="rId8"/>
    <p:sldLayoutId id="2147483666" r:id="rId9"/>
    <p:sldLayoutId id="2147483673" r:id="rId10"/>
    <p:sldLayoutId id="2147483674" r:id="rId11"/>
    <p:sldLayoutId id="2147483667" r:id="rId12"/>
    <p:sldLayoutId id="2147483668" r:id="rId13"/>
    <p:sldLayoutId id="2147483671" r:id="rId14"/>
    <p:sldLayoutId id="2147483670" r:id="rId15"/>
    <p:sldLayoutId id="2147483672" r:id="rId16"/>
  </p:sldLayoutIdLst>
  <p:timing>
    <p:tnLst>
      <p:par>
        <p:cTn id="1" dur="indefinite" restart="never" nodeType="tmRoot"/>
      </p:par>
    </p:tnLst>
  </p:timing>
  <p:txStyles>
    <p:titleStyle>
      <a:lvl1pPr algn="ctr" defTabSz="914400" rtl="0" eaLnBrk="1" latinLnBrk="0" hangingPunct="1">
        <a:spcBef>
          <a:spcPct val="0"/>
        </a:spcBef>
        <a:buNone/>
        <a:defRPr lang="sv-SE" sz="2400" b="1" kern="1200" baseline="0" noProof="0" dirty="0">
          <a:solidFill>
            <a:schemeClr val="accent4"/>
          </a:solidFill>
          <a:latin typeface="+mn-lt"/>
          <a:ea typeface="+mn-ea"/>
          <a:cs typeface="+mn-cs"/>
        </a:defRPr>
      </a:lvl1pPr>
    </p:titleStyle>
    <p:bodyStyle>
      <a:lvl1pPr marL="269875" indent="-269875" algn="l" defTabSz="914400" rtl="0" eaLnBrk="1" latinLnBrk="0" hangingPunct="1">
        <a:spcBef>
          <a:spcPts val="1800"/>
        </a:spcBef>
        <a:buClr>
          <a:schemeClr val="accent4"/>
        </a:buClr>
        <a:buSzPct val="100000"/>
        <a:buFont typeface="Arial" panose="020B0604020202020204" pitchFamily="34" charset="0"/>
        <a:buChar char="●"/>
        <a:defRPr lang="sv-SE" sz="1800" b="0" kern="1200" baseline="0" noProof="0" smtClean="0">
          <a:solidFill>
            <a:schemeClr val="tx2"/>
          </a:solidFill>
          <a:latin typeface="+mn-lt"/>
          <a:ea typeface="+mn-ea"/>
          <a:cs typeface="+mn-cs"/>
        </a:defRPr>
      </a:lvl1pPr>
      <a:lvl2pPr marL="714375" indent="-257175" algn="l" defTabSz="914400" rtl="0" eaLnBrk="1" latinLnBrk="0" hangingPunct="1">
        <a:spcBef>
          <a:spcPct val="20000"/>
        </a:spcBef>
        <a:buClr>
          <a:schemeClr val="accent4"/>
        </a:buClr>
        <a:buFont typeface="Arial" panose="020B0604020202020204" pitchFamily="34" charset="0"/>
        <a:buChar char="–"/>
        <a:defRPr lang="sv-SE" sz="1800" b="0" i="0" kern="1200" noProof="0" dirty="0" smtClean="0">
          <a:solidFill>
            <a:schemeClr val="tx2"/>
          </a:solidFill>
          <a:latin typeface="+mn-lt"/>
          <a:ea typeface="+mn-ea"/>
          <a:cs typeface="+mn-cs"/>
        </a:defRPr>
      </a:lvl2pPr>
      <a:lvl3pPr marL="1162050" indent="-247650" algn="l" defTabSz="914400" rtl="0" eaLnBrk="1" latinLnBrk="0" hangingPunct="1">
        <a:spcBef>
          <a:spcPct val="20000"/>
        </a:spcBef>
        <a:buClr>
          <a:schemeClr val="accent4"/>
        </a:buClr>
        <a:buFont typeface="Arial" panose="020B0604020202020204" pitchFamily="34" charset="0"/>
        <a:buChar char="•"/>
        <a:tabLst/>
        <a:defRPr lang="sv-SE" sz="1800" b="0" i="0" kern="1200" noProof="0" dirty="0" smtClean="0">
          <a:solidFill>
            <a:schemeClr val="tx2"/>
          </a:solidFill>
          <a:latin typeface="+mn-lt"/>
          <a:ea typeface="+mn-ea"/>
          <a:cs typeface="+mn-cs"/>
        </a:defRPr>
      </a:lvl3pPr>
      <a:lvl4pPr marL="1524000" indent="-152400" algn="l" defTabSz="914400" rtl="0" eaLnBrk="1" latinLnBrk="0" hangingPunct="1">
        <a:spcBef>
          <a:spcPct val="20000"/>
        </a:spcBef>
        <a:buClr>
          <a:schemeClr val="accent4"/>
        </a:buClr>
        <a:buFont typeface="Calibri" panose="020F0502020204030204" pitchFamily="34" charset="0"/>
        <a:buChar char="̶"/>
        <a:defRPr lang="sv-SE" sz="1800" b="0" i="0" kern="1200" noProof="0" dirty="0" smtClean="0">
          <a:solidFill>
            <a:schemeClr val="tx2"/>
          </a:solidFill>
          <a:latin typeface="+mn-lt"/>
          <a:ea typeface="+mn-ea"/>
          <a:cs typeface="+mn-cs"/>
        </a:defRPr>
      </a:lvl4pPr>
      <a:lvl5pPr marL="2066925" indent="-238125" algn="l" defTabSz="914400" rtl="0" eaLnBrk="1" latinLnBrk="0" hangingPunct="1">
        <a:spcBef>
          <a:spcPct val="20000"/>
        </a:spcBef>
        <a:buClr>
          <a:schemeClr val="accent4"/>
        </a:buClr>
        <a:buFont typeface="Arial" panose="020B0604020202020204" pitchFamily="34" charset="0"/>
        <a:buChar char="•"/>
        <a:defRPr lang="sv-SE" sz="1800" b="0" i="0" kern="1200" noProof="0" dirty="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06509" y="1104253"/>
            <a:ext cx="8223455" cy="2581200"/>
          </a:xfrm>
        </p:spPr>
        <p:txBody>
          <a:bodyPr/>
          <a:lstStyle/>
          <a:p>
            <a:r>
              <a:rPr lang="sv-SE" sz="3200" b="0" dirty="0" smtClean="0"/>
              <a:t>Miljökrav vid upphandling av kollektivtrafik</a:t>
            </a:r>
            <a:r>
              <a:rPr lang="sv-SE" sz="3600" b="0" dirty="0"/>
              <a:t/>
            </a:r>
            <a:br>
              <a:rPr lang="sv-SE" sz="3600" b="0" dirty="0"/>
            </a:br>
            <a:r>
              <a:rPr lang="sv-SE" sz="900" b="0" dirty="0"/>
              <a:t/>
            </a:r>
            <a:br>
              <a:rPr lang="sv-SE" sz="900" b="0" dirty="0"/>
            </a:br>
            <a:r>
              <a:rPr lang="sv-SE" sz="1400" b="0" dirty="0" smtClean="0"/>
              <a:t>Hanna Björk, miljöstrateg Västtrafik</a:t>
            </a:r>
            <a:endParaRPr lang="sv-SE" sz="1400" dirty="0"/>
          </a:p>
        </p:txBody>
      </p:sp>
      <p:sp>
        <p:nvSpPr>
          <p:cNvPr id="3" name="Underrubrik 2"/>
          <p:cNvSpPr>
            <a:spLocks noGrp="1"/>
          </p:cNvSpPr>
          <p:nvPr>
            <p:ph type="subTitle" idx="1"/>
          </p:nvPr>
        </p:nvSpPr>
        <p:spPr/>
        <p:txBody>
          <a:bodyPr/>
          <a:lstStyle/>
          <a:p>
            <a:r>
              <a:rPr lang="sv-SE" dirty="0" smtClean="0"/>
              <a:t>Svenska Luftvårdsföreningens vårseminarium 2015</a:t>
            </a:r>
            <a:endParaRPr lang="sv-SE" dirty="0"/>
          </a:p>
        </p:txBody>
      </p:sp>
    </p:spTree>
    <p:extLst>
      <p:ext uri="{BB962C8B-B14F-4D97-AF65-F5344CB8AC3E}">
        <p14:creationId xmlns:p14="http://schemas.microsoft.com/office/powerpoint/2010/main" val="303959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Följa upp avtalskrav</a:t>
            </a:r>
            <a:endParaRPr lang="sv-SE" dirty="0"/>
          </a:p>
        </p:txBody>
      </p:sp>
      <p:sp>
        <p:nvSpPr>
          <p:cNvPr id="3" name="Platshållare för innehåll 2"/>
          <p:cNvSpPr>
            <a:spLocks noGrp="1"/>
          </p:cNvSpPr>
          <p:nvPr>
            <p:ph idx="1"/>
          </p:nvPr>
        </p:nvSpPr>
        <p:spPr>
          <a:xfrm>
            <a:off x="705600" y="1198800"/>
            <a:ext cx="7884218" cy="1184182"/>
          </a:xfrm>
        </p:spPr>
        <p:txBody>
          <a:bodyPr>
            <a:normAutofit/>
          </a:bodyPr>
          <a:lstStyle/>
          <a:p>
            <a:r>
              <a:rPr lang="sv-SE" dirty="0" err="1" smtClean="0"/>
              <a:t>Mha</a:t>
            </a:r>
            <a:r>
              <a:rPr lang="sv-SE" dirty="0" smtClean="0"/>
              <a:t> FRIDA-systemet</a:t>
            </a:r>
          </a:p>
          <a:p>
            <a:r>
              <a:rPr lang="sv-SE" dirty="0" smtClean="0"/>
              <a:t>Månadsrapporter och revisioner på plats hos trafikföretagen</a:t>
            </a:r>
            <a:endParaRPr lang="sv-SE" dirty="0"/>
          </a:p>
        </p:txBody>
      </p:sp>
      <p:graphicFrame>
        <p:nvGraphicFramePr>
          <p:cNvPr id="4" name="Platshållare för innehåll 5"/>
          <p:cNvGraphicFramePr>
            <a:graphicFrameLocks/>
          </p:cNvGraphicFramePr>
          <p:nvPr>
            <p:extLst>
              <p:ext uri="{D42A27DB-BD31-4B8C-83A1-F6EECF244321}">
                <p14:modId xmlns:p14="http://schemas.microsoft.com/office/powerpoint/2010/main" val="3358465356"/>
              </p:ext>
            </p:extLst>
          </p:nvPr>
        </p:nvGraphicFramePr>
        <p:xfrm>
          <a:off x="872061" y="2582843"/>
          <a:ext cx="7185224" cy="1685837"/>
        </p:xfrm>
        <a:graphic>
          <a:graphicData uri="http://schemas.openxmlformats.org/drawingml/2006/table">
            <a:tbl>
              <a:tblPr/>
              <a:tblGrid>
                <a:gridCol w="789115"/>
                <a:gridCol w="551430"/>
                <a:gridCol w="675026"/>
                <a:gridCol w="734448"/>
                <a:gridCol w="789115"/>
                <a:gridCol w="808130"/>
                <a:gridCol w="808130"/>
                <a:gridCol w="620358"/>
                <a:gridCol w="705925"/>
                <a:gridCol w="703547"/>
              </a:tblGrid>
              <a:tr h="49516">
                <a:tc rowSpan="2">
                  <a:txBody>
                    <a:bodyPr/>
                    <a:lstStyle/>
                    <a:p>
                      <a:pPr algn="l" fontAlgn="b"/>
                      <a:r>
                        <a:rPr lang="sv-SE" sz="600" b="1" i="0" u="none" strike="noStrike" dirty="0" smtClean="0">
                          <a:solidFill>
                            <a:srgbClr val="000000"/>
                          </a:solidFill>
                          <a:latin typeface="Verdana"/>
                        </a:rPr>
                        <a:t>Avtal</a:t>
                      </a:r>
                      <a:endParaRPr lang="sv-SE" sz="600" b="1" i="0" u="none" strike="noStrike" dirty="0">
                        <a:solidFill>
                          <a:srgbClr val="000000"/>
                        </a:solidFill>
                        <a:latin typeface="Verdana"/>
                      </a:endParaRP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sv-SE" sz="600" b="1" i="0" u="none" strike="noStrike" dirty="0" smtClean="0">
                          <a:solidFill>
                            <a:srgbClr val="000000"/>
                          </a:solidFill>
                          <a:latin typeface="Verdana"/>
                        </a:rPr>
                        <a:t>Antal fordon</a:t>
                      </a:r>
                      <a:endParaRPr lang="sv-SE" sz="600" b="1" i="0" u="none" strike="noStrike" dirty="0">
                        <a:solidFill>
                          <a:srgbClr val="000000"/>
                        </a:solidFill>
                        <a:latin typeface="Verdana"/>
                      </a:endParaRP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sv-SE" sz="600" b="1" i="0" u="none" strike="noStrike" dirty="0" smtClean="0">
                          <a:solidFill>
                            <a:srgbClr val="000000"/>
                          </a:solidFill>
                          <a:latin typeface="Verdana"/>
                        </a:rPr>
                        <a:t>körsträcka [</a:t>
                      </a:r>
                      <a:r>
                        <a:rPr lang="sv-SE" sz="600" b="1" i="0" u="none" strike="noStrike" dirty="0">
                          <a:solidFill>
                            <a:srgbClr val="000000"/>
                          </a:solidFill>
                          <a:latin typeface="Verdana"/>
                        </a:rPr>
                        <a:t>km]</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sv-SE" sz="600" b="1" i="0" u="none" strike="noStrike" dirty="0" smtClean="0">
                          <a:solidFill>
                            <a:srgbClr val="000000"/>
                          </a:solidFill>
                          <a:latin typeface="Verdana"/>
                        </a:rPr>
                        <a:t>miljöredovisning</a:t>
                      </a:r>
                      <a:endParaRPr lang="sv-SE" sz="600" b="1" i="0" u="none" strike="noStrike" dirty="0">
                        <a:solidFill>
                          <a:srgbClr val="000000"/>
                        </a:solidFill>
                        <a:latin typeface="Verdana"/>
                      </a:endParaRP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sv-SE" sz="600" b="1" i="0" u="none" strike="noStrike" dirty="0" smtClean="0">
                          <a:solidFill>
                            <a:srgbClr val="000000"/>
                          </a:solidFill>
                          <a:latin typeface="Verdana"/>
                        </a:rPr>
                        <a:t>Fordonsklass </a:t>
                      </a:r>
                      <a:r>
                        <a:rPr lang="sv-SE" sz="600" b="1" i="0" u="none" strike="noStrike" dirty="0" err="1" smtClean="0">
                          <a:solidFill>
                            <a:srgbClr val="000000"/>
                          </a:solidFill>
                          <a:latin typeface="Verdana"/>
                        </a:rPr>
                        <a:t>I,II,III</a:t>
                      </a:r>
                      <a:r>
                        <a:rPr lang="sv-SE" sz="600" b="1" i="0" u="none" strike="noStrike" baseline="30000" dirty="0" err="1" smtClean="0">
                          <a:solidFill>
                            <a:srgbClr val="000000"/>
                          </a:solidFill>
                          <a:latin typeface="Verdana"/>
                        </a:rPr>
                        <a:t>k</a:t>
                      </a:r>
                      <a:endParaRPr lang="sv-SE" sz="600" b="1" i="0" u="none" strike="noStrike" dirty="0">
                        <a:solidFill>
                          <a:srgbClr val="000000"/>
                        </a:solidFill>
                        <a:latin typeface="Verdana"/>
                      </a:endParaRP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rowSpan="2">
                  <a:txBody>
                    <a:bodyPr/>
                    <a:lstStyle/>
                    <a:p>
                      <a:pPr algn="l" fontAlgn="b"/>
                      <a:r>
                        <a:rPr lang="sv-SE" sz="600" b="1" i="0" u="none" strike="noStrike" dirty="0" smtClean="0">
                          <a:solidFill>
                            <a:srgbClr val="000000"/>
                          </a:solidFill>
                          <a:latin typeface="Verdana"/>
                        </a:rPr>
                        <a:t>Krav andel förnybara kilometer [%]</a:t>
                      </a:r>
                      <a:endParaRPr lang="sv-SE" sz="600" b="1" i="0" u="none" strike="noStrike" dirty="0">
                        <a:solidFill>
                          <a:srgbClr val="000000"/>
                        </a:solidFill>
                        <a:latin typeface="Verdana"/>
                      </a:endParaRP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sv-SE" sz="600" b="1" i="0" u="none" strike="noStrike" dirty="0" smtClean="0">
                          <a:solidFill>
                            <a:srgbClr val="000000"/>
                          </a:solidFill>
                          <a:latin typeface="Verdana"/>
                        </a:rPr>
                        <a:t>Medelvärde andel förnybara kilometer[%]</a:t>
                      </a:r>
                      <a:endParaRPr lang="sv-SE" sz="600" b="1" i="0" u="none" strike="noStrike" dirty="0">
                        <a:solidFill>
                          <a:srgbClr val="000000"/>
                        </a:solidFill>
                        <a:latin typeface="Verdana"/>
                      </a:endParaRP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769">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algn="l" fontAlgn="b"/>
                      <a:r>
                        <a:rPr lang="sv-SE" sz="600" b="1" i="0" u="none" strike="noStrike" dirty="0" smtClean="0">
                          <a:solidFill>
                            <a:srgbClr val="000000"/>
                          </a:solidFill>
                          <a:latin typeface="Verdana"/>
                        </a:rPr>
                        <a:t>Krav </a:t>
                      </a:r>
                      <a:r>
                        <a:rPr lang="sv-SE" sz="600" b="1" i="0" u="none" strike="noStrike" dirty="0" err="1">
                          <a:solidFill>
                            <a:srgbClr val="000000"/>
                          </a:solidFill>
                          <a:latin typeface="Verdana"/>
                        </a:rPr>
                        <a:t>NOx</a:t>
                      </a:r>
                      <a:r>
                        <a:rPr lang="sv-SE" sz="600" b="1" i="0" u="none" strike="noStrike" dirty="0">
                          <a:solidFill>
                            <a:srgbClr val="000000"/>
                          </a:solidFill>
                          <a:latin typeface="Verdana"/>
                        </a:rPr>
                        <a:t> [g/kWh]</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1" i="0" u="none" strike="noStrike" dirty="0" smtClean="0">
                          <a:solidFill>
                            <a:srgbClr val="000000"/>
                          </a:solidFill>
                          <a:latin typeface="Verdana"/>
                        </a:rPr>
                        <a:t>Medelvärde </a:t>
                      </a:r>
                      <a:r>
                        <a:rPr lang="sv-SE" sz="600" b="1" i="0" u="none" strike="noStrike" dirty="0" err="1" smtClean="0">
                          <a:solidFill>
                            <a:srgbClr val="000000"/>
                          </a:solidFill>
                          <a:latin typeface="Verdana"/>
                        </a:rPr>
                        <a:t>NOx</a:t>
                      </a:r>
                      <a:r>
                        <a:rPr lang="sv-SE" sz="600" b="1" i="0" u="none" strike="noStrike" dirty="0" smtClean="0">
                          <a:solidFill>
                            <a:srgbClr val="000000"/>
                          </a:solidFill>
                          <a:latin typeface="Verdana"/>
                        </a:rPr>
                        <a:t> </a:t>
                      </a:r>
                      <a:r>
                        <a:rPr lang="sv-SE" sz="600" b="1" i="0" u="none" strike="noStrike" dirty="0">
                          <a:solidFill>
                            <a:srgbClr val="000000"/>
                          </a:solidFill>
                          <a:latin typeface="Verdana"/>
                        </a:rPr>
                        <a:t>[g/kWh]</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1" i="0" u="none" strike="noStrike" dirty="0" smtClean="0">
                          <a:solidFill>
                            <a:srgbClr val="000000"/>
                          </a:solidFill>
                          <a:latin typeface="Verdana"/>
                        </a:rPr>
                        <a:t>Krav </a:t>
                      </a:r>
                      <a:r>
                        <a:rPr lang="sv-SE" sz="600" b="1" i="0" u="none" strike="noStrike" dirty="0">
                          <a:solidFill>
                            <a:srgbClr val="000000"/>
                          </a:solidFill>
                          <a:latin typeface="Verdana"/>
                        </a:rPr>
                        <a:t>PM [g/kWh]</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1" i="0" u="none" strike="noStrike" dirty="0" smtClean="0">
                          <a:solidFill>
                            <a:srgbClr val="000000"/>
                          </a:solidFill>
                          <a:latin typeface="Verdana"/>
                        </a:rPr>
                        <a:t>Medelvärde PM </a:t>
                      </a:r>
                      <a:r>
                        <a:rPr lang="sv-SE" sz="600" b="1" i="0" u="none" strike="noStrike" dirty="0">
                          <a:solidFill>
                            <a:srgbClr val="000000"/>
                          </a:solidFill>
                          <a:latin typeface="Verdana"/>
                        </a:rPr>
                        <a:t>[g/kWh]</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sv-SE"/>
                    </a:p>
                  </a:txBody>
                  <a:tcPr/>
                </a:tc>
                <a:tc vMerge="1">
                  <a:txBody>
                    <a:bodyPr/>
                    <a:lstStyle/>
                    <a:p>
                      <a:endParaRPr lang="sv-SE"/>
                    </a:p>
                  </a:txBody>
                  <a:tcPr/>
                </a:tc>
              </a:tr>
              <a:tr h="193532">
                <a:tc>
                  <a:txBody>
                    <a:bodyPr/>
                    <a:lstStyle/>
                    <a:p>
                      <a:pPr algn="l" fontAlgn="b"/>
                      <a:r>
                        <a:rPr lang="sv-SE" sz="600" b="0" i="0" u="none" strike="noStrike">
                          <a:solidFill>
                            <a:srgbClr val="000000"/>
                          </a:solidFill>
                          <a:latin typeface="Verdana"/>
                        </a:rPr>
                        <a:t>A</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31</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3 924 638</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0" i="0" u="none" strike="noStrike">
                          <a:solidFill>
                            <a:srgbClr val="000000"/>
                          </a:solidFill>
                          <a:latin typeface="Verdana"/>
                        </a:rPr>
                        <a:t>Godkänd</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dirty="0">
                          <a:solidFill>
                            <a:srgbClr val="000000"/>
                          </a:solidFill>
                          <a:latin typeface="Verdana"/>
                        </a:rPr>
                        <a:t>2,4</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90</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99,5</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r>
              <a:tr h="193532">
                <a:tc>
                  <a:txBody>
                    <a:bodyPr/>
                    <a:lstStyle/>
                    <a:p>
                      <a:pPr algn="l" fontAlgn="b"/>
                      <a:r>
                        <a:rPr lang="sv-SE" sz="600" b="0" i="0" u="none" strike="noStrike">
                          <a:solidFill>
                            <a:srgbClr val="000000"/>
                          </a:solidFill>
                          <a:latin typeface="Verdana"/>
                        </a:rPr>
                        <a:t>B</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69</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5 586 798</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0" i="0" u="none" strike="noStrike" dirty="0">
                          <a:solidFill>
                            <a:srgbClr val="000000"/>
                          </a:solidFill>
                          <a:latin typeface="Verdana"/>
                        </a:rPr>
                        <a:t>Godkänd</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2,4</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dirty="0">
                          <a:solidFill>
                            <a:srgbClr val="000000"/>
                          </a:solidFill>
                          <a:latin typeface="Verdana"/>
                        </a:rPr>
                        <a:t>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90</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99,6</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r>
              <a:tr h="193532">
                <a:tc>
                  <a:txBody>
                    <a:bodyPr/>
                    <a:lstStyle/>
                    <a:p>
                      <a:pPr algn="l" fontAlgn="b"/>
                      <a:r>
                        <a:rPr lang="sv-SE" sz="600" b="0" i="0" u="none" strike="noStrike">
                          <a:solidFill>
                            <a:srgbClr val="000000"/>
                          </a:solidFill>
                          <a:latin typeface="Verdana"/>
                        </a:rPr>
                        <a:t>C</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23</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721 602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0" i="0" u="none" strike="noStrike">
                          <a:solidFill>
                            <a:srgbClr val="000000"/>
                          </a:solidFill>
                          <a:latin typeface="Verdana"/>
                        </a:rPr>
                        <a:t>Godkänd</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3,8</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2,9</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22,2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532">
                <a:tc>
                  <a:txBody>
                    <a:bodyPr/>
                    <a:lstStyle/>
                    <a:p>
                      <a:pPr algn="l" fontAlgn="b"/>
                      <a:r>
                        <a:rPr lang="sv-SE" sz="600" b="0" i="0" u="none" strike="noStrike">
                          <a:solidFill>
                            <a:srgbClr val="000000"/>
                          </a:solidFill>
                          <a:latin typeface="Verdana"/>
                        </a:rPr>
                        <a:t>D</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17</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372 172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0" i="0" u="none" strike="noStrike">
                          <a:solidFill>
                            <a:srgbClr val="000000"/>
                          </a:solidFill>
                          <a:latin typeface="Verdana"/>
                        </a:rPr>
                        <a:t>Godkänd</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2,4</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2,7</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347"/>
                    </a:solidFill>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10</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22,2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r>
              <a:tr h="193532">
                <a:tc>
                  <a:txBody>
                    <a:bodyPr/>
                    <a:lstStyle/>
                    <a:p>
                      <a:pPr algn="l" fontAlgn="b"/>
                      <a:r>
                        <a:rPr lang="sv-SE" sz="600" b="0" i="0" u="none" strike="noStrike">
                          <a:solidFill>
                            <a:srgbClr val="000000"/>
                          </a:solidFill>
                          <a:latin typeface="Verdana"/>
                        </a:rPr>
                        <a:t>E</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3</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203 627</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0" i="0" u="none" strike="noStrike">
                          <a:solidFill>
                            <a:srgbClr val="000000"/>
                          </a:solidFill>
                          <a:latin typeface="Verdana"/>
                        </a:rPr>
                        <a:t>Godkänd</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2,4</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10</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22,2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r>
              <a:tr h="193532">
                <a:tc>
                  <a:txBody>
                    <a:bodyPr/>
                    <a:lstStyle/>
                    <a:p>
                      <a:pPr algn="l" fontAlgn="b"/>
                      <a:r>
                        <a:rPr lang="sv-SE" sz="600" b="0" i="0" u="none" strike="noStrike">
                          <a:solidFill>
                            <a:srgbClr val="000000"/>
                          </a:solidFill>
                          <a:latin typeface="Verdana"/>
                        </a:rPr>
                        <a:t>F</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10</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251 432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600" b="0" i="0" u="none" strike="noStrike" dirty="0">
                          <a:solidFill>
                            <a:srgbClr val="000000"/>
                          </a:solidFill>
                          <a:latin typeface="Verdana"/>
                        </a:rPr>
                        <a:t>Godkänd</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2,4</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2,4</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a:solidFill>
                            <a:srgbClr val="000000"/>
                          </a:solidFill>
                          <a:latin typeface="Verdana"/>
                        </a:rPr>
                        <a:t>0,02</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c>
                  <a:txBody>
                    <a:bodyPr/>
                    <a:lstStyle/>
                    <a:p>
                      <a:pPr algn="r" fontAlgn="b"/>
                      <a:r>
                        <a:rPr lang="sv-SE" sz="600" b="0" i="0" u="none" strike="noStrike">
                          <a:solidFill>
                            <a:srgbClr val="000000"/>
                          </a:solidFill>
                          <a:latin typeface="Verdana"/>
                        </a:rPr>
                        <a:t>10</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600" b="0" i="0" u="none" strike="noStrike" dirty="0">
                          <a:solidFill>
                            <a:srgbClr val="000000"/>
                          </a:solidFill>
                          <a:latin typeface="Verdana"/>
                        </a:rPr>
                        <a:t>22,1</a:t>
                      </a:r>
                    </a:p>
                  </a:txBody>
                  <a:tcPr marL="7436" marR="7436" marT="7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00"/>
                    </a:solidFill>
                  </a:tcPr>
                </a:tc>
              </a:tr>
            </a:tbl>
          </a:graphicData>
        </a:graphic>
      </p:graphicFrame>
      <p:pic>
        <p:nvPicPr>
          <p:cNvPr id="5" name="Bildobjekt 4"/>
          <p:cNvPicPr/>
          <p:nvPr/>
        </p:nvPicPr>
        <p:blipFill rotWithShape="1">
          <a:blip r:embed="rId3"/>
          <a:srcRect l="13200" t="10027" b="4004"/>
          <a:stretch/>
        </p:blipFill>
        <p:spPr bwMode="auto">
          <a:xfrm>
            <a:off x="6539344" y="225598"/>
            <a:ext cx="2396763" cy="140923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060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Långsiktligt strategiskt miljöarbete</a:t>
            </a:r>
            <a:endParaRPr lang="sv-SE" dirty="0"/>
          </a:p>
        </p:txBody>
      </p:sp>
      <p:sp>
        <p:nvSpPr>
          <p:cNvPr id="4" name="Rektangel 3"/>
          <p:cNvSpPr/>
          <p:nvPr/>
        </p:nvSpPr>
        <p:spPr>
          <a:xfrm>
            <a:off x="808181" y="1195961"/>
            <a:ext cx="7190510" cy="3416320"/>
          </a:xfrm>
          <a:prstGeom prst="rect">
            <a:avLst/>
          </a:prstGeom>
        </p:spPr>
        <p:txBody>
          <a:bodyPr wrap="square">
            <a:spAutoFit/>
          </a:bodyPr>
          <a:lstStyle/>
          <a:p>
            <a:r>
              <a:rPr lang="sv-SE" dirty="0" smtClean="0"/>
              <a:t>Krav gällande förnybart drivmedel, utsläpp, energi och aktivt miljöarbetet</a:t>
            </a:r>
            <a:endParaRPr lang="sv-SE" dirty="0"/>
          </a:p>
          <a:p>
            <a:endParaRPr lang="sv-SE" dirty="0" smtClean="0"/>
          </a:p>
          <a:p>
            <a:r>
              <a:rPr lang="sv-SE" dirty="0" smtClean="0"/>
              <a:t>Vi har jobbat tillsammans med trafikföretagen kring uppföljning av kraven</a:t>
            </a:r>
            <a:endParaRPr lang="sv-SE" dirty="0"/>
          </a:p>
          <a:p>
            <a:endParaRPr lang="sv-SE" dirty="0" smtClean="0"/>
          </a:p>
          <a:p>
            <a:r>
              <a:rPr lang="sv-SE" dirty="0" smtClean="0"/>
              <a:t>Vi har varit delaktiga i test av ny teknik</a:t>
            </a:r>
          </a:p>
          <a:p>
            <a:endParaRPr lang="sv-SE" dirty="0"/>
          </a:p>
          <a:p>
            <a:r>
              <a:rPr lang="sv-SE" dirty="0" smtClean="0"/>
              <a:t>Detta tillsammans har givit oss en fordonsflotta som är betydligt renare än vad den annars hade varit och som till största delen kör på förnybart drivmedel</a:t>
            </a:r>
          </a:p>
          <a:p>
            <a:endParaRPr lang="sv-SE" b="1" dirty="0" smtClean="0"/>
          </a:p>
        </p:txBody>
      </p:sp>
    </p:spTree>
    <p:extLst>
      <p:ext uri="{BB962C8B-B14F-4D97-AF65-F5344CB8AC3E}">
        <p14:creationId xmlns:p14="http://schemas.microsoft.com/office/powerpoint/2010/main" val="64999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pPr algn="ctr"/>
            <a:r>
              <a:rPr lang="sv-SE" dirty="0"/>
              <a:t>Styrande dokument för Västtrafik – Regionalt trafikförsörjningsprogram för Västra Götaland</a:t>
            </a:r>
            <a:br>
              <a:rPr lang="sv-SE" dirty="0"/>
            </a:br>
            <a:endParaRPr lang="sv-SE" dirty="0"/>
          </a:p>
        </p:txBody>
      </p:sp>
      <p:sp>
        <p:nvSpPr>
          <p:cNvPr id="4" name="Rektangel med rundade hörn 3"/>
          <p:cNvSpPr/>
          <p:nvPr/>
        </p:nvSpPr>
        <p:spPr>
          <a:xfrm>
            <a:off x="2333222" y="2052398"/>
            <a:ext cx="5220268" cy="525438"/>
          </a:xfrm>
          <a:prstGeom prst="roundRect">
            <a:avLst/>
          </a:prstGeom>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800" b="0" i="0" u="none" strike="noStrike" kern="0" cap="none" spc="0" normalizeH="0" baseline="0" noProof="0" dirty="0" smtClean="0">
                <a:ln>
                  <a:noFill/>
                </a:ln>
                <a:solidFill>
                  <a:srgbClr val="00AAEB"/>
                </a:solidFill>
                <a:effectLst/>
                <a:uLnTx/>
                <a:uFillTx/>
                <a:latin typeface="Calibri"/>
                <a:ea typeface="+mn-ea"/>
                <a:cs typeface="+mn-cs"/>
              </a:rPr>
              <a:t>Kollektivtrafikens marknadsandel ska öka för en attraktiv och konkurrenskraftig</a:t>
            </a:r>
            <a:r>
              <a:rPr kumimoji="0" lang="sv-SE" sz="1800" b="0" i="0" u="none" strike="noStrike" kern="0" cap="none" spc="0" normalizeH="0" noProof="0" dirty="0" smtClean="0">
                <a:ln>
                  <a:noFill/>
                </a:ln>
                <a:solidFill>
                  <a:srgbClr val="00AAEB"/>
                </a:solidFill>
                <a:effectLst/>
                <a:uLnTx/>
                <a:uFillTx/>
                <a:latin typeface="Calibri"/>
                <a:ea typeface="+mn-ea"/>
                <a:cs typeface="+mn-cs"/>
              </a:rPr>
              <a:t> region</a:t>
            </a:r>
            <a:endParaRPr kumimoji="0" lang="sv-SE" sz="1800" b="0" i="0" u="none" strike="noStrike" kern="0" cap="none" spc="0" normalizeH="0" baseline="0" noProof="0" dirty="0" smtClean="0">
              <a:ln>
                <a:noFill/>
              </a:ln>
              <a:solidFill>
                <a:srgbClr val="00AAEB"/>
              </a:solidFill>
              <a:effectLst/>
              <a:uLnTx/>
              <a:uFillTx/>
              <a:latin typeface="Calibri"/>
              <a:ea typeface="+mn-ea"/>
              <a:cs typeface="+mn-cs"/>
            </a:endParaRPr>
          </a:p>
        </p:txBody>
      </p:sp>
      <p:sp>
        <p:nvSpPr>
          <p:cNvPr id="5" name="Rektangel med rundade hörn 4"/>
          <p:cNvSpPr/>
          <p:nvPr/>
        </p:nvSpPr>
        <p:spPr>
          <a:xfrm>
            <a:off x="504420" y="2905381"/>
            <a:ext cx="1460311" cy="457200"/>
          </a:xfrm>
          <a:prstGeom prst="roundRect">
            <a:avLst/>
          </a:prstGeom>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800" b="0" i="0" u="none" strike="noStrike" kern="0" cap="none" spc="0" normalizeH="0" baseline="0" noProof="0" dirty="0" smtClean="0">
                <a:ln>
                  <a:noFill/>
                </a:ln>
                <a:solidFill>
                  <a:srgbClr val="00AAEB"/>
                </a:solidFill>
                <a:effectLst/>
                <a:uLnTx/>
                <a:uFillTx/>
                <a:latin typeface="Calibri"/>
                <a:ea typeface="+mn-ea"/>
                <a:cs typeface="+mn-cs"/>
              </a:rPr>
              <a:t>Resandet fördubblas</a:t>
            </a:r>
          </a:p>
        </p:txBody>
      </p:sp>
      <p:sp>
        <p:nvSpPr>
          <p:cNvPr id="6" name="Rektangel med rundade hörn 5"/>
          <p:cNvSpPr/>
          <p:nvPr/>
        </p:nvSpPr>
        <p:spPr>
          <a:xfrm>
            <a:off x="2428754" y="2905379"/>
            <a:ext cx="1603613" cy="457202"/>
          </a:xfrm>
          <a:prstGeom prst="roundRect">
            <a:avLst/>
          </a:prstGeom>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800" b="0" i="0" u="none" strike="noStrike" kern="0" cap="none" spc="0" normalizeH="0" baseline="0" noProof="0" dirty="0" smtClean="0">
                <a:ln>
                  <a:noFill/>
                </a:ln>
                <a:solidFill>
                  <a:srgbClr val="00AAEB"/>
                </a:solidFill>
                <a:effectLst/>
                <a:uLnTx/>
                <a:uFillTx/>
                <a:latin typeface="Calibri"/>
                <a:ea typeface="+mn-ea"/>
                <a:cs typeface="+mn-cs"/>
              </a:rPr>
              <a:t>Nöjdhet</a:t>
            </a:r>
            <a:r>
              <a:rPr kumimoji="0" lang="sv-SE" sz="1800" b="0" i="0" u="none" strike="noStrike" kern="0" cap="none" spc="0" normalizeH="0" noProof="0" dirty="0" smtClean="0">
                <a:ln>
                  <a:noFill/>
                </a:ln>
                <a:solidFill>
                  <a:srgbClr val="00AAEB"/>
                </a:solidFill>
                <a:effectLst/>
                <a:uLnTx/>
                <a:uFillTx/>
                <a:latin typeface="Calibri"/>
                <a:ea typeface="+mn-ea"/>
                <a:cs typeface="+mn-cs"/>
              </a:rPr>
              <a:t> </a:t>
            </a:r>
          </a:p>
          <a:p>
            <a:pPr marL="0" marR="0" indent="0" algn="ctr" defTabSz="457200" eaLnBrk="1" fontAlgn="auto" latinLnBrk="0" hangingPunct="1">
              <a:lnSpc>
                <a:spcPct val="100000"/>
              </a:lnSpc>
              <a:spcBef>
                <a:spcPts val="0"/>
              </a:spcBef>
              <a:spcAft>
                <a:spcPts val="0"/>
              </a:spcAft>
              <a:buClrTx/>
              <a:buSzTx/>
              <a:buFontTx/>
              <a:buNone/>
              <a:tabLst/>
            </a:pPr>
            <a:r>
              <a:rPr kumimoji="0" lang="sv-SE" sz="1800" b="0" i="0" u="none" strike="noStrike" kern="0" cap="none" spc="0" normalizeH="0" noProof="0" dirty="0" smtClean="0">
                <a:ln>
                  <a:noFill/>
                </a:ln>
                <a:solidFill>
                  <a:srgbClr val="00AAEB"/>
                </a:solidFill>
                <a:effectLst/>
                <a:uLnTx/>
                <a:uFillTx/>
                <a:latin typeface="Calibri"/>
                <a:ea typeface="+mn-ea"/>
                <a:cs typeface="+mn-cs"/>
              </a:rPr>
              <a:t>85-90 %</a:t>
            </a:r>
            <a:endParaRPr kumimoji="0" lang="sv-SE" sz="1800" b="0" i="0" u="none" strike="noStrike" kern="0" cap="none" spc="0" normalizeH="0" baseline="0" noProof="0" dirty="0" smtClean="0">
              <a:ln>
                <a:noFill/>
              </a:ln>
              <a:solidFill>
                <a:srgbClr val="00AAEB"/>
              </a:solidFill>
              <a:effectLst/>
              <a:uLnTx/>
              <a:uFillTx/>
              <a:latin typeface="Calibri"/>
              <a:ea typeface="+mn-ea"/>
              <a:cs typeface="+mn-cs"/>
            </a:endParaRPr>
          </a:p>
        </p:txBody>
      </p:sp>
      <p:sp>
        <p:nvSpPr>
          <p:cNvPr id="7" name="Rektangel med rundade hörn 6"/>
          <p:cNvSpPr/>
          <p:nvPr/>
        </p:nvSpPr>
        <p:spPr>
          <a:xfrm>
            <a:off x="4653341" y="2905379"/>
            <a:ext cx="1931158" cy="457200"/>
          </a:xfrm>
          <a:prstGeom prst="roundRect">
            <a:avLst/>
          </a:prstGeom>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800" b="0" i="0" u="none" strike="noStrike" kern="0" cap="none" spc="0" normalizeH="0" baseline="0" noProof="0" dirty="0" smtClean="0">
                <a:ln>
                  <a:noFill/>
                </a:ln>
                <a:solidFill>
                  <a:srgbClr val="00AAEB"/>
                </a:solidFill>
                <a:effectLst/>
                <a:uLnTx/>
                <a:uFillTx/>
                <a:latin typeface="Calibri"/>
                <a:ea typeface="+mn-ea"/>
                <a:cs typeface="+mn-cs"/>
              </a:rPr>
              <a:t>Förbättra för alla resenärsgrupper</a:t>
            </a:r>
          </a:p>
        </p:txBody>
      </p:sp>
      <p:sp>
        <p:nvSpPr>
          <p:cNvPr id="8" name="Rektangel med rundade hörn 7"/>
          <p:cNvSpPr/>
          <p:nvPr/>
        </p:nvSpPr>
        <p:spPr>
          <a:xfrm>
            <a:off x="7090013" y="2905379"/>
            <a:ext cx="1630906" cy="457200"/>
          </a:xfrm>
          <a:prstGeom prst="roundRect">
            <a:avLst/>
          </a:prstGeom>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800" b="0" i="0" u="none" strike="noStrike" kern="0" cap="none" spc="0" normalizeH="0" baseline="0" noProof="0" dirty="0" smtClean="0">
                <a:ln>
                  <a:noFill/>
                </a:ln>
                <a:solidFill>
                  <a:srgbClr val="00AAEB"/>
                </a:solidFill>
                <a:effectLst/>
                <a:uLnTx/>
                <a:uFillTx/>
                <a:latin typeface="Calibri"/>
                <a:ea typeface="+mn-ea"/>
                <a:cs typeface="+mn-cs"/>
              </a:rPr>
              <a:t>Miljöpåverkan minskas</a:t>
            </a:r>
          </a:p>
        </p:txBody>
      </p:sp>
      <p:pic>
        <p:nvPicPr>
          <p:cNvPr id="9" name="Bild 1"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4237" y="0"/>
            <a:ext cx="1069761" cy="212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12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p:cNvSpPr/>
          <p:nvPr/>
        </p:nvSpPr>
        <p:spPr>
          <a:xfrm>
            <a:off x="243375" y="2368665"/>
            <a:ext cx="2894390" cy="852404"/>
          </a:xfrm>
          <a:prstGeom prst="roundRect">
            <a:avLst/>
          </a:prstGeom>
          <a:solidFill>
            <a:schemeClr val="accent1">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med rundade hörn 18"/>
          <p:cNvSpPr/>
          <p:nvPr/>
        </p:nvSpPr>
        <p:spPr>
          <a:xfrm>
            <a:off x="6080353" y="2200715"/>
            <a:ext cx="2940656" cy="941621"/>
          </a:xfrm>
          <a:prstGeom prst="roundRect">
            <a:avLst/>
          </a:prstGeom>
          <a:solidFill>
            <a:schemeClr val="accent1">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med rundade hörn 25"/>
          <p:cNvSpPr/>
          <p:nvPr/>
        </p:nvSpPr>
        <p:spPr>
          <a:xfrm>
            <a:off x="4738407" y="3465100"/>
            <a:ext cx="3570820" cy="744057"/>
          </a:xfrm>
          <a:prstGeom prst="roundRect">
            <a:avLst/>
          </a:prstGeom>
          <a:solidFill>
            <a:schemeClr val="accent1">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ruta 28"/>
          <p:cNvSpPr txBox="1"/>
          <p:nvPr/>
        </p:nvSpPr>
        <p:spPr>
          <a:xfrm>
            <a:off x="317218" y="2411888"/>
            <a:ext cx="2746704" cy="738664"/>
          </a:xfrm>
          <a:prstGeom prst="rect">
            <a:avLst/>
          </a:prstGeom>
          <a:noFill/>
        </p:spPr>
        <p:txBody>
          <a:bodyPr wrap="square" rtlCol="0">
            <a:spAutoFit/>
          </a:bodyPr>
          <a:lstStyle/>
          <a:p>
            <a:r>
              <a:rPr lang="sv-SE" sz="1400" b="1" dirty="0" smtClean="0"/>
              <a:t>Minst </a:t>
            </a:r>
            <a:r>
              <a:rPr lang="sv-SE" sz="1400" b="1" dirty="0"/>
              <a:t>95 % av kollektivtrafiken utföras med förnybar </a:t>
            </a:r>
            <a:r>
              <a:rPr lang="sv-SE" sz="1400" b="1" dirty="0" smtClean="0"/>
              <a:t>energi, räknat per personkilometer</a:t>
            </a:r>
            <a:endParaRPr lang="en-GB" sz="1400" dirty="0"/>
          </a:p>
        </p:txBody>
      </p:sp>
      <p:sp>
        <p:nvSpPr>
          <p:cNvPr id="30" name="textruta 29"/>
          <p:cNvSpPr txBox="1"/>
          <p:nvPr/>
        </p:nvSpPr>
        <p:spPr>
          <a:xfrm>
            <a:off x="6312847" y="2165667"/>
            <a:ext cx="2565021" cy="1231106"/>
          </a:xfrm>
          <a:prstGeom prst="rect">
            <a:avLst/>
          </a:prstGeom>
          <a:noFill/>
        </p:spPr>
        <p:txBody>
          <a:bodyPr wrap="square" rtlCol="0">
            <a:spAutoFit/>
          </a:bodyPr>
          <a:lstStyle/>
          <a:p>
            <a:pPr lvl="0" algn="ctr"/>
            <a:r>
              <a:rPr lang="sv-SE" sz="1400" b="1" dirty="0" smtClean="0"/>
              <a:t>25 </a:t>
            </a:r>
            <a:r>
              <a:rPr lang="sv-SE" sz="1400" b="1" dirty="0"/>
              <a:t>% mindre energi </a:t>
            </a:r>
            <a:r>
              <a:rPr lang="sv-SE" sz="1400" b="1" dirty="0" smtClean="0"/>
              <a:t>ska användas per </a:t>
            </a:r>
            <a:r>
              <a:rPr lang="sv-SE" sz="1400" b="1" dirty="0"/>
              <a:t>personkilometer jämfört med 2010</a:t>
            </a:r>
            <a:endParaRPr lang="sv-SE" sz="1400" dirty="0"/>
          </a:p>
          <a:p>
            <a:pPr algn="ctr"/>
            <a:r>
              <a:rPr lang="sv-SE" dirty="0" smtClean="0"/>
              <a:t>l</a:t>
            </a:r>
          </a:p>
        </p:txBody>
      </p:sp>
      <p:sp>
        <p:nvSpPr>
          <p:cNvPr id="31" name="textruta 30"/>
          <p:cNvSpPr txBox="1"/>
          <p:nvPr/>
        </p:nvSpPr>
        <p:spPr>
          <a:xfrm>
            <a:off x="4738407" y="3470493"/>
            <a:ext cx="3513584" cy="738664"/>
          </a:xfrm>
          <a:prstGeom prst="rect">
            <a:avLst/>
          </a:prstGeom>
          <a:noFill/>
        </p:spPr>
        <p:txBody>
          <a:bodyPr wrap="square" rtlCol="0">
            <a:spAutoFit/>
          </a:bodyPr>
          <a:lstStyle/>
          <a:p>
            <a:pPr algn="ctr"/>
            <a:r>
              <a:rPr lang="sv-SE" sz="1400" b="1" dirty="0" smtClean="0"/>
              <a:t>Utsläpp av </a:t>
            </a:r>
            <a:r>
              <a:rPr lang="sv-SE" sz="1400" b="1" dirty="0"/>
              <a:t>kväveoxider och partiklar per personkilometer </a:t>
            </a:r>
            <a:r>
              <a:rPr lang="sv-SE" sz="1400" b="1" dirty="0" smtClean="0"/>
              <a:t>ska ha </a:t>
            </a:r>
            <a:r>
              <a:rPr lang="sv-SE" sz="1400" b="1" dirty="0"/>
              <a:t>minskat med minst 60 % jämfört med 2009</a:t>
            </a:r>
            <a:endParaRPr lang="sv-SE" sz="1400" dirty="0" smtClean="0"/>
          </a:p>
        </p:txBody>
      </p:sp>
      <p:sp>
        <p:nvSpPr>
          <p:cNvPr id="22" name="Rektangel med rundade hörn 21"/>
          <p:cNvSpPr/>
          <p:nvPr/>
        </p:nvSpPr>
        <p:spPr>
          <a:xfrm>
            <a:off x="1451251" y="3465100"/>
            <a:ext cx="2622606" cy="744057"/>
          </a:xfrm>
          <a:prstGeom prst="roundRect">
            <a:avLst/>
          </a:prstGeom>
          <a:solidFill>
            <a:schemeClr val="accent1">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400" b="1" dirty="0">
                <a:solidFill>
                  <a:schemeClr val="tx1"/>
                </a:solidFill>
              </a:rPr>
              <a:t>Buller från kollektivtrafiken ska minska</a:t>
            </a:r>
            <a:endParaRPr lang="sv-SE" sz="1400" dirty="0">
              <a:solidFill>
                <a:schemeClr val="tx1"/>
              </a:solidFill>
            </a:endParaRPr>
          </a:p>
        </p:txBody>
      </p:sp>
      <p:sp>
        <p:nvSpPr>
          <p:cNvPr id="3" name="textruta 2"/>
          <p:cNvSpPr txBox="1"/>
          <p:nvPr/>
        </p:nvSpPr>
        <p:spPr>
          <a:xfrm>
            <a:off x="3018361" y="1162761"/>
            <a:ext cx="2952329"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sv-SE" sz="3200" b="1" dirty="0" smtClean="0"/>
              <a:t>Västtrafik år 2025</a:t>
            </a:r>
            <a:endParaRPr lang="sv-SE" sz="3200" b="1" dirty="0"/>
          </a:p>
        </p:txBody>
      </p:sp>
      <p:cxnSp>
        <p:nvCxnSpPr>
          <p:cNvPr id="5" name="Rak 4"/>
          <p:cNvCxnSpPr/>
          <p:nvPr/>
        </p:nvCxnSpPr>
        <p:spPr>
          <a:xfrm flipH="1">
            <a:off x="1581561" y="1563209"/>
            <a:ext cx="1436800" cy="775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6"/>
          <p:cNvCxnSpPr>
            <a:stCxn id="3" idx="2"/>
            <a:endCxn id="22" idx="0"/>
          </p:cNvCxnSpPr>
          <p:nvPr/>
        </p:nvCxnSpPr>
        <p:spPr>
          <a:xfrm flipH="1">
            <a:off x="2762554" y="2239979"/>
            <a:ext cx="1731972" cy="1225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k 8"/>
          <p:cNvCxnSpPr>
            <a:stCxn id="3" idx="2"/>
            <a:endCxn id="26" idx="0"/>
          </p:cNvCxnSpPr>
          <p:nvPr/>
        </p:nvCxnSpPr>
        <p:spPr>
          <a:xfrm>
            <a:off x="4494526" y="2239979"/>
            <a:ext cx="2029291" cy="1225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ak 22"/>
          <p:cNvCxnSpPr>
            <a:stCxn id="3" idx="3"/>
            <a:endCxn id="19" idx="0"/>
          </p:cNvCxnSpPr>
          <p:nvPr/>
        </p:nvCxnSpPr>
        <p:spPr>
          <a:xfrm>
            <a:off x="5970690" y="1701370"/>
            <a:ext cx="1579991" cy="499345"/>
          </a:xfrm>
          <a:prstGeom prst="line">
            <a:avLst/>
          </a:prstGeom>
        </p:spPr>
        <p:style>
          <a:lnRef idx="1">
            <a:schemeClr val="accent1"/>
          </a:lnRef>
          <a:fillRef idx="0">
            <a:schemeClr val="accent1"/>
          </a:fillRef>
          <a:effectRef idx="0">
            <a:schemeClr val="accent1"/>
          </a:effectRef>
          <a:fontRef idx="minor">
            <a:schemeClr val="tx1"/>
          </a:fontRef>
        </p:style>
      </p:cxnSp>
      <p:sp>
        <p:nvSpPr>
          <p:cNvPr id="4" name="Rubrik 3"/>
          <p:cNvSpPr>
            <a:spLocks noGrp="1"/>
          </p:cNvSpPr>
          <p:nvPr>
            <p:ph type="title"/>
          </p:nvPr>
        </p:nvSpPr>
        <p:spPr>
          <a:xfrm>
            <a:off x="298274" y="225556"/>
            <a:ext cx="8579593" cy="396000"/>
          </a:xfrm>
        </p:spPr>
        <p:txBody>
          <a:bodyPr/>
          <a:lstStyle/>
          <a:p>
            <a:r>
              <a:rPr lang="sv-SE" dirty="0"/>
              <a:t>Övergripande: Fler ska välja kollektivtrafiken framför bilen!</a:t>
            </a:r>
            <a:r>
              <a:rPr lang="en-GB" dirty="0"/>
              <a:t/>
            </a:r>
            <a:br>
              <a:rPr lang="en-GB" dirty="0"/>
            </a:br>
            <a:endParaRPr lang="sv-SE" dirty="0"/>
          </a:p>
        </p:txBody>
      </p:sp>
    </p:spTree>
    <p:extLst>
      <p:ext uri="{BB962C8B-B14F-4D97-AF65-F5344CB8AC3E}">
        <p14:creationId xmlns:p14="http://schemas.microsoft.com/office/powerpoint/2010/main" val="67406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779237697"/>
              </p:ext>
            </p:extLst>
          </p:nvPr>
        </p:nvGraphicFramePr>
        <p:xfrm>
          <a:off x="471132" y="528757"/>
          <a:ext cx="777686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p:cNvSpPr/>
          <p:nvPr/>
        </p:nvSpPr>
        <p:spPr>
          <a:xfrm>
            <a:off x="6225309" y="1648267"/>
            <a:ext cx="2775528"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b="1" dirty="0"/>
              <a:t>Minst 95 % av kollektivtrafiken utföras med förnybar energi, räknat per personkilometer</a:t>
            </a:r>
            <a:endParaRPr lang="en-GB" dirty="0"/>
          </a:p>
        </p:txBody>
      </p:sp>
    </p:spTree>
    <p:extLst>
      <p:ext uri="{BB962C8B-B14F-4D97-AF65-F5344CB8AC3E}">
        <p14:creationId xmlns:p14="http://schemas.microsoft.com/office/powerpoint/2010/main" val="396283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411510"/>
            <a:ext cx="7067534" cy="602465"/>
          </a:xfrm>
        </p:spPr>
        <p:txBody>
          <a:bodyPr/>
          <a:lstStyle/>
          <a:p>
            <a:r>
              <a:rPr lang="sv-SE" sz="3600" dirty="0" smtClean="0"/>
              <a:t>Hur har vi nått hit?</a:t>
            </a:r>
            <a:endParaRPr lang="sv-SE" sz="3600" dirty="0"/>
          </a:p>
        </p:txBody>
      </p:sp>
      <p:sp>
        <p:nvSpPr>
          <p:cNvPr id="3" name="Platshållare för innehåll 2"/>
          <p:cNvSpPr>
            <a:spLocks noGrp="1"/>
          </p:cNvSpPr>
          <p:nvPr>
            <p:ph idx="1"/>
          </p:nvPr>
        </p:nvSpPr>
        <p:spPr>
          <a:xfrm>
            <a:off x="565920" y="1221122"/>
            <a:ext cx="7059583" cy="3310630"/>
          </a:xfrm>
        </p:spPr>
        <p:txBody>
          <a:bodyPr>
            <a:normAutofit lnSpcReduction="10000"/>
          </a:bodyPr>
          <a:lstStyle/>
          <a:p>
            <a:pPr marL="0" indent="0">
              <a:buNone/>
            </a:pPr>
            <a:r>
              <a:rPr lang="sv-SE" b="1" dirty="0" smtClean="0"/>
              <a:t>Vi har ställt långtgående miljökrav ända sedan </a:t>
            </a:r>
          </a:p>
          <a:p>
            <a:pPr marL="0" indent="0">
              <a:buNone/>
            </a:pPr>
            <a:r>
              <a:rPr lang="sv-SE" b="1" dirty="0" smtClean="0"/>
              <a:t>början av 1990-talet</a:t>
            </a:r>
            <a:endParaRPr lang="sv-SE" dirty="0" smtClean="0"/>
          </a:p>
          <a:p>
            <a:r>
              <a:rPr lang="sv-SE" dirty="0"/>
              <a:t>Krav på andel förnybart drivmedel</a:t>
            </a:r>
          </a:p>
          <a:p>
            <a:r>
              <a:rPr lang="sv-SE" dirty="0"/>
              <a:t>Krav på utsläpp</a:t>
            </a:r>
          </a:p>
          <a:p>
            <a:r>
              <a:rPr lang="sv-SE" dirty="0" smtClean="0"/>
              <a:t>Krav på energi</a:t>
            </a:r>
          </a:p>
          <a:p>
            <a:r>
              <a:rPr lang="sv-SE" dirty="0" smtClean="0"/>
              <a:t>Krav på ett aktivt miljöarbete</a:t>
            </a:r>
          </a:p>
          <a:p>
            <a:r>
              <a:rPr lang="sv-SE" b="1" dirty="0"/>
              <a:t>Ta del av och vara en del av </a:t>
            </a:r>
            <a:r>
              <a:rPr lang="sv-SE" b="1" dirty="0" smtClean="0"/>
              <a:t>utvecklingen!</a:t>
            </a:r>
            <a:endParaRPr lang="sv-SE" dirty="0" smtClean="0"/>
          </a:p>
          <a:p>
            <a:endParaRPr lang="sv-SE" dirty="0" smtClean="0"/>
          </a:p>
        </p:txBody>
      </p:sp>
      <p:sp>
        <p:nvSpPr>
          <p:cNvPr id="4" name="Platshållare för bildnummer 3"/>
          <p:cNvSpPr>
            <a:spLocks noGrp="1"/>
          </p:cNvSpPr>
          <p:nvPr>
            <p:ph type="sldNum" sz="quarter" idx="4294967295"/>
          </p:nvPr>
        </p:nvSpPr>
        <p:spPr>
          <a:xfrm>
            <a:off x="8103812" y="4423731"/>
            <a:ext cx="428628" cy="215520"/>
          </a:xfrm>
          <a:prstGeom prst="rect">
            <a:avLst/>
          </a:prstGeom>
        </p:spPr>
        <p:txBody>
          <a:bodyPr/>
          <a:lstStyle/>
          <a:p>
            <a:fld id="{263A4DF2-4386-463B-815D-5B3377024E04}" type="slidenum">
              <a:rPr lang="sv-SE" smtClean="0"/>
              <a:pPr/>
              <a:t>5</a:t>
            </a:fld>
            <a:endParaRPr lang="sv-SE"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230" y="1948872"/>
            <a:ext cx="2591671" cy="138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992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Krav på andel förnybart</a:t>
            </a:r>
            <a:endParaRPr lang="sv-SE" dirty="0"/>
          </a:p>
        </p:txBody>
      </p:sp>
      <p:sp>
        <p:nvSpPr>
          <p:cNvPr id="3" name="Platshållare för innehåll 2"/>
          <p:cNvSpPr>
            <a:spLocks noGrp="1"/>
          </p:cNvSpPr>
          <p:nvPr>
            <p:ph idx="1"/>
          </p:nvPr>
        </p:nvSpPr>
        <p:spPr>
          <a:xfrm>
            <a:off x="665162" y="1202532"/>
            <a:ext cx="8083302" cy="3138559"/>
          </a:xfrm>
        </p:spPr>
        <p:txBody>
          <a:bodyPr>
            <a:normAutofit fontScale="85000" lnSpcReduction="20000"/>
          </a:bodyPr>
          <a:lstStyle/>
          <a:p>
            <a:r>
              <a:rPr lang="sv-SE" sz="2400" dirty="0"/>
              <a:t>Krav på viss andel av kilometerproduktionen med förnybart drivmedel. (drivmedlet ska ha hållbarhetsintyg och kunna uppvisa en koldioxidreduktion på minst 50 % under livscykeln)</a:t>
            </a:r>
          </a:p>
          <a:p>
            <a:pPr marL="0" indent="0">
              <a:buNone/>
            </a:pPr>
            <a:r>
              <a:rPr lang="sv-SE" sz="2400" dirty="0"/>
              <a:t>From 2013 möjlighet att ställa krav på nettoreduktion av koldioxid, dvs </a:t>
            </a:r>
            <a:endParaRPr lang="sv-SE" sz="2400" dirty="0" smtClean="0"/>
          </a:p>
          <a:p>
            <a:r>
              <a:rPr lang="sv-SE" sz="2400" dirty="0" smtClean="0"/>
              <a:t>Trafiken </a:t>
            </a:r>
            <a:r>
              <a:rPr lang="sv-SE" sz="2400" dirty="0"/>
              <a:t>ska utföras med en minskning av utsläpp av klimatpåverkande gaser motsvarande minst </a:t>
            </a:r>
            <a:r>
              <a:rPr lang="sv-SE" sz="2400" dirty="0" smtClean="0"/>
              <a:t>30, 50 eller 70 </a:t>
            </a:r>
            <a:r>
              <a:rPr lang="sv-SE" sz="2400" dirty="0"/>
              <a:t>% av utgångsvärdet.</a:t>
            </a:r>
          </a:p>
          <a:p>
            <a:pPr marL="0" indent="0">
              <a:buNone/>
            </a:pPr>
            <a:r>
              <a:rPr lang="sv-SE" sz="2400" b="1" dirty="0" smtClean="0"/>
              <a:t>Trafikföretaget ska kunna uppvisa intyg och koldioxidreduktionen!</a:t>
            </a:r>
          </a:p>
        </p:txBody>
      </p:sp>
    </p:spTree>
    <p:extLst>
      <p:ext uri="{BB962C8B-B14F-4D97-AF65-F5344CB8AC3E}">
        <p14:creationId xmlns:p14="http://schemas.microsoft.com/office/powerpoint/2010/main" val="128609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Krav på energianvändning</a:t>
            </a:r>
            <a:endParaRPr lang="sv-SE" dirty="0"/>
          </a:p>
        </p:txBody>
      </p:sp>
      <p:sp>
        <p:nvSpPr>
          <p:cNvPr id="3" name="Platshållare för innehåll 2"/>
          <p:cNvSpPr>
            <a:spLocks noGrp="1"/>
          </p:cNvSpPr>
          <p:nvPr>
            <p:ph idx="1"/>
          </p:nvPr>
        </p:nvSpPr>
        <p:spPr/>
        <p:txBody>
          <a:bodyPr/>
          <a:lstStyle/>
          <a:p>
            <a:endParaRPr lang="sv-SE" dirty="0" smtClean="0"/>
          </a:p>
          <a:p>
            <a:endParaRPr lang="sv-SE" dirty="0"/>
          </a:p>
          <a:p>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1153238900"/>
              </p:ext>
            </p:extLst>
          </p:nvPr>
        </p:nvGraphicFramePr>
        <p:xfrm>
          <a:off x="4017819" y="2475346"/>
          <a:ext cx="4974374" cy="2059712"/>
        </p:xfrm>
        <a:graphic>
          <a:graphicData uri="http://schemas.openxmlformats.org/drawingml/2006/table">
            <a:tbl>
              <a:tblPr firstRow="1" firstCol="1" bandRow="1">
                <a:tableStyleId>{B301B821-A1FF-4177-AEE7-76D212191A09}</a:tableStyleId>
              </a:tblPr>
              <a:tblGrid>
                <a:gridCol w="1099126"/>
                <a:gridCol w="689722"/>
                <a:gridCol w="537906"/>
                <a:gridCol w="630475"/>
                <a:gridCol w="612962"/>
                <a:gridCol w="600452"/>
                <a:gridCol w="803731"/>
              </a:tblGrid>
              <a:tr h="165592">
                <a:tc>
                  <a:txBody>
                    <a:bodyPr/>
                    <a:lstStyle/>
                    <a:p>
                      <a:endParaRPr lang="sv-SE" sz="1000" dirty="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dirty="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r>
              <a:tr h="193843">
                <a:tc>
                  <a:txBody>
                    <a:bodyPr/>
                    <a:lstStyle/>
                    <a:p>
                      <a:pPr algn="ctr">
                        <a:spcAft>
                          <a:spcPts val="720"/>
                        </a:spcAft>
                        <a:tabLst>
                          <a:tab pos="252095" algn="l"/>
                          <a:tab pos="504190" algn="l"/>
                          <a:tab pos="828040" algn="l"/>
                        </a:tabLst>
                      </a:pPr>
                      <a:r>
                        <a:rPr lang="sv-SE" sz="1100">
                          <a:effectLst/>
                        </a:rPr>
                        <a:t> </a:t>
                      </a:r>
                      <a:endParaRPr lang="sv-SE" sz="1100">
                        <a:effectLst/>
                        <a:latin typeface="Arial"/>
                        <a:ea typeface="Times New Roman"/>
                        <a:cs typeface="Times New Roman"/>
                      </a:endParaRPr>
                    </a:p>
                  </a:txBody>
                  <a:tcPr marL="44450" marR="44450" marT="0" marB="0" anchor="b"/>
                </a:tc>
                <a:tc gridSpan="3">
                  <a:txBody>
                    <a:bodyPr/>
                    <a:lstStyle/>
                    <a:p>
                      <a:pPr algn="ctr">
                        <a:spcAft>
                          <a:spcPts val="720"/>
                        </a:spcAft>
                        <a:tabLst>
                          <a:tab pos="252095" algn="l"/>
                          <a:tab pos="504190" algn="l"/>
                          <a:tab pos="828040" algn="l"/>
                        </a:tabLst>
                      </a:pPr>
                      <a:r>
                        <a:rPr lang="sv-SE" sz="1100">
                          <a:effectLst/>
                        </a:rPr>
                        <a:t>SORT 2 Klass I bussar</a:t>
                      </a:r>
                      <a:endParaRPr lang="sv-SE" sz="1100">
                        <a:effectLst/>
                        <a:latin typeface="Arial"/>
                        <a:ea typeface="Times New Roman"/>
                        <a:cs typeface="Times New Roman"/>
                      </a:endParaRPr>
                    </a:p>
                  </a:txBody>
                  <a:tcPr marL="44450" marR="44450" marT="0" marB="0" anchor="b"/>
                </a:tc>
                <a:tc hMerge="1">
                  <a:txBody>
                    <a:bodyPr/>
                    <a:lstStyle/>
                    <a:p>
                      <a:endParaRPr lang="sv-SE"/>
                    </a:p>
                  </a:txBody>
                  <a:tcPr/>
                </a:tc>
                <a:tc hMerge="1">
                  <a:txBody>
                    <a:bodyPr/>
                    <a:lstStyle/>
                    <a:p>
                      <a:endParaRPr lang="sv-SE"/>
                    </a:p>
                  </a:txBody>
                  <a:tcPr/>
                </a:tc>
                <a:tc gridSpan="3">
                  <a:txBody>
                    <a:bodyPr/>
                    <a:lstStyle/>
                    <a:p>
                      <a:pPr algn="ctr">
                        <a:spcAft>
                          <a:spcPts val="720"/>
                        </a:spcAft>
                        <a:tabLst>
                          <a:tab pos="252095" algn="l"/>
                          <a:tab pos="504190" algn="l"/>
                          <a:tab pos="828040" algn="l"/>
                        </a:tabLst>
                      </a:pPr>
                      <a:r>
                        <a:rPr lang="sv-SE" sz="1100">
                          <a:effectLst/>
                        </a:rPr>
                        <a:t>SORT 3 övriga bussar</a:t>
                      </a:r>
                      <a:endParaRPr lang="sv-SE" sz="1100">
                        <a:effectLst/>
                        <a:latin typeface="Arial"/>
                        <a:ea typeface="Times New Roman"/>
                        <a:cs typeface="Times New Roman"/>
                      </a:endParaRPr>
                    </a:p>
                  </a:txBody>
                  <a:tcPr marL="44450" marR="44450" marT="0" marB="0" anchor="b"/>
                </a:tc>
                <a:tc hMerge="1">
                  <a:txBody>
                    <a:bodyPr/>
                    <a:lstStyle/>
                    <a:p>
                      <a:endParaRPr lang="sv-SE"/>
                    </a:p>
                  </a:txBody>
                  <a:tcPr/>
                </a:tc>
                <a:tc hMerge="1">
                  <a:txBody>
                    <a:bodyPr/>
                    <a:lstStyle/>
                    <a:p>
                      <a:endParaRPr lang="sv-SE"/>
                    </a:p>
                  </a:txBody>
                  <a:tcPr/>
                </a:tc>
              </a:tr>
              <a:tr h="544605">
                <a:tc>
                  <a:txBody>
                    <a:bodyPr/>
                    <a:lstStyle/>
                    <a:p>
                      <a:pPr algn="ctr">
                        <a:spcAft>
                          <a:spcPts val="720"/>
                        </a:spcAft>
                        <a:tabLst>
                          <a:tab pos="252095" algn="l"/>
                          <a:tab pos="504190" algn="l"/>
                          <a:tab pos="828040" algn="l"/>
                        </a:tabLst>
                      </a:pPr>
                      <a:r>
                        <a:rPr lang="sv-SE" sz="1100" dirty="0" err="1">
                          <a:effectLst/>
                        </a:rPr>
                        <a:t>Busstyp</a:t>
                      </a:r>
                      <a:endParaRPr lang="sv-SE" sz="1100" dirty="0">
                        <a:effectLst/>
                        <a:latin typeface="Arial"/>
                        <a:ea typeface="Times New Roman"/>
                        <a:cs typeface="Times New Roman"/>
                      </a:endParaRPr>
                    </a:p>
                  </a:txBody>
                  <a:tcPr marL="44450" marR="44450" marT="0" marB="0" anchor="b"/>
                </a:tc>
                <a:tc>
                  <a:txBody>
                    <a:bodyPr/>
                    <a:lstStyle/>
                    <a:p>
                      <a:pPr algn="ctr">
                        <a:spcAft>
                          <a:spcPts val="720"/>
                        </a:spcAft>
                        <a:tabLst>
                          <a:tab pos="252095" algn="l"/>
                          <a:tab pos="504190" algn="l"/>
                          <a:tab pos="828040" algn="l"/>
                        </a:tabLst>
                      </a:pPr>
                      <a:r>
                        <a:rPr lang="sv-SE" sz="1100">
                          <a:effectLst/>
                        </a:rPr>
                        <a:t>Minimi-krav</a:t>
                      </a:r>
                      <a:endParaRPr lang="sv-SE" sz="1100">
                        <a:effectLst/>
                        <a:latin typeface="Arial"/>
                        <a:ea typeface="Times New Roman"/>
                        <a:cs typeface="Times New Roman"/>
                      </a:endParaRPr>
                    </a:p>
                  </a:txBody>
                  <a:tcPr marL="44450" marR="44450" marT="0" marB="0" anchor="b"/>
                </a:tc>
                <a:tc>
                  <a:txBody>
                    <a:bodyPr/>
                    <a:lstStyle/>
                    <a:p>
                      <a:pPr algn="ctr">
                        <a:spcAft>
                          <a:spcPts val="720"/>
                        </a:spcAft>
                        <a:tabLst>
                          <a:tab pos="252095" algn="l"/>
                          <a:tab pos="504190" algn="l"/>
                          <a:tab pos="828040" algn="l"/>
                        </a:tabLst>
                      </a:pPr>
                      <a:r>
                        <a:rPr lang="sv-SE" sz="1100">
                          <a:effectLst/>
                        </a:rPr>
                        <a:t>Bas-krav</a:t>
                      </a:r>
                      <a:endParaRPr lang="sv-SE" sz="1100">
                        <a:effectLst/>
                        <a:latin typeface="Arial"/>
                        <a:ea typeface="Times New Roman"/>
                        <a:cs typeface="Times New Roman"/>
                      </a:endParaRPr>
                    </a:p>
                  </a:txBody>
                  <a:tcPr marL="44450" marR="44450" marT="0" marB="0" anchor="b"/>
                </a:tc>
                <a:tc>
                  <a:txBody>
                    <a:bodyPr/>
                    <a:lstStyle/>
                    <a:p>
                      <a:pPr algn="ctr">
                        <a:spcAft>
                          <a:spcPts val="720"/>
                        </a:spcAft>
                        <a:tabLst>
                          <a:tab pos="252095" algn="l"/>
                          <a:tab pos="504190" algn="l"/>
                          <a:tab pos="828040" algn="l"/>
                        </a:tabLst>
                      </a:pPr>
                      <a:r>
                        <a:rPr lang="sv-SE" sz="1100">
                          <a:effectLst/>
                        </a:rPr>
                        <a:t>Utökade krav</a:t>
                      </a:r>
                      <a:endParaRPr lang="sv-SE" sz="1100">
                        <a:effectLst/>
                        <a:latin typeface="Arial"/>
                        <a:ea typeface="Times New Roman"/>
                        <a:cs typeface="Times New Roman"/>
                      </a:endParaRPr>
                    </a:p>
                  </a:txBody>
                  <a:tcPr marL="44450" marR="44450" marT="0" marB="0" anchor="b"/>
                </a:tc>
                <a:tc>
                  <a:txBody>
                    <a:bodyPr/>
                    <a:lstStyle/>
                    <a:p>
                      <a:pPr algn="ctr">
                        <a:spcAft>
                          <a:spcPts val="720"/>
                        </a:spcAft>
                        <a:tabLst>
                          <a:tab pos="252095" algn="l"/>
                          <a:tab pos="504190" algn="l"/>
                          <a:tab pos="828040" algn="l"/>
                        </a:tabLst>
                      </a:pPr>
                      <a:r>
                        <a:rPr lang="sv-SE" sz="1100">
                          <a:effectLst/>
                        </a:rPr>
                        <a:t>Minimi-krav</a:t>
                      </a:r>
                      <a:endParaRPr lang="sv-SE" sz="1100">
                        <a:effectLst/>
                        <a:latin typeface="Arial"/>
                        <a:ea typeface="Times New Roman"/>
                        <a:cs typeface="Times New Roman"/>
                      </a:endParaRPr>
                    </a:p>
                  </a:txBody>
                  <a:tcPr marL="44450" marR="44450" marT="0" marB="0" anchor="b"/>
                </a:tc>
                <a:tc>
                  <a:txBody>
                    <a:bodyPr/>
                    <a:lstStyle/>
                    <a:p>
                      <a:pPr algn="ctr">
                        <a:spcAft>
                          <a:spcPts val="720"/>
                        </a:spcAft>
                        <a:tabLst>
                          <a:tab pos="252095" algn="l"/>
                          <a:tab pos="504190" algn="l"/>
                          <a:tab pos="828040" algn="l"/>
                        </a:tabLst>
                      </a:pPr>
                      <a:r>
                        <a:rPr lang="sv-SE" sz="1100" dirty="0">
                          <a:effectLst/>
                        </a:rPr>
                        <a:t>Bas-krav</a:t>
                      </a:r>
                      <a:endParaRPr lang="sv-SE" sz="1100" dirty="0">
                        <a:effectLst/>
                        <a:latin typeface="Arial"/>
                        <a:ea typeface="Times New Roman"/>
                        <a:cs typeface="Times New Roman"/>
                      </a:endParaRPr>
                    </a:p>
                  </a:txBody>
                  <a:tcPr marL="44450" marR="44450" marT="0" marB="0" anchor="b"/>
                </a:tc>
                <a:tc>
                  <a:txBody>
                    <a:bodyPr/>
                    <a:lstStyle/>
                    <a:p>
                      <a:pPr algn="ctr">
                        <a:spcAft>
                          <a:spcPts val="720"/>
                        </a:spcAft>
                        <a:tabLst>
                          <a:tab pos="252095" algn="l"/>
                          <a:tab pos="504190" algn="l"/>
                          <a:tab pos="828040" algn="l"/>
                        </a:tabLst>
                      </a:pPr>
                      <a:r>
                        <a:rPr lang="sv-SE" sz="1100">
                          <a:effectLst/>
                        </a:rPr>
                        <a:t>Utökade krav</a:t>
                      </a:r>
                      <a:endParaRPr lang="sv-SE" sz="1100">
                        <a:effectLst/>
                        <a:latin typeface="Arial"/>
                        <a:ea typeface="Times New Roman"/>
                        <a:cs typeface="Times New Roman"/>
                      </a:endParaRPr>
                    </a:p>
                  </a:txBody>
                  <a:tcPr marL="44450" marR="44450" marT="0" marB="0" anchor="b"/>
                </a:tc>
              </a:tr>
              <a:tr h="212304">
                <a:tc>
                  <a:txBody>
                    <a:bodyPr/>
                    <a:lstStyle/>
                    <a:p>
                      <a:pPr algn="ctr">
                        <a:spcAft>
                          <a:spcPts val="200"/>
                        </a:spcAft>
                        <a:tabLst>
                          <a:tab pos="252095" algn="l"/>
                          <a:tab pos="504190" algn="l"/>
                          <a:tab pos="828040" algn="l"/>
                        </a:tabLst>
                      </a:pPr>
                      <a:r>
                        <a:rPr lang="sv-SE" sz="1100">
                          <a:effectLst/>
                        </a:rPr>
                        <a:t>2-axlad</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58</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44</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32</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52</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40</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29</a:t>
                      </a:r>
                      <a:endParaRPr lang="sv-SE" sz="1100">
                        <a:effectLst/>
                        <a:latin typeface="Arial"/>
                        <a:ea typeface="Times New Roman"/>
                        <a:cs typeface="Times New Roman"/>
                      </a:endParaRPr>
                    </a:p>
                  </a:txBody>
                  <a:tcPr marL="44450" marR="44450" marT="0" marB="0" anchor="ctr"/>
                </a:tc>
              </a:tr>
              <a:tr h="212304">
                <a:tc>
                  <a:txBody>
                    <a:bodyPr/>
                    <a:lstStyle/>
                    <a:p>
                      <a:pPr algn="ctr">
                        <a:spcAft>
                          <a:spcPts val="200"/>
                        </a:spcAft>
                        <a:tabLst>
                          <a:tab pos="252095" algn="l"/>
                          <a:tab pos="504190" algn="l"/>
                          <a:tab pos="828040" algn="l"/>
                        </a:tabLst>
                      </a:pPr>
                      <a:r>
                        <a:rPr lang="sv-SE" sz="1100">
                          <a:effectLst/>
                        </a:rPr>
                        <a:t>Boggibuss</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70</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53</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39</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63</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48</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35</a:t>
                      </a:r>
                      <a:endParaRPr lang="sv-SE" sz="1100">
                        <a:effectLst/>
                        <a:latin typeface="Arial"/>
                        <a:ea typeface="Times New Roman"/>
                        <a:cs typeface="Times New Roman"/>
                      </a:endParaRPr>
                    </a:p>
                  </a:txBody>
                  <a:tcPr marL="44450" marR="44450" marT="0" marB="0" anchor="ctr"/>
                </a:tc>
              </a:tr>
              <a:tr h="212304">
                <a:tc>
                  <a:txBody>
                    <a:bodyPr/>
                    <a:lstStyle/>
                    <a:p>
                      <a:pPr algn="ctr">
                        <a:spcAft>
                          <a:spcPts val="200"/>
                        </a:spcAft>
                        <a:tabLst>
                          <a:tab pos="252095" algn="l"/>
                          <a:tab pos="504190" algn="l"/>
                          <a:tab pos="828040" algn="l"/>
                        </a:tabLst>
                      </a:pPr>
                      <a:r>
                        <a:rPr lang="sv-SE" sz="1100">
                          <a:effectLst/>
                        </a:rPr>
                        <a:t>Ledbuss</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dirty="0">
                          <a:effectLst/>
                        </a:rPr>
                        <a:t>78</a:t>
                      </a:r>
                      <a:endParaRPr lang="sv-SE" sz="1100" dirty="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60</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44</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70</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54</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40</a:t>
                      </a:r>
                      <a:endParaRPr lang="sv-SE" sz="1100">
                        <a:effectLst/>
                        <a:latin typeface="Arial"/>
                        <a:ea typeface="Times New Roman"/>
                        <a:cs typeface="Times New Roman"/>
                      </a:endParaRPr>
                    </a:p>
                  </a:txBody>
                  <a:tcPr marL="44450" marR="44450" marT="0" marB="0" anchor="ctr"/>
                </a:tc>
              </a:tr>
              <a:tr h="324917">
                <a:tc>
                  <a:txBody>
                    <a:bodyPr/>
                    <a:lstStyle/>
                    <a:p>
                      <a:pPr algn="ctr">
                        <a:spcAft>
                          <a:spcPts val="200"/>
                        </a:spcAft>
                        <a:tabLst>
                          <a:tab pos="252095" algn="l"/>
                          <a:tab pos="504190" algn="l"/>
                          <a:tab pos="828040" algn="l"/>
                        </a:tabLst>
                      </a:pPr>
                      <a:r>
                        <a:rPr lang="sv-SE" sz="1100">
                          <a:effectLst/>
                        </a:rPr>
                        <a:t>Dubbelledbuss</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88</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66</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49</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79</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59</a:t>
                      </a:r>
                      <a:endParaRPr lang="sv-SE" sz="1100">
                        <a:effectLst/>
                        <a:latin typeface="Arial"/>
                        <a:ea typeface="Times New Roman"/>
                        <a:cs typeface="Times New Roman"/>
                      </a:endParaRPr>
                    </a:p>
                  </a:txBody>
                  <a:tcPr marL="44450" marR="44450" marT="0" marB="0" anchor="ctr"/>
                </a:tc>
                <a:tc>
                  <a:txBody>
                    <a:bodyPr/>
                    <a:lstStyle/>
                    <a:p>
                      <a:pPr algn="ctr">
                        <a:spcAft>
                          <a:spcPts val="200"/>
                        </a:spcAft>
                        <a:tabLst>
                          <a:tab pos="252095" algn="l"/>
                          <a:tab pos="504190" algn="l"/>
                          <a:tab pos="828040" algn="l"/>
                        </a:tabLst>
                      </a:pPr>
                      <a:r>
                        <a:rPr lang="sv-SE" sz="1100">
                          <a:effectLst/>
                        </a:rPr>
                        <a:t>44</a:t>
                      </a:r>
                      <a:endParaRPr lang="sv-SE" sz="1100">
                        <a:effectLst/>
                        <a:latin typeface="Arial"/>
                        <a:ea typeface="Times New Roman"/>
                        <a:cs typeface="Times New Roman"/>
                      </a:endParaRPr>
                    </a:p>
                  </a:txBody>
                  <a:tcPr marL="44450" marR="44450" marT="0" marB="0" anchor="ctr"/>
                </a:tc>
              </a:tr>
              <a:tr h="193843">
                <a:tc>
                  <a:txBody>
                    <a:bodyPr/>
                    <a:lstStyle/>
                    <a:p>
                      <a:endParaRPr lang="sv-SE" sz="100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a:effectLst/>
                        <a:latin typeface="Times New Roman"/>
                      </a:endParaRPr>
                    </a:p>
                  </a:txBody>
                  <a:tcPr marL="44450" marR="44450" marT="0" marB="0" anchor="b"/>
                </a:tc>
                <a:tc>
                  <a:txBody>
                    <a:bodyPr/>
                    <a:lstStyle/>
                    <a:p>
                      <a:endParaRPr lang="sv-SE" sz="1000" dirty="0">
                        <a:effectLst/>
                        <a:latin typeface="Times New Roman"/>
                      </a:endParaRPr>
                    </a:p>
                  </a:txBody>
                  <a:tcPr marL="44450" marR="44450" marT="0" marB="0" anchor="b"/>
                </a:tc>
              </a:tr>
            </a:tbl>
          </a:graphicData>
        </a:graphic>
      </p:graphicFrame>
      <p:sp>
        <p:nvSpPr>
          <p:cNvPr id="6" name="textruta 5"/>
          <p:cNvSpPr txBox="1"/>
          <p:nvPr/>
        </p:nvSpPr>
        <p:spPr>
          <a:xfrm>
            <a:off x="720436" y="1108363"/>
            <a:ext cx="5754255" cy="1754326"/>
          </a:xfrm>
          <a:prstGeom prst="rect">
            <a:avLst/>
          </a:prstGeom>
          <a:noFill/>
        </p:spPr>
        <p:txBody>
          <a:bodyPr wrap="square" rtlCol="0">
            <a:spAutoFit/>
          </a:bodyPr>
          <a:lstStyle/>
          <a:p>
            <a:pPr lvl="0"/>
            <a:r>
              <a:rPr lang="sv-SE" altLang="sv-SE" dirty="0" smtClean="0">
                <a:latin typeface="Arial" pitchFamily="34" charset="0"/>
                <a:ea typeface="Times New Roman" pitchFamily="18" charset="0"/>
                <a:cs typeface="Times New Roman" pitchFamily="18" charset="0"/>
              </a:rPr>
              <a:t>Använder sig av en testcykel (SORT) som vår internationella branschorganisation tagit fram </a:t>
            </a:r>
          </a:p>
          <a:p>
            <a:pPr lvl="0"/>
            <a:endParaRPr lang="sv-SE" altLang="sv-SE" dirty="0">
              <a:latin typeface="Arial" pitchFamily="34" charset="0"/>
              <a:ea typeface="Times New Roman" pitchFamily="18" charset="0"/>
              <a:cs typeface="Times New Roman" pitchFamily="18" charset="0"/>
            </a:endParaRPr>
          </a:p>
          <a:p>
            <a:pPr lvl="0"/>
            <a:r>
              <a:rPr lang="sv-SE" altLang="sv-SE" dirty="0" smtClean="0">
                <a:latin typeface="Arial" pitchFamily="34" charset="0"/>
                <a:ea typeface="Times New Roman" pitchFamily="18" charset="0"/>
                <a:cs typeface="Times New Roman" pitchFamily="18" charset="0"/>
              </a:rPr>
              <a:t>Max </a:t>
            </a:r>
            <a:r>
              <a:rPr lang="sv-SE" altLang="sv-SE" dirty="0">
                <a:latin typeface="Arial" pitchFamily="34" charset="0"/>
                <a:ea typeface="Times New Roman" pitchFamily="18" charset="0"/>
                <a:cs typeface="Times New Roman" pitchFamily="18" charset="0"/>
              </a:rPr>
              <a:t>tillåten energianvändning anges som liter diesel/100 km eller kWh/10 </a:t>
            </a:r>
            <a:r>
              <a:rPr lang="sv-SE" altLang="sv-SE" dirty="0" smtClean="0">
                <a:latin typeface="Arial" pitchFamily="34" charset="0"/>
                <a:ea typeface="Times New Roman" pitchFamily="18" charset="0"/>
                <a:cs typeface="Times New Roman" pitchFamily="18" charset="0"/>
              </a:rPr>
              <a:t>km</a:t>
            </a:r>
            <a:endParaRPr lang="sv-SE" altLang="sv-SE" sz="800" dirty="0">
              <a:latin typeface="Arial" pitchFamily="34" charset="0"/>
              <a:cs typeface="Arial" pitchFamily="34" charset="0"/>
            </a:endParaRPr>
          </a:p>
          <a:p>
            <a:endParaRPr lang="sv-SE" dirty="0"/>
          </a:p>
        </p:txBody>
      </p:sp>
      <p:sp>
        <p:nvSpPr>
          <p:cNvPr id="7" name="textruta 6"/>
          <p:cNvSpPr txBox="1"/>
          <p:nvPr/>
        </p:nvSpPr>
        <p:spPr>
          <a:xfrm>
            <a:off x="1801091" y="3851319"/>
            <a:ext cx="3269673" cy="646331"/>
          </a:xfrm>
          <a:prstGeom prst="rect">
            <a:avLst/>
          </a:prstGeom>
          <a:noFill/>
        </p:spPr>
        <p:txBody>
          <a:bodyPr wrap="square" rtlCol="0">
            <a:spAutoFit/>
          </a:bodyPr>
          <a:lstStyle/>
          <a:p>
            <a:r>
              <a:rPr lang="sv-SE" sz="1200" dirty="0" smtClean="0"/>
              <a:t>Minimikrav, gasfordon</a:t>
            </a:r>
          </a:p>
          <a:p>
            <a:r>
              <a:rPr lang="sv-SE" sz="1200" dirty="0" smtClean="0"/>
              <a:t>Baskrav, dieselfordon</a:t>
            </a:r>
          </a:p>
          <a:p>
            <a:r>
              <a:rPr lang="sv-SE" sz="1200" dirty="0" smtClean="0"/>
              <a:t>Utökade krav,  hybridfordon</a:t>
            </a:r>
            <a:endParaRPr lang="sv-SE" sz="1200" dirty="0"/>
          </a:p>
        </p:txBody>
      </p:sp>
    </p:spTree>
    <p:extLst>
      <p:ext uri="{BB962C8B-B14F-4D97-AF65-F5344CB8AC3E}">
        <p14:creationId xmlns:p14="http://schemas.microsoft.com/office/powerpoint/2010/main" val="319788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Krav på emissioner</a:t>
            </a:r>
            <a:endParaRPr lang="sv-SE" dirty="0"/>
          </a:p>
        </p:txBody>
      </p:sp>
      <p:sp>
        <p:nvSpPr>
          <p:cNvPr id="3" name="Platshållare för innehåll 2"/>
          <p:cNvSpPr>
            <a:spLocks noGrp="1"/>
          </p:cNvSpPr>
          <p:nvPr>
            <p:ph idx="1"/>
          </p:nvPr>
        </p:nvSpPr>
        <p:spPr/>
        <p:txBody>
          <a:bodyPr/>
          <a:lstStyle/>
          <a:p>
            <a:r>
              <a:rPr lang="sv-SE" dirty="0"/>
              <a:t>Krav på kväveoxider</a:t>
            </a:r>
          </a:p>
          <a:p>
            <a:r>
              <a:rPr lang="sv-SE" dirty="0"/>
              <a:t>Krav på partiklar</a:t>
            </a:r>
          </a:p>
          <a:p>
            <a:r>
              <a:rPr lang="sv-SE" dirty="0" smtClean="0"/>
              <a:t>Finns olika nivåer på kravstegarna</a:t>
            </a:r>
          </a:p>
          <a:p>
            <a:pPr marL="0" indent="0">
              <a:buNone/>
            </a:pPr>
            <a:r>
              <a:rPr lang="sv-SE" dirty="0" smtClean="0"/>
              <a:t>Kravet </a:t>
            </a:r>
            <a:r>
              <a:rPr lang="sv-SE" dirty="0"/>
              <a:t>som ett medelvärde av alla fordon som ingår i avtalet</a:t>
            </a:r>
          </a:p>
          <a:p>
            <a:endParaRPr lang="sv-SE" dirty="0"/>
          </a:p>
          <a:p>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1810961358"/>
              </p:ext>
            </p:extLst>
          </p:nvPr>
        </p:nvGraphicFramePr>
        <p:xfrm>
          <a:off x="6005873" y="1302322"/>
          <a:ext cx="2806700" cy="2835573"/>
        </p:xfrm>
        <a:graphic>
          <a:graphicData uri="http://schemas.openxmlformats.org/drawingml/2006/table">
            <a:tbl>
              <a:tblPr firstRow="1" firstCol="1" bandRow="1">
                <a:tableStyleId>{B301B821-A1FF-4177-AEE7-76D212191A09}</a:tableStyleId>
              </a:tblPr>
              <a:tblGrid>
                <a:gridCol w="1181100"/>
                <a:gridCol w="956945"/>
                <a:gridCol w="668655"/>
              </a:tblGrid>
              <a:tr h="247549">
                <a:tc>
                  <a:txBody>
                    <a:bodyPr/>
                    <a:lstStyle/>
                    <a:p>
                      <a:pPr algn="ctr">
                        <a:spcAft>
                          <a:spcPts val="720"/>
                        </a:spcAft>
                        <a:tabLst>
                          <a:tab pos="252095" algn="l"/>
                          <a:tab pos="504190" algn="l"/>
                          <a:tab pos="828040" algn="l"/>
                        </a:tabLst>
                      </a:pPr>
                      <a:r>
                        <a:rPr lang="sv-SE" sz="1000">
                          <a:effectLst/>
                        </a:rPr>
                        <a:t> </a:t>
                      </a:r>
                      <a:endParaRPr lang="sv-SE" sz="1100">
                        <a:effectLst/>
                        <a:latin typeface="Arial"/>
                        <a:ea typeface="Times New Roman"/>
                        <a:cs typeface="Times New Roman"/>
                      </a:endParaRPr>
                    </a:p>
                  </a:txBody>
                  <a:tcPr marL="44450" marR="44450" marT="0" marB="0"/>
                </a:tc>
                <a:tc gridSpan="2">
                  <a:txBody>
                    <a:bodyPr/>
                    <a:lstStyle/>
                    <a:p>
                      <a:pPr>
                        <a:spcAft>
                          <a:spcPts val="720"/>
                        </a:spcAft>
                        <a:tabLst>
                          <a:tab pos="252095" algn="l"/>
                          <a:tab pos="504190" algn="l"/>
                          <a:tab pos="828040" algn="l"/>
                        </a:tabLst>
                      </a:pPr>
                      <a:r>
                        <a:rPr lang="sv-SE" sz="1100">
                          <a:effectLst/>
                        </a:rPr>
                        <a:t>Baskrav</a:t>
                      </a:r>
                      <a:endParaRPr lang="sv-SE" sz="1100">
                        <a:effectLst/>
                        <a:latin typeface="Arial"/>
                        <a:ea typeface="Times New Roman"/>
                        <a:cs typeface="Times New Roman"/>
                      </a:endParaRPr>
                    </a:p>
                  </a:txBody>
                  <a:tcPr marL="44450" marR="44450" marT="0" marB="0"/>
                </a:tc>
                <a:tc hMerge="1">
                  <a:txBody>
                    <a:bodyPr/>
                    <a:lstStyle/>
                    <a:p>
                      <a:endParaRPr lang="sv-SE"/>
                    </a:p>
                  </a:txBody>
                  <a:tcPr/>
                </a:tc>
              </a:tr>
              <a:tr h="225044">
                <a:tc rowSpan="2">
                  <a:txBody>
                    <a:bodyPr/>
                    <a:lstStyle/>
                    <a:p>
                      <a:pPr algn="ctr">
                        <a:spcAft>
                          <a:spcPts val="720"/>
                        </a:spcAft>
                        <a:tabLst>
                          <a:tab pos="252095" algn="l"/>
                          <a:tab pos="504190" algn="l"/>
                          <a:tab pos="828040" algn="l"/>
                        </a:tabLst>
                      </a:pPr>
                      <a:r>
                        <a:rPr lang="sv-SE" sz="1000">
                          <a:effectLst/>
                        </a:rPr>
                        <a:t>År</a:t>
                      </a:r>
                      <a:endParaRPr lang="sv-SE" sz="1100">
                        <a:effectLst/>
                        <a:latin typeface="Arial"/>
                        <a:ea typeface="Times New Roman"/>
                        <a:cs typeface="Times New Roman"/>
                      </a:endParaRPr>
                    </a:p>
                  </a:txBody>
                  <a:tcPr marL="44450" marR="44450" marT="0" marB="0"/>
                </a:tc>
                <a:tc>
                  <a:txBody>
                    <a:bodyPr/>
                    <a:lstStyle/>
                    <a:p>
                      <a:pPr algn="ctr">
                        <a:spcAft>
                          <a:spcPts val="720"/>
                        </a:spcAft>
                        <a:tabLst>
                          <a:tab pos="252095" algn="l"/>
                          <a:tab pos="504190" algn="l"/>
                          <a:tab pos="828040" algn="l"/>
                        </a:tabLst>
                      </a:pPr>
                      <a:r>
                        <a:rPr lang="sv-SE" sz="1000">
                          <a:effectLst/>
                        </a:rPr>
                        <a:t>Kväveoxider</a:t>
                      </a:r>
                      <a:endParaRPr lang="sv-SE" sz="1100">
                        <a:effectLst/>
                        <a:latin typeface="Arial"/>
                        <a:ea typeface="Times New Roman"/>
                        <a:cs typeface="Times New Roman"/>
                      </a:endParaRPr>
                    </a:p>
                  </a:txBody>
                  <a:tcPr marL="44450" marR="44450" marT="0" marB="0"/>
                </a:tc>
                <a:tc>
                  <a:txBody>
                    <a:bodyPr/>
                    <a:lstStyle/>
                    <a:p>
                      <a:pPr algn="ctr">
                        <a:spcAft>
                          <a:spcPts val="720"/>
                        </a:spcAft>
                        <a:tabLst>
                          <a:tab pos="252095" algn="l"/>
                          <a:tab pos="504190" algn="l"/>
                          <a:tab pos="828040" algn="l"/>
                        </a:tabLst>
                      </a:pPr>
                      <a:r>
                        <a:rPr lang="sv-SE" sz="1000">
                          <a:effectLst/>
                        </a:rPr>
                        <a:t>Partiklar</a:t>
                      </a:r>
                      <a:endParaRPr lang="sv-SE" sz="1100">
                        <a:effectLst/>
                        <a:latin typeface="Arial"/>
                        <a:ea typeface="Times New Roman"/>
                        <a:cs typeface="Times New Roman"/>
                      </a:endParaRPr>
                    </a:p>
                  </a:txBody>
                  <a:tcPr marL="44450" marR="44450" marT="0" marB="0"/>
                </a:tc>
              </a:tr>
              <a:tr h="236298">
                <a:tc vMerge="1">
                  <a:txBody>
                    <a:bodyPr/>
                    <a:lstStyle/>
                    <a:p>
                      <a:endParaRPr lang="sv-SE"/>
                    </a:p>
                  </a:txBody>
                  <a:tcPr/>
                </a:tc>
                <a:tc>
                  <a:txBody>
                    <a:bodyPr/>
                    <a:lstStyle/>
                    <a:p>
                      <a:pPr algn="ctr">
                        <a:spcAft>
                          <a:spcPts val="720"/>
                        </a:spcAft>
                        <a:tabLst>
                          <a:tab pos="252095" algn="l"/>
                          <a:tab pos="504190" algn="l"/>
                          <a:tab pos="828040" algn="l"/>
                        </a:tabLst>
                      </a:pPr>
                      <a:r>
                        <a:rPr lang="sv-SE" sz="1000">
                          <a:effectLst/>
                        </a:rPr>
                        <a:t>g/kWh</a:t>
                      </a:r>
                      <a:endParaRPr lang="sv-SE" sz="1100">
                        <a:effectLst/>
                        <a:latin typeface="Arial"/>
                        <a:ea typeface="Times New Roman"/>
                        <a:cs typeface="Times New Roman"/>
                      </a:endParaRPr>
                    </a:p>
                  </a:txBody>
                  <a:tcPr marL="44450" marR="44450" marT="0" marB="0"/>
                </a:tc>
                <a:tc>
                  <a:txBody>
                    <a:bodyPr/>
                    <a:lstStyle/>
                    <a:p>
                      <a:pPr algn="ctr">
                        <a:spcAft>
                          <a:spcPts val="720"/>
                        </a:spcAft>
                        <a:tabLst>
                          <a:tab pos="252095" algn="l"/>
                          <a:tab pos="504190" algn="l"/>
                          <a:tab pos="828040" algn="l"/>
                        </a:tabLst>
                      </a:pPr>
                      <a:r>
                        <a:rPr lang="sv-SE" sz="1000">
                          <a:effectLst/>
                        </a:rPr>
                        <a:t>g/kWh</a:t>
                      </a:r>
                      <a:endParaRPr lang="sv-SE" sz="1100">
                        <a:effectLst/>
                        <a:latin typeface="Arial"/>
                        <a:ea typeface="Times New Roman"/>
                        <a:cs typeface="Times New Roman"/>
                      </a:endParaRPr>
                    </a:p>
                  </a:txBody>
                  <a:tcPr marL="44450" marR="44450" marT="0" marB="0"/>
                </a:tc>
              </a:tr>
              <a:tr h="236298">
                <a:tc>
                  <a:txBody>
                    <a:bodyPr/>
                    <a:lstStyle/>
                    <a:p>
                      <a:pPr algn="ctr">
                        <a:spcAft>
                          <a:spcPts val="600"/>
                        </a:spcAft>
                        <a:tabLst>
                          <a:tab pos="252095" algn="l"/>
                          <a:tab pos="504190" algn="l"/>
                          <a:tab pos="828040" algn="l"/>
                        </a:tabLst>
                      </a:pPr>
                      <a:r>
                        <a:rPr lang="sv-SE" sz="1000">
                          <a:effectLst/>
                        </a:rPr>
                        <a:t>Tom år 2015</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2,4</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0,02</a:t>
                      </a:r>
                      <a:endParaRPr lang="sv-SE" sz="1100">
                        <a:effectLst/>
                        <a:latin typeface="Arial"/>
                        <a:ea typeface="Times New Roman"/>
                        <a:cs typeface="Times New Roman"/>
                      </a:endParaRPr>
                    </a:p>
                  </a:txBody>
                  <a:tcPr marL="44450" marR="44450" marT="0" marB="0" anchor="b"/>
                </a:tc>
              </a:tr>
              <a:tr h="236298">
                <a:tc>
                  <a:txBody>
                    <a:bodyPr/>
                    <a:lstStyle/>
                    <a:p>
                      <a:pPr algn="ctr">
                        <a:spcAft>
                          <a:spcPts val="600"/>
                        </a:spcAft>
                        <a:tabLst>
                          <a:tab pos="252095" algn="l"/>
                          <a:tab pos="504190" algn="l"/>
                          <a:tab pos="828040" algn="l"/>
                        </a:tabLst>
                      </a:pPr>
                      <a:r>
                        <a:rPr lang="sv-SE" sz="1000">
                          <a:effectLst/>
                        </a:rPr>
                        <a:t>2016</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2,2</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0,015</a:t>
                      </a:r>
                      <a:endParaRPr lang="sv-SE" sz="1100">
                        <a:effectLst/>
                        <a:latin typeface="Arial"/>
                        <a:ea typeface="Times New Roman"/>
                        <a:cs typeface="Times New Roman"/>
                      </a:endParaRPr>
                    </a:p>
                  </a:txBody>
                  <a:tcPr marL="44450" marR="44450" marT="0" marB="0" anchor="b"/>
                </a:tc>
              </a:tr>
              <a:tr h="236298">
                <a:tc>
                  <a:txBody>
                    <a:bodyPr/>
                    <a:lstStyle/>
                    <a:p>
                      <a:pPr algn="ctr">
                        <a:spcAft>
                          <a:spcPts val="600"/>
                        </a:spcAft>
                        <a:tabLst>
                          <a:tab pos="252095" algn="l"/>
                          <a:tab pos="504190" algn="l"/>
                          <a:tab pos="828040" algn="l"/>
                        </a:tabLst>
                      </a:pPr>
                      <a:r>
                        <a:rPr lang="sv-SE" sz="1000">
                          <a:effectLst/>
                        </a:rPr>
                        <a:t>2017</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2,0</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0,015</a:t>
                      </a:r>
                      <a:endParaRPr lang="sv-SE" sz="1100">
                        <a:effectLst/>
                        <a:latin typeface="Arial"/>
                        <a:ea typeface="Times New Roman"/>
                        <a:cs typeface="Times New Roman"/>
                      </a:endParaRPr>
                    </a:p>
                  </a:txBody>
                  <a:tcPr marL="44450" marR="44450" marT="0" marB="0" anchor="b"/>
                </a:tc>
              </a:tr>
              <a:tr h="236298">
                <a:tc>
                  <a:txBody>
                    <a:bodyPr/>
                    <a:lstStyle/>
                    <a:p>
                      <a:pPr algn="ctr">
                        <a:spcAft>
                          <a:spcPts val="600"/>
                        </a:spcAft>
                        <a:tabLst>
                          <a:tab pos="252095" algn="l"/>
                          <a:tab pos="504190" algn="l"/>
                          <a:tab pos="828040" algn="l"/>
                        </a:tabLst>
                      </a:pPr>
                      <a:r>
                        <a:rPr lang="sv-SE" sz="1000">
                          <a:effectLst/>
                        </a:rPr>
                        <a:t>2018</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1,8</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0,015</a:t>
                      </a:r>
                      <a:endParaRPr lang="sv-SE" sz="1100">
                        <a:effectLst/>
                        <a:latin typeface="Arial"/>
                        <a:ea typeface="Times New Roman"/>
                        <a:cs typeface="Times New Roman"/>
                      </a:endParaRPr>
                    </a:p>
                  </a:txBody>
                  <a:tcPr marL="44450" marR="44450" marT="0" marB="0" anchor="b"/>
                </a:tc>
              </a:tr>
              <a:tr h="236298">
                <a:tc>
                  <a:txBody>
                    <a:bodyPr/>
                    <a:lstStyle/>
                    <a:p>
                      <a:pPr algn="ctr">
                        <a:spcAft>
                          <a:spcPts val="600"/>
                        </a:spcAft>
                        <a:tabLst>
                          <a:tab pos="252095" algn="l"/>
                          <a:tab pos="504190" algn="l"/>
                          <a:tab pos="828040" algn="l"/>
                        </a:tabLst>
                      </a:pPr>
                      <a:r>
                        <a:rPr lang="sv-SE" sz="1000">
                          <a:effectLst/>
                        </a:rPr>
                        <a:t>2019</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1,5</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0,015</a:t>
                      </a:r>
                      <a:endParaRPr lang="sv-SE" sz="1100">
                        <a:effectLst/>
                        <a:latin typeface="Arial"/>
                        <a:ea typeface="Times New Roman"/>
                        <a:cs typeface="Times New Roman"/>
                      </a:endParaRPr>
                    </a:p>
                  </a:txBody>
                  <a:tcPr marL="44450" marR="44450" marT="0" marB="0" anchor="b"/>
                </a:tc>
              </a:tr>
              <a:tr h="236298">
                <a:tc>
                  <a:txBody>
                    <a:bodyPr/>
                    <a:lstStyle/>
                    <a:p>
                      <a:pPr algn="ctr">
                        <a:spcAft>
                          <a:spcPts val="600"/>
                        </a:spcAft>
                        <a:tabLst>
                          <a:tab pos="252095" algn="l"/>
                          <a:tab pos="504190" algn="l"/>
                          <a:tab pos="828040" algn="l"/>
                        </a:tabLst>
                      </a:pPr>
                      <a:r>
                        <a:rPr lang="sv-SE" sz="1000">
                          <a:effectLst/>
                        </a:rPr>
                        <a:t>2020</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1,3</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0,015</a:t>
                      </a:r>
                      <a:endParaRPr lang="sv-SE" sz="1100">
                        <a:effectLst/>
                        <a:latin typeface="Arial"/>
                        <a:ea typeface="Times New Roman"/>
                        <a:cs typeface="Times New Roman"/>
                      </a:endParaRPr>
                    </a:p>
                  </a:txBody>
                  <a:tcPr marL="44450" marR="44450" marT="0" marB="0" anchor="b"/>
                </a:tc>
              </a:tr>
              <a:tr h="236298">
                <a:tc>
                  <a:txBody>
                    <a:bodyPr/>
                    <a:lstStyle/>
                    <a:p>
                      <a:pPr algn="ctr">
                        <a:spcAft>
                          <a:spcPts val="600"/>
                        </a:spcAft>
                        <a:tabLst>
                          <a:tab pos="252095" algn="l"/>
                          <a:tab pos="504190" algn="l"/>
                          <a:tab pos="828040" algn="l"/>
                        </a:tabLst>
                      </a:pPr>
                      <a:r>
                        <a:rPr lang="sv-SE" sz="1000">
                          <a:effectLst/>
                        </a:rPr>
                        <a:t>2021</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1,1</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0,015</a:t>
                      </a:r>
                      <a:endParaRPr lang="sv-SE" sz="1100">
                        <a:effectLst/>
                        <a:latin typeface="Arial"/>
                        <a:ea typeface="Times New Roman"/>
                        <a:cs typeface="Times New Roman"/>
                      </a:endParaRPr>
                    </a:p>
                  </a:txBody>
                  <a:tcPr marL="44450" marR="44450" marT="0" marB="0" anchor="b"/>
                </a:tc>
              </a:tr>
              <a:tr h="236298">
                <a:tc>
                  <a:txBody>
                    <a:bodyPr/>
                    <a:lstStyle/>
                    <a:p>
                      <a:pPr algn="ctr">
                        <a:spcAft>
                          <a:spcPts val="600"/>
                        </a:spcAft>
                        <a:tabLst>
                          <a:tab pos="252095" algn="l"/>
                          <a:tab pos="504190" algn="l"/>
                          <a:tab pos="828040" algn="l"/>
                        </a:tabLst>
                      </a:pPr>
                      <a:r>
                        <a:rPr lang="sv-SE" sz="1000">
                          <a:effectLst/>
                        </a:rPr>
                        <a:t>2022 och senare</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1,0</a:t>
                      </a:r>
                      <a:endParaRPr lang="sv-SE" sz="1100">
                        <a:effectLst/>
                        <a:latin typeface="Arial"/>
                        <a:ea typeface="Times New Roman"/>
                        <a:cs typeface="Times New Roman"/>
                      </a:endParaRPr>
                    </a:p>
                  </a:txBody>
                  <a:tcPr marL="44450" marR="44450" marT="0" marB="0" anchor="b"/>
                </a:tc>
                <a:tc>
                  <a:txBody>
                    <a:bodyPr/>
                    <a:lstStyle/>
                    <a:p>
                      <a:pPr algn="ctr">
                        <a:spcAft>
                          <a:spcPts val="600"/>
                        </a:spcAft>
                        <a:tabLst>
                          <a:tab pos="252095" algn="l"/>
                          <a:tab pos="504190" algn="l"/>
                          <a:tab pos="828040" algn="l"/>
                        </a:tabLst>
                      </a:pPr>
                      <a:r>
                        <a:rPr lang="sv-SE" sz="1000">
                          <a:effectLst/>
                        </a:rPr>
                        <a:t>0,015</a:t>
                      </a:r>
                      <a:endParaRPr lang="sv-SE" sz="1100">
                        <a:effectLst/>
                        <a:latin typeface="Arial"/>
                        <a:ea typeface="Times New Roman"/>
                        <a:cs typeface="Times New Roman"/>
                      </a:endParaRPr>
                    </a:p>
                  </a:txBody>
                  <a:tcPr marL="44450" marR="44450" marT="0" marB="0" anchor="b"/>
                </a:tc>
              </a:tr>
              <a:tr h="236298">
                <a:tc>
                  <a:txBody>
                    <a:bodyPr/>
                    <a:lstStyle/>
                    <a:p>
                      <a:pPr>
                        <a:spcAft>
                          <a:spcPts val="720"/>
                        </a:spcAft>
                        <a:tabLst>
                          <a:tab pos="252095" algn="l"/>
                          <a:tab pos="504190" algn="l"/>
                          <a:tab pos="828040" algn="l"/>
                        </a:tabLst>
                      </a:pPr>
                      <a:r>
                        <a:rPr lang="sv-SE" sz="1100">
                          <a:effectLst/>
                        </a:rPr>
                        <a:t> </a:t>
                      </a:r>
                      <a:endParaRPr lang="sv-SE" sz="1100">
                        <a:effectLst/>
                        <a:latin typeface="Arial"/>
                        <a:ea typeface="Times New Roman"/>
                        <a:cs typeface="Times New Roman"/>
                      </a:endParaRPr>
                    </a:p>
                  </a:txBody>
                  <a:tcPr marL="44450" marR="44450" marT="0" marB="0" anchor="b"/>
                </a:tc>
                <a:tc>
                  <a:txBody>
                    <a:bodyPr/>
                    <a:lstStyle/>
                    <a:p>
                      <a:pPr>
                        <a:spcAft>
                          <a:spcPts val="720"/>
                        </a:spcAft>
                        <a:tabLst>
                          <a:tab pos="252095" algn="l"/>
                          <a:tab pos="504190" algn="l"/>
                          <a:tab pos="828040" algn="l"/>
                        </a:tabLst>
                      </a:pPr>
                      <a:r>
                        <a:rPr lang="sv-SE" sz="1100">
                          <a:effectLst/>
                        </a:rPr>
                        <a:t> </a:t>
                      </a:r>
                      <a:endParaRPr lang="sv-SE" sz="1100">
                        <a:effectLst/>
                        <a:latin typeface="Arial"/>
                        <a:ea typeface="Times New Roman"/>
                        <a:cs typeface="Times New Roman"/>
                      </a:endParaRPr>
                    </a:p>
                  </a:txBody>
                  <a:tcPr marL="44450" marR="44450" marT="0" marB="0" anchor="b"/>
                </a:tc>
                <a:tc>
                  <a:txBody>
                    <a:bodyPr/>
                    <a:lstStyle/>
                    <a:p>
                      <a:pPr>
                        <a:spcAft>
                          <a:spcPts val="720"/>
                        </a:spcAft>
                        <a:tabLst>
                          <a:tab pos="252095" algn="l"/>
                          <a:tab pos="504190" algn="l"/>
                          <a:tab pos="828040" algn="l"/>
                        </a:tabLst>
                      </a:pPr>
                      <a:r>
                        <a:rPr lang="sv-SE" sz="1100" dirty="0">
                          <a:effectLst/>
                        </a:rPr>
                        <a:t> </a:t>
                      </a:r>
                      <a:endParaRPr lang="sv-SE" sz="1100" dirty="0">
                        <a:effectLst/>
                        <a:latin typeface="Arial"/>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326644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5108" y="490509"/>
            <a:ext cx="7939339" cy="602465"/>
          </a:xfrm>
        </p:spPr>
        <p:txBody>
          <a:bodyPr>
            <a:normAutofit/>
          </a:bodyPr>
          <a:lstStyle/>
          <a:p>
            <a:r>
              <a:rPr lang="sv-SE" dirty="0" smtClean="0"/>
              <a:t>Krav på certifierat miljöledningssystem</a:t>
            </a:r>
            <a:endParaRPr lang="sv-SE" dirty="0"/>
          </a:p>
        </p:txBody>
      </p:sp>
      <p:sp>
        <p:nvSpPr>
          <p:cNvPr id="3" name="Platshållare för innehåll 2"/>
          <p:cNvSpPr>
            <a:spLocks noGrp="1"/>
          </p:cNvSpPr>
          <p:nvPr>
            <p:ph idx="1"/>
          </p:nvPr>
        </p:nvSpPr>
        <p:spPr>
          <a:xfrm>
            <a:off x="639269" y="1045460"/>
            <a:ext cx="7059612" cy="2881387"/>
          </a:xfrm>
        </p:spPr>
        <p:txBody>
          <a:bodyPr>
            <a:normAutofit fontScale="92500" lnSpcReduction="10000"/>
          </a:bodyPr>
          <a:lstStyle/>
          <a:p>
            <a:r>
              <a:rPr lang="sv-SE" sz="2400" dirty="0" smtClean="0"/>
              <a:t>Krav på att trafikföretaget har ett aktivt miljöarbete</a:t>
            </a:r>
          </a:p>
          <a:p>
            <a:r>
              <a:rPr lang="sv-SE" sz="2400" dirty="0" smtClean="0"/>
              <a:t>Krav på vissa ingående delar</a:t>
            </a:r>
          </a:p>
          <a:p>
            <a:r>
              <a:rPr lang="sv-SE" sz="2400" dirty="0" smtClean="0"/>
              <a:t>Ska finnas dokumentation som styrker arbetssättet</a:t>
            </a:r>
          </a:p>
          <a:p>
            <a:r>
              <a:rPr lang="sv-SE" sz="2400" dirty="0" smtClean="0"/>
              <a:t>Rapportering via FRIDA-systemet</a:t>
            </a:r>
          </a:p>
          <a:p>
            <a:r>
              <a:rPr lang="sv-SE" sz="2400" dirty="0" smtClean="0"/>
              <a:t>Svara på ett antal frågor och beskriva samt bifoga verifikat</a:t>
            </a:r>
          </a:p>
          <a:p>
            <a:endParaRPr lang="sv-SE" dirty="0"/>
          </a:p>
        </p:txBody>
      </p:sp>
    </p:spTree>
    <p:extLst>
      <p:ext uri="{BB962C8B-B14F-4D97-AF65-F5344CB8AC3E}">
        <p14:creationId xmlns:p14="http://schemas.microsoft.com/office/powerpoint/2010/main" val="2043870315"/>
      </p:ext>
    </p:extLst>
  </p:cSld>
  <p:clrMapOvr>
    <a:masterClrMapping/>
  </p:clrMapOvr>
</p:sld>
</file>

<file path=ppt/theme/theme1.xml><?xml version="1.0" encoding="utf-8"?>
<a:theme xmlns:a="http://schemas.openxmlformats.org/drawingml/2006/main" name="Office-tema">
  <a:themeElements>
    <a:clrScheme name="Västtrafik 1">
      <a:dk1>
        <a:srgbClr val="00394D"/>
      </a:dk1>
      <a:lt1>
        <a:srgbClr val="F8F8F8"/>
      </a:lt1>
      <a:dk2>
        <a:srgbClr val="3C4650"/>
      </a:dk2>
      <a:lt2>
        <a:srgbClr val="FFF0F0"/>
      </a:lt2>
      <a:accent1>
        <a:srgbClr val="59D1FF"/>
      </a:accent1>
      <a:accent2>
        <a:srgbClr val="F5781E"/>
      </a:accent2>
      <a:accent3>
        <a:srgbClr val="3C4650"/>
      </a:accent3>
      <a:accent4>
        <a:srgbClr val="50B746"/>
      </a:accent4>
      <a:accent5>
        <a:srgbClr val="F9AE77"/>
      </a:accent5>
      <a:accent6>
        <a:srgbClr val="FFF0F0"/>
      </a:accent6>
      <a:hlink>
        <a:srgbClr val="00AAEB"/>
      </a:hlink>
      <a:folHlink>
        <a:srgbClr val="59D1FF"/>
      </a:folHlink>
    </a:clrScheme>
    <a:fontScheme name="Västtraf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4572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err="1" smtClean="0">
            <a:ln>
              <a:noFill/>
            </a:ln>
            <a:solidFill>
              <a:srgbClr val="00AAEB"/>
            </a:solidFill>
            <a:effectLst/>
            <a:uLnTx/>
            <a:uFillTx/>
            <a:latin typeface="Calibri"/>
            <a:ea typeface="+mn-ea"/>
            <a:cs typeface="+mn-cs"/>
          </a:defRPr>
        </a:defPPr>
      </a:lst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T_Vardagsmall_2015-03-06.potx" id="{82EB8DC0-86C6-4C33-A86A-ECAE9E472118}" vid="{D5C06765-B89D-4408-9879-F0D89E9A120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f1eb3d913a47c7a7709ecb92e0da3a xmlns="c1b56f3c-fa5c-4890-9c8b-d0a7e5cec77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b4b667ec-fcd7-481a-9d46-a4545c28e3b1</TermId>
        </TermInfo>
      </Terms>
    </daf1eb3d913a47c7a7709ecb92e0da3a>
    <TaxCatchAll xmlns="c1b56f3c-fa5c-4890-9c8b-d0a7e5cec773">
      <Value>49</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0BD15FA67C54D47949E8B3C6FFC31D4" ma:contentTypeVersion="3" ma:contentTypeDescription="Skapa ett nytt dokument." ma:contentTypeScope="" ma:versionID="f04eab8cac0bcaba0ce6860ff22c719c">
  <xsd:schema xmlns:xsd="http://www.w3.org/2001/XMLSchema" xmlns:xs="http://www.w3.org/2001/XMLSchema" xmlns:p="http://schemas.microsoft.com/office/2006/metadata/properties" xmlns:ns2="c1b56f3c-fa5c-4890-9c8b-d0a7e5cec773" targetNamespace="http://schemas.microsoft.com/office/2006/metadata/properties" ma:root="true" ma:fieldsID="05b21a826148b2f8318bfed66b926374" ns2:_="">
    <xsd:import namespace="c1b56f3c-fa5c-4890-9c8b-d0a7e5cec773"/>
    <xsd:element name="properties">
      <xsd:complexType>
        <xsd:sequence>
          <xsd:element name="documentManagement">
            <xsd:complexType>
              <xsd:all>
                <xsd:element ref="ns2:daf1eb3d913a47c7a7709ecb92e0da3a"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56f3c-fa5c-4890-9c8b-d0a7e5cec773" elementFormDefault="qualified">
    <xsd:import namespace="http://schemas.microsoft.com/office/2006/documentManagement/types"/>
    <xsd:import namespace="http://schemas.microsoft.com/office/infopath/2007/PartnerControls"/>
    <xsd:element name="daf1eb3d913a47c7a7709ecb92e0da3a" ma:index="9" nillable="true" ma:taxonomy="true" ma:internalName="daf1eb3d913a47c7a7709ecb92e0da3a" ma:taxonomyFieldName="VTDocumentTypeOfDocument" ma:displayName="Typ av dokument" ma:default="" ma:fieldId="{daf1eb3d-913a-47c7-a770-9ecb92e0da3a}" ma:sspId="75a820eb-b8d0-485e-ba88-ca0eae8c3ff0" ma:termSetId="5d7d4fce-27a9-4f9e-9808-57e62eaa4c96"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0ac9e612-6c4a-490a-841c-6b318bd04dce}" ma:internalName="TaxCatchAll" ma:showField="CatchAllData" ma:web="c1b56f3c-fa5c-4890-9c8b-d0a7e5cec7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E36678-EB7C-432B-A8C2-081989223FFB}">
  <ds:schemaRef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purl.org/dc/elements/1.1/"/>
    <ds:schemaRef ds:uri="http://schemas.openxmlformats.org/package/2006/metadata/core-properties"/>
    <ds:schemaRef ds:uri="c1b56f3c-fa5c-4890-9c8b-d0a7e5cec773"/>
    <ds:schemaRef ds:uri="http://schemas.microsoft.com/office/2006/metadata/properties"/>
  </ds:schemaRefs>
</ds:datastoreItem>
</file>

<file path=customXml/itemProps2.xml><?xml version="1.0" encoding="utf-8"?>
<ds:datastoreItem xmlns:ds="http://schemas.openxmlformats.org/officeDocument/2006/customXml" ds:itemID="{74858872-445A-408F-B4AF-67F74EDB37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56f3c-fa5c-4890-9c8b-d0a7e5cec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371C62-93F2-4301-A353-5E313F6BC0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1118</TotalTime>
  <Words>957</Words>
  <Application>Microsoft Office PowerPoint</Application>
  <PresentationFormat>Bildspel på skärmen (16:9)</PresentationFormat>
  <Paragraphs>243</Paragraphs>
  <Slides>11</Slides>
  <Notes>11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Arial</vt:lpstr>
      <vt:lpstr>Arial (Brödtext)</vt:lpstr>
      <vt:lpstr>Arial (Rubriker)</vt:lpstr>
      <vt:lpstr>Calibri</vt:lpstr>
      <vt:lpstr>Times New Roman</vt:lpstr>
      <vt:lpstr>Verdana</vt:lpstr>
      <vt:lpstr>Office-tema</vt:lpstr>
      <vt:lpstr>Miljökrav vid upphandling av kollektivtrafik  Hanna Björk, miljöstrateg Västtrafik</vt:lpstr>
      <vt:lpstr>Styrande dokument för Västtrafik – Regionalt trafikförsörjningsprogram för Västra Götaland </vt:lpstr>
      <vt:lpstr>Övergripande: Fler ska välja kollektivtrafiken framför bilen! </vt:lpstr>
      <vt:lpstr>PowerPoint-presentation</vt:lpstr>
      <vt:lpstr>Hur har vi nått hit?</vt:lpstr>
      <vt:lpstr>Krav på andel förnybart</vt:lpstr>
      <vt:lpstr>Krav på energianvändning</vt:lpstr>
      <vt:lpstr>Krav på emissioner</vt:lpstr>
      <vt:lpstr>Krav på certifierat miljöledningssystem</vt:lpstr>
      <vt:lpstr>Följa upp avtalskrav</vt:lpstr>
      <vt:lpstr>Långsiktligt strategiskt miljöarbete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elev</dc:creator>
  <cp:lastModifiedBy>Microsoft-konto</cp:lastModifiedBy>
  <cp:revision>64</cp:revision>
  <cp:lastPrinted>2015-05-11T09:24:21Z</cp:lastPrinted>
  <dcterms:created xsi:type="dcterms:W3CDTF">2015-03-06T08:58:07Z</dcterms:created>
  <dcterms:modified xsi:type="dcterms:W3CDTF">2015-06-23T11:28:41Z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0x010100C0BD15FA67C54D47949E8B3C6FFC31D4</vt:lpwstr>
  </property>
  <property fmtid="{D5CDD505-2E9C-101B-9397-08002B2CF9AE}" pid="3" name="VTDocumentTypeOfDocument">
    <vt:lpwstr>49;#Presentation|b4b667ec-fcd7-481a-9d46-a4545c28e3b1</vt:lpwstr>
  </property>
  <property fmtid="{D5CDD505-2E9C-101B-9397-08002B2CF9AE}" pid="4" name="_MarkAsFinal">
    <vt:bool>true</vt:bool>
  </property>
</Properties>
</file>