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 id="2147483692" r:id="rId7"/>
    <p:sldMasterId id="2147483702" r:id="rId8"/>
    <p:sldMasterId id="2147483707" r:id="rId9"/>
    <p:sldMasterId id="2147483712" r:id="rId10"/>
    <p:sldMasterId id="2147483717" r:id="rId11"/>
    <p:sldMasterId id="2147483722" r:id="rId12"/>
    <p:sldMasterId id="2147483727" r:id="rId13"/>
    <p:sldMasterId id="2147483732" r:id="rId14"/>
    <p:sldMasterId id="2147483737" r:id="rId15"/>
    <p:sldMasterId id="2147483741" r:id="rId16"/>
    <p:sldMasterId id="2147483745" r:id="rId17"/>
    <p:sldMasterId id="2147483749" r:id="rId18"/>
    <p:sldMasterId id="2147483757" r:id="rId19"/>
  </p:sldMasterIdLst>
  <p:notesMasterIdLst>
    <p:notesMasterId r:id="rId37"/>
  </p:notesMasterIdLst>
  <p:sldIdLst>
    <p:sldId id="256" r:id="rId20"/>
    <p:sldId id="449" r:id="rId21"/>
    <p:sldId id="436" r:id="rId22"/>
    <p:sldId id="434" r:id="rId23"/>
    <p:sldId id="433" r:id="rId24"/>
    <p:sldId id="430" r:id="rId25"/>
    <p:sldId id="450" r:id="rId26"/>
    <p:sldId id="443" r:id="rId27"/>
    <p:sldId id="404" r:id="rId28"/>
    <p:sldId id="444" r:id="rId29"/>
    <p:sldId id="393" r:id="rId30"/>
    <p:sldId id="409" r:id="rId31"/>
    <p:sldId id="451" r:id="rId32"/>
    <p:sldId id="437" r:id="rId33"/>
    <p:sldId id="447" r:id="rId34"/>
    <p:sldId id="352" r:id="rId35"/>
    <p:sldId id="353" r:id="rId36"/>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holm_M"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53" autoAdjust="0"/>
    <p:restoredTop sz="78815" autoAdjust="0"/>
  </p:normalViewPr>
  <p:slideViewPr>
    <p:cSldViewPr>
      <p:cViewPr varScale="1">
        <p:scale>
          <a:sx n="21" d="100"/>
          <a:sy n="21" d="100"/>
        </p:scale>
        <p:origin x="2050" y="3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9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3C24B7C-97F5-4BD9-98D1-A2C8C207BB3D}" type="datetimeFigureOut">
              <a:rPr lang="sv-SE"/>
              <a:pPr>
                <a:defRPr/>
              </a:pPr>
              <a:t>2015-06-23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DE919B2-4CD4-4CA6-A8C3-609A46172385}" type="slidenum">
              <a:rPr lang="sv-SE"/>
              <a:pPr>
                <a:defRPr/>
              </a:pPr>
              <a:t>‹#›</a:t>
            </a:fld>
            <a:endParaRPr lang="sv-SE"/>
          </a:p>
        </p:txBody>
      </p:sp>
    </p:spTree>
    <p:extLst>
      <p:ext uri="{BB962C8B-B14F-4D97-AF65-F5344CB8AC3E}">
        <p14:creationId xmlns:p14="http://schemas.microsoft.com/office/powerpoint/2010/main" val="884814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dirty="0" smtClean="0">
                <a:solidFill>
                  <a:srgbClr val="D52B1E"/>
                </a:solidFill>
                <a:cs typeface="Arial" charset="0"/>
              </a:rPr>
              <a:t>Vår verksamhetsidé: </a:t>
            </a:r>
            <a:r>
              <a:rPr lang="sv-SE" sz="1200" dirty="0" smtClean="0">
                <a:solidFill>
                  <a:srgbClr val="000000"/>
                </a:solidFill>
                <a:latin typeface="Arial" charset="0"/>
                <a:cs typeface="Arial" charset="0"/>
              </a:rPr>
              <a:t>Vi är samhällsutvecklare som varje dag utvecklar och förvaltar smart infrastruktur. </a:t>
            </a:r>
            <a:br>
              <a:rPr lang="sv-SE" sz="1200" dirty="0" smtClean="0">
                <a:solidFill>
                  <a:srgbClr val="000000"/>
                </a:solidFill>
                <a:latin typeface="Arial" charset="0"/>
                <a:cs typeface="Arial" charset="0"/>
              </a:rPr>
            </a:br>
            <a:endParaRPr lang="sv-SE" sz="1200" dirty="0" smtClean="0">
              <a:solidFill>
                <a:srgbClr val="000000"/>
              </a:solidFill>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dirty="0" smtClean="0">
                <a:solidFill>
                  <a:srgbClr val="000000"/>
                </a:solidFill>
                <a:latin typeface="Arial" charset="0"/>
                <a:cs typeface="Arial" charset="0"/>
              </a:rPr>
              <a:t>Vi gör det i samverkan med andra aktörer för att underlätta livet i hela Sverige</a:t>
            </a:r>
            <a:endParaRPr lang="sv-SE" kern="1200" dirty="0" smtClean="0">
              <a:solidFill>
                <a:schemeClr val="tx1"/>
              </a:solidFill>
              <a:latin typeface="+mn-lt"/>
              <a:ea typeface="+mn-ea"/>
              <a:cs typeface="+mn-cs"/>
            </a:endParaRPr>
          </a:p>
          <a:p>
            <a:r>
              <a:rPr lang="sv-SE" kern="1200" dirty="0" smtClean="0">
                <a:solidFill>
                  <a:schemeClr val="tx1"/>
                </a:solidFill>
                <a:latin typeface="+mn-lt"/>
                <a:ea typeface="+mn-ea"/>
                <a:cs typeface="+mn-cs"/>
              </a:rPr>
              <a:t>Med </a:t>
            </a:r>
            <a:r>
              <a:rPr lang="sv-SE" b="1" kern="1200" dirty="0" smtClean="0">
                <a:solidFill>
                  <a:schemeClr val="tx1"/>
                </a:solidFill>
                <a:latin typeface="+mn-lt"/>
                <a:ea typeface="+mn-ea"/>
                <a:cs typeface="+mn-cs"/>
              </a:rPr>
              <a:t>samhällsutvecklare</a:t>
            </a:r>
            <a:r>
              <a:rPr lang="sv-SE" kern="1200" dirty="0" smtClean="0">
                <a:solidFill>
                  <a:schemeClr val="tx1"/>
                </a:solidFill>
                <a:latin typeface="+mn-lt"/>
                <a:ea typeface="+mn-ea"/>
                <a:cs typeface="+mn-cs"/>
              </a:rPr>
              <a:t> vill vi tydliggöra att Trafikverket har ett övergripande och samhällsutvecklande uppdrag att skapa ett tillgängligt och livskraftigt Sverige. Vi har ett helhetsansvar från samordning av behov till utveckling och förvaltning av landets transportinfrastruktur i syfte att stimulera och underlätta livet i Sverige.</a:t>
            </a:r>
          </a:p>
          <a:p>
            <a:r>
              <a:rPr lang="sv-SE" i="1" kern="1200" dirty="0" smtClean="0">
                <a:solidFill>
                  <a:schemeClr val="tx1"/>
                </a:solidFill>
                <a:latin typeface="+mn-lt"/>
                <a:ea typeface="+mn-ea"/>
                <a:cs typeface="+mn-cs"/>
              </a:rPr>
              <a:t> </a:t>
            </a:r>
            <a:endParaRPr lang="sv-SE" kern="1200" dirty="0" smtClean="0">
              <a:solidFill>
                <a:schemeClr val="tx1"/>
              </a:solidFill>
              <a:latin typeface="+mn-lt"/>
              <a:ea typeface="+mn-ea"/>
              <a:cs typeface="+mn-cs"/>
            </a:endParaRPr>
          </a:p>
          <a:p>
            <a:r>
              <a:rPr lang="sv-SE" kern="1200" dirty="0" smtClean="0">
                <a:solidFill>
                  <a:schemeClr val="tx1"/>
                </a:solidFill>
                <a:latin typeface="+mn-lt"/>
                <a:ea typeface="+mn-ea"/>
                <a:cs typeface="+mn-cs"/>
              </a:rPr>
              <a:t>Med </a:t>
            </a:r>
            <a:r>
              <a:rPr lang="sv-SE" b="1" kern="1200" dirty="0" smtClean="0">
                <a:solidFill>
                  <a:schemeClr val="tx1"/>
                </a:solidFill>
                <a:latin typeface="+mn-lt"/>
                <a:ea typeface="+mn-ea"/>
                <a:cs typeface="+mn-cs"/>
              </a:rPr>
              <a:t>smart infrastruktur</a:t>
            </a:r>
            <a:r>
              <a:rPr lang="sv-SE" kern="1200" dirty="0" smtClean="0">
                <a:solidFill>
                  <a:schemeClr val="tx1"/>
                </a:solidFill>
                <a:latin typeface="+mn-lt"/>
                <a:ea typeface="+mn-ea"/>
                <a:cs typeface="+mn-cs"/>
              </a:rPr>
              <a:t> menar vi att de olika dimensionerna i de transportpolitiska målen blir verklighet. I Trafikverkets värld är smart infrastruktur en infrastruktur som utgår från intressenternas behov, är lättillgänglig, säker, effektiv, jämställd, hållbar, trafikslagsövergripande och som bidrar till attraktiva livsmiljöer, livskvalitet och god hälsa. </a:t>
            </a:r>
          </a:p>
          <a:p>
            <a:r>
              <a:rPr lang="sv-SE" kern="1200" dirty="0" smtClean="0">
                <a:solidFill>
                  <a:schemeClr val="tx1"/>
                </a:solidFill>
                <a:latin typeface="+mn-lt"/>
                <a:ea typeface="+mn-ea"/>
                <a:cs typeface="+mn-cs"/>
              </a:rPr>
              <a:t> </a:t>
            </a:r>
          </a:p>
          <a:p>
            <a:r>
              <a:rPr lang="sv-SE" kern="1200" dirty="0" smtClean="0">
                <a:solidFill>
                  <a:schemeClr val="tx1"/>
                </a:solidFill>
                <a:latin typeface="+mn-lt"/>
                <a:ea typeface="+mn-ea"/>
                <a:cs typeface="+mn-cs"/>
              </a:rPr>
              <a:t>Att vi gör det </a:t>
            </a:r>
            <a:r>
              <a:rPr lang="sv-SE" b="1" kern="1200" dirty="0" smtClean="0">
                <a:solidFill>
                  <a:schemeClr val="tx1"/>
                </a:solidFill>
                <a:latin typeface="+mn-lt"/>
                <a:ea typeface="+mn-ea"/>
                <a:cs typeface="+mn-cs"/>
              </a:rPr>
              <a:t>i samverkan med andra</a:t>
            </a:r>
            <a:r>
              <a:rPr lang="sv-SE" kern="1200" dirty="0" smtClean="0">
                <a:solidFill>
                  <a:schemeClr val="tx1"/>
                </a:solidFill>
                <a:latin typeface="+mn-lt"/>
                <a:ea typeface="+mn-ea"/>
                <a:cs typeface="+mn-cs"/>
              </a:rPr>
              <a:t> samhällsaktörer innebär att vi på alla plan samverkar kring behov, prioriteringar och lösningar. </a:t>
            </a:r>
          </a:p>
          <a:p>
            <a:r>
              <a:rPr lang="sv-SE" kern="1200" dirty="0" smtClean="0">
                <a:solidFill>
                  <a:schemeClr val="tx1"/>
                </a:solidFill>
                <a:latin typeface="+mn-lt"/>
                <a:ea typeface="+mn-ea"/>
                <a:cs typeface="+mn-cs"/>
              </a:rPr>
              <a:t> </a:t>
            </a:r>
          </a:p>
          <a:p>
            <a:r>
              <a:rPr lang="sv-SE" kern="1200" dirty="0" smtClean="0">
                <a:solidFill>
                  <a:schemeClr val="tx1"/>
                </a:solidFill>
                <a:latin typeface="+mn-lt"/>
                <a:ea typeface="+mn-ea"/>
                <a:cs typeface="+mn-cs"/>
              </a:rPr>
              <a:t>Vi tar hänsyn</a:t>
            </a:r>
            <a:r>
              <a:rPr lang="sv-SE" kern="1200" baseline="0" dirty="0" smtClean="0">
                <a:solidFill>
                  <a:schemeClr val="tx1"/>
                </a:solidFill>
                <a:latin typeface="+mn-lt"/>
                <a:ea typeface="+mn-ea"/>
                <a:cs typeface="+mn-cs"/>
              </a:rPr>
              <a:t> till </a:t>
            </a:r>
            <a:r>
              <a:rPr lang="sv-SE" b="1" kern="1200" dirty="0" smtClean="0">
                <a:solidFill>
                  <a:schemeClr val="tx1"/>
                </a:solidFill>
                <a:latin typeface="+mn-lt"/>
                <a:ea typeface="+mn-ea"/>
                <a:cs typeface="+mn-cs"/>
              </a:rPr>
              <a:t>hela Sverige</a:t>
            </a:r>
            <a:r>
              <a:rPr lang="sv-SE" kern="1200" dirty="0" smtClean="0">
                <a:solidFill>
                  <a:schemeClr val="tx1"/>
                </a:solidFill>
                <a:latin typeface="+mn-lt"/>
                <a:ea typeface="+mn-ea"/>
                <a:cs typeface="+mn-cs"/>
              </a:rPr>
              <a:t> när vi gör våra prioriteringar. Oavsett var man bor och vilket transportslag som avses så ska vi arbeta för att skapa en tillgänglighet som bidrar till utvecklingskraft för hela landet.</a:t>
            </a:r>
          </a:p>
        </p:txBody>
      </p:sp>
      <p:sp>
        <p:nvSpPr>
          <p:cNvPr id="5939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A5B40B-5058-4A1B-8A11-87B8AF0B4809}" type="slidenum">
              <a:rPr lang="sv-SE" smtClean="0">
                <a:solidFill>
                  <a:prstClr val="black"/>
                </a:solidFill>
              </a:rPr>
              <a:pPr>
                <a:defRPr/>
              </a:pPr>
              <a:t>2</a:t>
            </a:fld>
            <a:endParaRPr lang="sv-SE" smtClean="0">
              <a:solidFill>
                <a:prstClr val="black"/>
              </a:solidFill>
            </a:endParaRPr>
          </a:p>
        </p:txBody>
      </p:sp>
    </p:spTree>
    <p:extLst>
      <p:ext uri="{BB962C8B-B14F-4D97-AF65-F5344CB8AC3E}">
        <p14:creationId xmlns:p14="http://schemas.microsoft.com/office/powerpoint/2010/main" val="398581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Åtgärdsprogrammen är det huvudsakliga verktyget för att uppfylla lagstiftningen om MKN. Det har framhållits i olika sammanhang av lagstiftaren och det är också så vi på Trafikverket har sett på åtgärdsprogrammen. Det är också logiskt</a:t>
            </a:r>
            <a:r>
              <a:rPr lang="sv-SE" baseline="0" dirty="0" smtClean="0"/>
              <a:t> eftersom luftföroreningar är ett miljöproblem som inte kan lösas av en verksamhet ensamt eller av någon myndighet i tillståndsbeslut eller tillsyn. Det krävs samverkan mellan många olika aktörer som har sin lilla del av samhällsplaneringen och trafikplaneringen i sin hand.</a:t>
            </a:r>
            <a:endParaRPr lang="sv-SE" dirty="0"/>
          </a:p>
        </p:txBody>
      </p:sp>
      <p:sp>
        <p:nvSpPr>
          <p:cNvPr id="4" name="Platshållare för bildnummer 3"/>
          <p:cNvSpPr>
            <a:spLocks noGrp="1"/>
          </p:cNvSpPr>
          <p:nvPr>
            <p:ph type="sldNum" sz="quarter" idx="10"/>
          </p:nvPr>
        </p:nvSpPr>
        <p:spPr/>
        <p:txBody>
          <a:bodyPr/>
          <a:lstStyle/>
          <a:p>
            <a:pPr>
              <a:defRPr/>
            </a:pPr>
            <a:fld id="{6DE919B2-4CD4-4CA6-A8C3-609A46172385}" type="slidenum">
              <a:rPr lang="sv-SE" smtClean="0"/>
              <a:pPr>
                <a:defRPr/>
              </a:pPr>
              <a:t>3</a:t>
            </a:fld>
            <a:endParaRPr lang="sv-SE"/>
          </a:p>
        </p:txBody>
      </p:sp>
    </p:spTree>
    <p:extLst>
      <p:ext uri="{BB962C8B-B14F-4D97-AF65-F5344CB8AC3E}">
        <p14:creationId xmlns:p14="http://schemas.microsoft.com/office/powerpoint/2010/main" val="89637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Finns ett 15-tal åtgärdsprogram idag. I de flesta av dem berörs Trafikverket på något sätt. Vi har även i</a:t>
            </a:r>
            <a:r>
              <a:rPr lang="sv-SE" baseline="0" dirty="0" smtClean="0"/>
              <a:t> stort genomfört alla åtgärder där Vägverket/Trafikverket varit utpekade som ansvariga..</a:t>
            </a:r>
            <a:endParaRPr lang="sv-SE" dirty="0"/>
          </a:p>
        </p:txBody>
      </p:sp>
      <p:sp>
        <p:nvSpPr>
          <p:cNvPr id="4" name="Platshållare för bildnummer 3"/>
          <p:cNvSpPr>
            <a:spLocks noGrp="1"/>
          </p:cNvSpPr>
          <p:nvPr>
            <p:ph type="sldNum" sz="quarter" idx="10"/>
          </p:nvPr>
        </p:nvSpPr>
        <p:spPr/>
        <p:txBody>
          <a:bodyPr/>
          <a:lstStyle/>
          <a:p>
            <a:pPr>
              <a:defRPr/>
            </a:pPr>
            <a:fld id="{6DE919B2-4CD4-4CA6-A8C3-609A46172385}" type="slidenum">
              <a:rPr lang="sv-SE" smtClean="0">
                <a:solidFill>
                  <a:prstClr val="black"/>
                </a:solidFill>
              </a:rPr>
              <a:pPr>
                <a:defRPr/>
              </a:pPr>
              <a:t>4</a:t>
            </a:fld>
            <a:endParaRPr lang="sv-SE">
              <a:solidFill>
                <a:prstClr val="black"/>
              </a:solidFill>
            </a:endParaRPr>
          </a:p>
        </p:txBody>
      </p:sp>
    </p:spTree>
    <p:extLst>
      <p:ext uri="{BB962C8B-B14F-4D97-AF65-F5344CB8AC3E}">
        <p14:creationId xmlns:p14="http://schemas.microsoft.com/office/powerpoint/2010/main" val="212290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Politikens mål med </a:t>
            </a:r>
            <a:r>
              <a:rPr lang="sv-SE" dirty="0" err="1" smtClean="0"/>
              <a:t>TRVs</a:t>
            </a:r>
            <a:r>
              <a:rPr lang="sv-SE" dirty="0" smtClean="0"/>
              <a:t> verksamhet.</a:t>
            </a:r>
          </a:p>
          <a:p>
            <a:r>
              <a:rPr lang="sv-SE" dirty="0" smtClean="0"/>
              <a:t>Trafikverkets uppdrag innebär i praktiken att vi ska se till transportsystemet fungerar, vilket är en förutsättning för att samhället ska fungera. Vi på Trafikverket skapar förutsättningar för att alla transporter och resor sker på bästa och säkraste sätt, oavsett var man bor. Dessutom med hänsyn till miljö och hälsa.</a:t>
            </a:r>
          </a:p>
          <a:p>
            <a:endParaRPr lang="sv-SE" dirty="0" smtClean="0"/>
          </a:p>
        </p:txBody>
      </p:sp>
      <p:sp>
        <p:nvSpPr>
          <p:cNvPr id="5837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50BCD8-D603-4970-9D1D-36F7120CE51A}" type="slidenum">
              <a:rPr lang="sv-SE">
                <a:solidFill>
                  <a:prstClr val="black"/>
                </a:solidFill>
              </a:rPr>
              <a:pPr eaLnBrk="1" hangingPunct="1"/>
              <a:t>5</a:t>
            </a:fld>
            <a:endParaRPr lang="sv-SE">
              <a:solidFill>
                <a:prstClr val="black"/>
              </a:solidFill>
            </a:endParaRPr>
          </a:p>
        </p:txBody>
      </p:sp>
    </p:spTree>
    <p:extLst>
      <p:ext uri="{BB962C8B-B14F-4D97-AF65-F5344CB8AC3E}">
        <p14:creationId xmlns:p14="http://schemas.microsoft.com/office/powerpoint/2010/main" val="389967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Åtgärdsprogram kommer in ”från sidan” och åtgärderna måste passas in i </a:t>
            </a:r>
            <a:r>
              <a:rPr lang="sv-SE" dirty="0" err="1" smtClean="0"/>
              <a:t>paneringsprocessen</a:t>
            </a:r>
            <a:r>
              <a:rPr lang="sv-SE" dirty="0" smtClean="0"/>
              <a:t>.</a:t>
            </a:r>
          </a:p>
          <a:p>
            <a:endParaRPr lang="sv-SE" dirty="0"/>
          </a:p>
        </p:txBody>
      </p:sp>
      <p:sp>
        <p:nvSpPr>
          <p:cNvPr id="4" name="Platshållare för bildnummer 3"/>
          <p:cNvSpPr>
            <a:spLocks noGrp="1"/>
          </p:cNvSpPr>
          <p:nvPr>
            <p:ph type="sldNum" sz="quarter" idx="10"/>
          </p:nvPr>
        </p:nvSpPr>
        <p:spPr/>
        <p:txBody>
          <a:bodyPr/>
          <a:lstStyle/>
          <a:p>
            <a:pPr>
              <a:defRPr/>
            </a:pPr>
            <a:fld id="{6DE919B2-4CD4-4CA6-A8C3-609A46172385}" type="slidenum">
              <a:rPr lang="sv-SE" smtClean="0"/>
              <a:pPr>
                <a:defRPr/>
              </a:pPr>
              <a:t>6</a:t>
            </a:fld>
            <a:endParaRPr lang="sv-SE"/>
          </a:p>
        </p:txBody>
      </p:sp>
    </p:spTree>
    <p:extLst>
      <p:ext uri="{BB962C8B-B14F-4D97-AF65-F5344CB8AC3E}">
        <p14:creationId xmlns:p14="http://schemas.microsoft.com/office/powerpoint/2010/main" val="425203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charset="0"/>
                <a:ea typeface="ヒラギノ角ゴ Pro W3" charset="0"/>
                <a:cs typeface="ヒラギノ角ゴ Pro W3" charset="0"/>
              </a:defRPr>
            </a:lvl1pPr>
            <a:lvl2pPr marL="742950" indent="-285750">
              <a:defRPr sz="3200">
                <a:solidFill>
                  <a:schemeClr val="tx1"/>
                </a:solidFill>
                <a:latin typeface="Times" charset="0"/>
                <a:ea typeface="ヒラギノ角ゴ Pro W3" charset="0"/>
                <a:cs typeface="ヒラギノ角ゴ Pro W3" charset="0"/>
              </a:defRPr>
            </a:lvl2pPr>
            <a:lvl3pPr marL="1143000" indent="-228600">
              <a:defRPr sz="3200">
                <a:solidFill>
                  <a:schemeClr val="tx1"/>
                </a:solidFill>
                <a:latin typeface="Times" charset="0"/>
                <a:ea typeface="ヒラギノ角ゴ Pro W3" charset="0"/>
                <a:cs typeface="ヒラギノ角ゴ Pro W3" charset="0"/>
              </a:defRPr>
            </a:lvl3pPr>
            <a:lvl4pPr marL="1600200" indent="-228600">
              <a:defRPr sz="3200">
                <a:solidFill>
                  <a:schemeClr val="tx1"/>
                </a:solidFill>
                <a:latin typeface="Times" charset="0"/>
                <a:ea typeface="ヒラギノ角ゴ Pro W3" charset="0"/>
                <a:cs typeface="ヒラギノ角ゴ Pro W3" charset="0"/>
              </a:defRPr>
            </a:lvl4pPr>
            <a:lvl5pPr marL="2057400" indent="-228600">
              <a:defRPr sz="32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32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32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32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3200">
                <a:solidFill>
                  <a:schemeClr val="tx1"/>
                </a:solidFill>
                <a:latin typeface="Times" charset="0"/>
                <a:ea typeface="ヒラギノ角ゴ Pro W3" charset="0"/>
                <a:cs typeface="ヒラギノ角ゴ Pro W3" charset="0"/>
              </a:defRPr>
            </a:lvl9pPr>
          </a:lstStyle>
          <a:p>
            <a:fld id="{82988901-56FF-DB45-8FE3-C72173DF62EB}" type="slidenum">
              <a:rPr lang="sv-SE" sz="1200"/>
              <a:pPr/>
              <a:t>10</a:t>
            </a:fld>
            <a:endParaRPr lang="sv-SE"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sv-SE">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66842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PM10-halter och emissioner är beroende av hastigheten.</a:t>
            </a:r>
            <a:endParaRPr lang="sv-SE" dirty="0"/>
          </a:p>
        </p:txBody>
      </p:sp>
      <p:sp>
        <p:nvSpPr>
          <p:cNvPr id="4" name="Platshållare för bildnummer 3"/>
          <p:cNvSpPr>
            <a:spLocks noGrp="1"/>
          </p:cNvSpPr>
          <p:nvPr>
            <p:ph type="sldNum" sz="quarter" idx="10"/>
          </p:nvPr>
        </p:nvSpPr>
        <p:spPr/>
        <p:txBody>
          <a:bodyPr/>
          <a:lstStyle/>
          <a:p>
            <a:pPr>
              <a:defRPr/>
            </a:pPr>
            <a:fld id="{4CB48254-AB0D-4721-9CC1-6CD4926B0588}" type="slidenum">
              <a:rPr lang="sv-SE" smtClean="0"/>
              <a:pPr>
                <a:defRPr/>
              </a:pPr>
              <a:t>12</a:t>
            </a:fld>
            <a:endParaRPr lang="sv-SE"/>
          </a:p>
        </p:txBody>
      </p:sp>
    </p:spTree>
    <p:extLst>
      <p:ext uri="{BB962C8B-B14F-4D97-AF65-F5344CB8AC3E}">
        <p14:creationId xmlns:p14="http://schemas.microsoft.com/office/powerpoint/2010/main" val="73976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Trots att det ser mörkt ut har luftkvaliteten långsiktigt förbättrats, både i gatumiljö och i urban bakgrundsluft. Hur mycket av denna effekt som kan tillskrivas ÅP är svårt att utvärdera</a:t>
            </a:r>
            <a:r>
              <a:rPr lang="sv-SE" baseline="0" dirty="0" smtClean="0"/>
              <a:t> (många olika påverkande faktorer)</a:t>
            </a:r>
            <a:r>
              <a:rPr lang="sv-SE" dirty="0" smtClean="0"/>
              <a:t>. Men en bedömning är att de åtminstone står för en del av minskningen, tillsammans med fordonsutvecklingen och emissionsminskningar.</a:t>
            </a:r>
            <a:endParaRPr lang="sv-SE" dirty="0"/>
          </a:p>
        </p:txBody>
      </p:sp>
      <p:sp>
        <p:nvSpPr>
          <p:cNvPr id="4" name="Platshållare för bildnummer 3"/>
          <p:cNvSpPr>
            <a:spLocks noGrp="1"/>
          </p:cNvSpPr>
          <p:nvPr>
            <p:ph type="sldNum" sz="quarter" idx="10"/>
          </p:nvPr>
        </p:nvSpPr>
        <p:spPr/>
        <p:txBody>
          <a:bodyPr/>
          <a:lstStyle/>
          <a:p>
            <a:pPr>
              <a:defRPr/>
            </a:pPr>
            <a:fld id="{6DE919B2-4CD4-4CA6-A8C3-609A46172385}" type="slidenum">
              <a:rPr lang="sv-SE" smtClean="0"/>
              <a:pPr>
                <a:defRPr/>
              </a:pPr>
              <a:t>15</a:t>
            </a:fld>
            <a:endParaRPr lang="sv-SE"/>
          </a:p>
        </p:txBody>
      </p:sp>
    </p:spTree>
    <p:extLst>
      <p:ext uri="{BB962C8B-B14F-4D97-AF65-F5344CB8AC3E}">
        <p14:creationId xmlns:p14="http://schemas.microsoft.com/office/powerpoint/2010/main" val="284286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2" name="Platshållare för rubrik 7"/>
          <p:cNvSpPr>
            <a:spLocks noGrp="1"/>
          </p:cNvSpPr>
          <p:nvPr>
            <p:ph type="title"/>
          </p:nvPr>
        </p:nvSpPr>
        <p:spPr bwMode="auto">
          <a:xfrm>
            <a:off x="285720" y="357166"/>
            <a:ext cx="2571768" cy="2725737"/>
          </a:xfrm>
          <a:prstGeom prst="rect">
            <a:avLst/>
          </a:prstGeom>
          <a:noFill/>
          <a:ln w="9525">
            <a:noFill/>
            <a:miter lim="800000"/>
            <a:headEnd/>
            <a:tailEnd/>
          </a:ln>
        </p:spPr>
        <p:txBody>
          <a:bodyPr/>
          <a:lstStyle>
            <a:lvl1pPr>
              <a:defRPr/>
            </a:lvl1pPr>
          </a:lstStyle>
          <a:p>
            <a:pPr lvl="0"/>
            <a:r>
              <a:rPr lang="sv-SE" smtClean="0"/>
              <a:t>Klicka här för att ändra format</a:t>
            </a:r>
            <a:endParaRPr lang="sv-SE"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381569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234950" y="6375400"/>
            <a:ext cx="384175" cy="207963"/>
          </a:xfrm>
          <a:prstGeom prst="rect">
            <a:avLst/>
          </a:prstGeom>
        </p:spPr>
        <p:txBody>
          <a:bodyPr/>
          <a:lstStyle>
            <a:lvl1pPr>
              <a:defRPr>
                <a:latin typeface="Arial" pitchFamily="34" charset="0"/>
                <a:cs typeface="+mn-cs"/>
              </a:defRPr>
            </a:lvl1pPr>
          </a:lstStyle>
          <a:p>
            <a:pPr>
              <a:defRPr/>
            </a:pPr>
            <a:fld id="{F6E8FB14-D874-49C3-950B-B78DB5D0873E}" type="slidenum">
              <a:rPr lang="sv-SE">
                <a:solidFill>
                  <a:prstClr val="black"/>
                </a:solidFill>
              </a:rPr>
              <a:pPr>
                <a:defRPr/>
              </a:pPr>
              <a:t>‹#›</a:t>
            </a:fld>
            <a:endParaRPr lang="sv-SE" dirty="0">
              <a:solidFill>
                <a:prstClr val="black"/>
              </a:solidFill>
            </a:endParaRPr>
          </a:p>
        </p:txBody>
      </p:sp>
      <p:sp>
        <p:nvSpPr>
          <p:cNvPr id="3" name="Rectangle 25"/>
          <p:cNvSpPr>
            <a:spLocks noGrp="1" noChangeArrowheads="1"/>
          </p:cNvSpPr>
          <p:nvPr>
            <p:ph type="dt" sz="half" idx="11"/>
          </p:nvPr>
        </p:nvSpPr>
        <p:spPr>
          <a:xfrm>
            <a:off x="619125" y="6375400"/>
            <a:ext cx="796925" cy="212725"/>
          </a:xfrm>
          <a:prstGeom prst="rect">
            <a:avLst/>
          </a:prstGeom>
        </p:spPr>
        <p:txBody>
          <a:bodyPr/>
          <a:lstStyle>
            <a:lvl1pPr>
              <a:defRPr>
                <a:latin typeface="Arial" pitchFamily="34" charset="0"/>
                <a:cs typeface="+mn-cs"/>
              </a:defRPr>
            </a:lvl1pPr>
          </a:lstStyle>
          <a:p>
            <a:pPr>
              <a:defRPr/>
            </a:pPr>
            <a:fld id="{AC1DCBC1-A8CD-42AE-8415-D2217AA8499C}" type="datetime1">
              <a:rPr lang="sv-SE">
                <a:solidFill>
                  <a:prstClr val="black"/>
                </a:solidFill>
              </a:rPr>
              <a:pPr>
                <a:defRPr/>
              </a:pPr>
              <a:t>2015-06-23</a:t>
            </a:fld>
            <a:endParaRPr lang="sv-SE" dirty="0">
              <a:solidFill>
                <a:prstClr val="black"/>
              </a:solidFill>
            </a:endParaRPr>
          </a:p>
        </p:txBody>
      </p:sp>
    </p:spTree>
    <p:extLst>
      <p:ext uri="{BB962C8B-B14F-4D97-AF65-F5344CB8AC3E}">
        <p14:creationId xmlns:p14="http://schemas.microsoft.com/office/powerpoint/2010/main" val="282138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3441676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2616055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1885110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234950" y="6375400"/>
            <a:ext cx="384175" cy="207963"/>
          </a:xfrm>
          <a:prstGeom prst="rect">
            <a:avLst/>
          </a:prstGeom>
        </p:spPr>
        <p:txBody>
          <a:bodyPr/>
          <a:lstStyle>
            <a:lvl1pPr>
              <a:defRPr>
                <a:latin typeface="Arial" pitchFamily="34" charset="0"/>
                <a:cs typeface="+mn-cs"/>
              </a:defRPr>
            </a:lvl1pPr>
          </a:lstStyle>
          <a:p>
            <a:pPr>
              <a:defRPr/>
            </a:pPr>
            <a:fld id="{F6E8FB14-D874-49C3-950B-B78DB5D0873E}" type="slidenum">
              <a:rPr lang="sv-SE">
                <a:solidFill>
                  <a:prstClr val="black"/>
                </a:solidFill>
              </a:rPr>
              <a:pPr>
                <a:defRPr/>
              </a:pPr>
              <a:t>‹#›</a:t>
            </a:fld>
            <a:endParaRPr lang="sv-SE" dirty="0">
              <a:solidFill>
                <a:prstClr val="black"/>
              </a:solidFill>
            </a:endParaRPr>
          </a:p>
        </p:txBody>
      </p:sp>
      <p:sp>
        <p:nvSpPr>
          <p:cNvPr id="3" name="Rectangle 25"/>
          <p:cNvSpPr>
            <a:spLocks noGrp="1" noChangeArrowheads="1"/>
          </p:cNvSpPr>
          <p:nvPr>
            <p:ph type="dt" sz="half" idx="11"/>
          </p:nvPr>
        </p:nvSpPr>
        <p:spPr>
          <a:xfrm>
            <a:off x="619125" y="6375400"/>
            <a:ext cx="796925" cy="212725"/>
          </a:xfrm>
          <a:prstGeom prst="rect">
            <a:avLst/>
          </a:prstGeom>
        </p:spPr>
        <p:txBody>
          <a:bodyPr/>
          <a:lstStyle>
            <a:lvl1pPr>
              <a:defRPr>
                <a:latin typeface="Arial" pitchFamily="34" charset="0"/>
                <a:cs typeface="+mn-cs"/>
              </a:defRPr>
            </a:lvl1pPr>
          </a:lstStyle>
          <a:p>
            <a:pPr>
              <a:defRPr/>
            </a:pPr>
            <a:fld id="{AC1DCBC1-A8CD-42AE-8415-D2217AA8499C}" type="datetime1">
              <a:rPr lang="sv-SE">
                <a:solidFill>
                  <a:prstClr val="black"/>
                </a:solidFill>
              </a:rPr>
              <a:pPr>
                <a:defRPr/>
              </a:pPr>
              <a:t>2015-06-23</a:t>
            </a:fld>
            <a:endParaRPr lang="sv-SE" dirty="0">
              <a:solidFill>
                <a:prstClr val="black"/>
              </a:solidFill>
            </a:endParaRPr>
          </a:p>
        </p:txBody>
      </p:sp>
    </p:spTree>
    <p:extLst>
      <p:ext uri="{BB962C8B-B14F-4D97-AF65-F5344CB8AC3E}">
        <p14:creationId xmlns:p14="http://schemas.microsoft.com/office/powerpoint/2010/main" val="220463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137103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3743930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133875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234950" y="6375400"/>
            <a:ext cx="384175" cy="207963"/>
          </a:xfrm>
          <a:prstGeom prst="rect">
            <a:avLst/>
          </a:prstGeom>
        </p:spPr>
        <p:txBody>
          <a:bodyPr/>
          <a:lstStyle>
            <a:lvl1pPr>
              <a:defRPr>
                <a:latin typeface="Arial" pitchFamily="34" charset="0"/>
                <a:cs typeface="+mn-cs"/>
              </a:defRPr>
            </a:lvl1pPr>
          </a:lstStyle>
          <a:p>
            <a:pPr>
              <a:defRPr/>
            </a:pPr>
            <a:fld id="{F6E8FB14-D874-49C3-950B-B78DB5D0873E}" type="slidenum">
              <a:rPr lang="sv-SE">
                <a:solidFill>
                  <a:prstClr val="black"/>
                </a:solidFill>
              </a:rPr>
              <a:pPr>
                <a:defRPr/>
              </a:pPr>
              <a:t>‹#›</a:t>
            </a:fld>
            <a:endParaRPr lang="sv-SE" dirty="0">
              <a:solidFill>
                <a:prstClr val="black"/>
              </a:solidFill>
            </a:endParaRPr>
          </a:p>
        </p:txBody>
      </p:sp>
      <p:sp>
        <p:nvSpPr>
          <p:cNvPr id="3" name="Rectangle 25"/>
          <p:cNvSpPr>
            <a:spLocks noGrp="1" noChangeArrowheads="1"/>
          </p:cNvSpPr>
          <p:nvPr>
            <p:ph type="dt" sz="half" idx="11"/>
          </p:nvPr>
        </p:nvSpPr>
        <p:spPr>
          <a:xfrm>
            <a:off x="619125" y="6375400"/>
            <a:ext cx="796925" cy="212725"/>
          </a:xfrm>
          <a:prstGeom prst="rect">
            <a:avLst/>
          </a:prstGeom>
        </p:spPr>
        <p:txBody>
          <a:bodyPr/>
          <a:lstStyle>
            <a:lvl1pPr>
              <a:defRPr>
                <a:latin typeface="Arial" pitchFamily="34" charset="0"/>
                <a:cs typeface="+mn-cs"/>
              </a:defRPr>
            </a:lvl1pPr>
          </a:lstStyle>
          <a:p>
            <a:pPr>
              <a:defRPr/>
            </a:pPr>
            <a:fld id="{AC1DCBC1-A8CD-42AE-8415-D2217AA8499C}" type="datetime1">
              <a:rPr lang="sv-SE">
                <a:solidFill>
                  <a:prstClr val="black"/>
                </a:solidFill>
              </a:rPr>
              <a:pPr>
                <a:defRPr/>
              </a:pPr>
              <a:t>2015-06-23</a:t>
            </a:fld>
            <a:endParaRPr lang="sv-SE" dirty="0">
              <a:solidFill>
                <a:prstClr val="black"/>
              </a:solidFill>
            </a:endParaRPr>
          </a:p>
        </p:txBody>
      </p:sp>
    </p:spTree>
    <p:extLst>
      <p:ext uri="{BB962C8B-B14F-4D97-AF65-F5344CB8AC3E}">
        <p14:creationId xmlns:p14="http://schemas.microsoft.com/office/powerpoint/2010/main" val="160676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714348" y="1571612"/>
            <a:ext cx="7632000" cy="4248000"/>
          </a:xfrm>
        </p:spPr>
        <p:txBody>
          <a:bodyPr/>
          <a:lstStyle>
            <a:lvl1pPr marL="0" indent="0" algn="l">
              <a:lnSpc>
                <a:spcPct val="100000"/>
              </a:lnSpc>
              <a:spcBef>
                <a:spcPts val="432"/>
              </a:spcBef>
              <a:spcAft>
                <a:spcPts val="0"/>
              </a:spcAft>
              <a:buNone/>
              <a:defRPr sz="1800" baseline="0"/>
            </a:lvl1pPr>
            <a:lvl2pPr>
              <a:spcBef>
                <a:spcPts val="24"/>
              </a:spcBef>
              <a:defRPr sz="1600"/>
            </a:lvl2pPr>
            <a:lvl3pPr>
              <a:spcBef>
                <a:spcPts val="24"/>
              </a:spcBef>
              <a:defRPr sz="1600"/>
            </a:lvl3pPr>
            <a:lvl4pPr>
              <a:spcBef>
                <a:spcPts val="24"/>
              </a:spcBef>
              <a:defRPr sz="1600"/>
            </a:lvl4pPr>
            <a:lvl5pPr>
              <a:spcBef>
                <a:spcPts val="24"/>
              </a:spcBef>
              <a:defRPr sz="1600"/>
            </a:lvl5pPr>
          </a:lstStyle>
          <a:p>
            <a:pPr lvl="0"/>
            <a:r>
              <a:rPr lang="sv-SE" dirty="0" smtClean="0"/>
              <a:t>Klicka här för att ändra format på bakgrundstexten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929032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577129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1068813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234950" y="6375400"/>
            <a:ext cx="384175" cy="207963"/>
          </a:xfrm>
          <a:prstGeom prst="rect">
            <a:avLst/>
          </a:prstGeom>
        </p:spPr>
        <p:txBody>
          <a:bodyPr/>
          <a:lstStyle>
            <a:lvl1pPr>
              <a:defRPr>
                <a:latin typeface="Arial" pitchFamily="34" charset="0"/>
                <a:cs typeface="+mn-cs"/>
              </a:defRPr>
            </a:lvl1pPr>
          </a:lstStyle>
          <a:p>
            <a:pPr>
              <a:defRPr/>
            </a:pPr>
            <a:fld id="{F6E8FB14-D874-49C3-950B-B78DB5D0873E}" type="slidenum">
              <a:rPr lang="sv-SE">
                <a:solidFill>
                  <a:prstClr val="black"/>
                </a:solidFill>
              </a:rPr>
              <a:pPr>
                <a:defRPr/>
              </a:pPr>
              <a:t>‹#›</a:t>
            </a:fld>
            <a:endParaRPr lang="sv-SE" dirty="0">
              <a:solidFill>
                <a:prstClr val="black"/>
              </a:solidFill>
            </a:endParaRPr>
          </a:p>
        </p:txBody>
      </p:sp>
      <p:sp>
        <p:nvSpPr>
          <p:cNvPr id="3" name="Rectangle 25"/>
          <p:cNvSpPr>
            <a:spLocks noGrp="1" noChangeArrowheads="1"/>
          </p:cNvSpPr>
          <p:nvPr>
            <p:ph type="dt" sz="half" idx="11"/>
          </p:nvPr>
        </p:nvSpPr>
        <p:spPr>
          <a:xfrm>
            <a:off x="619125" y="6375400"/>
            <a:ext cx="796925" cy="212725"/>
          </a:xfrm>
          <a:prstGeom prst="rect">
            <a:avLst/>
          </a:prstGeom>
        </p:spPr>
        <p:txBody>
          <a:bodyPr/>
          <a:lstStyle>
            <a:lvl1pPr>
              <a:defRPr>
                <a:latin typeface="Arial" pitchFamily="34" charset="0"/>
                <a:cs typeface="+mn-cs"/>
              </a:defRPr>
            </a:lvl1pPr>
          </a:lstStyle>
          <a:p>
            <a:pPr>
              <a:defRPr/>
            </a:pPr>
            <a:fld id="{AC1DCBC1-A8CD-42AE-8415-D2217AA8499C}" type="datetime1">
              <a:rPr lang="sv-SE">
                <a:solidFill>
                  <a:prstClr val="black"/>
                </a:solidFill>
              </a:rPr>
              <a:pPr>
                <a:defRPr/>
              </a:pPr>
              <a:t>2015-06-23</a:t>
            </a:fld>
            <a:endParaRPr lang="sv-SE" dirty="0">
              <a:solidFill>
                <a:prstClr val="black"/>
              </a:solidFill>
            </a:endParaRPr>
          </a:p>
        </p:txBody>
      </p:sp>
    </p:spTree>
    <p:extLst>
      <p:ext uri="{BB962C8B-B14F-4D97-AF65-F5344CB8AC3E}">
        <p14:creationId xmlns:p14="http://schemas.microsoft.com/office/powerpoint/2010/main" val="439410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1438666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3005038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3559929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234950" y="6375400"/>
            <a:ext cx="384175" cy="207963"/>
          </a:xfrm>
          <a:prstGeom prst="rect">
            <a:avLst/>
          </a:prstGeom>
        </p:spPr>
        <p:txBody>
          <a:bodyPr/>
          <a:lstStyle>
            <a:lvl1pPr>
              <a:defRPr>
                <a:latin typeface="Arial" pitchFamily="34" charset="0"/>
                <a:cs typeface="+mn-cs"/>
              </a:defRPr>
            </a:lvl1pPr>
          </a:lstStyle>
          <a:p>
            <a:pPr>
              <a:defRPr/>
            </a:pPr>
            <a:fld id="{F6E8FB14-D874-49C3-950B-B78DB5D0873E}" type="slidenum">
              <a:rPr lang="sv-SE">
                <a:solidFill>
                  <a:prstClr val="black"/>
                </a:solidFill>
              </a:rPr>
              <a:pPr>
                <a:defRPr/>
              </a:pPr>
              <a:t>‹#›</a:t>
            </a:fld>
            <a:endParaRPr lang="sv-SE" dirty="0">
              <a:solidFill>
                <a:prstClr val="black"/>
              </a:solidFill>
            </a:endParaRPr>
          </a:p>
        </p:txBody>
      </p:sp>
      <p:sp>
        <p:nvSpPr>
          <p:cNvPr id="3" name="Rectangle 25"/>
          <p:cNvSpPr>
            <a:spLocks noGrp="1" noChangeArrowheads="1"/>
          </p:cNvSpPr>
          <p:nvPr>
            <p:ph type="dt" sz="half" idx="11"/>
          </p:nvPr>
        </p:nvSpPr>
        <p:spPr>
          <a:xfrm>
            <a:off x="619125" y="6375400"/>
            <a:ext cx="796925" cy="212725"/>
          </a:xfrm>
          <a:prstGeom prst="rect">
            <a:avLst/>
          </a:prstGeom>
        </p:spPr>
        <p:txBody>
          <a:bodyPr/>
          <a:lstStyle>
            <a:lvl1pPr>
              <a:defRPr>
                <a:latin typeface="Arial" pitchFamily="34" charset="0"/>
                <a:cs typeface="+mn-cs"/>
              </a:defRPr>
            </a:lvl1pPr>
          </a:lstStyle>
          <a:p>
            <a:pPr>
              <a:defRPr/>
            </a:pPr>
            <a:fld id="{AC1DCBC1-A8CD-42AE-8415-D2217AA8499C}" type="datetime1">
              <a:rPr lang="sv-SE">
                <a:solidFill>
                  <a:prstClr val="black"/>
                </a:solidFill>
              </a:rPr>
              <a:pPr>
                <a:defRPr/>
              </a:pPr>
              <a:t>2015-06-23</a:t>
            </a:fld>
            <a:endParaRPr lang="sv-SE" dirty="0">
              <a:solidFill>
                <a:prstClr val="black"/>
              </a:solidFill>
            </a:endParaRPr>
          </a:p>
        </p:txBody>
      </p:sp>
    </p:spTree>
    <p:extLst>
      <p:ext uri="{BB962C8B-B14F-4D97-AF65-F5344CB8AC3E}">
        <p14:creationId xmlns:p14="http://schemas.microsoft.com/office/powerpoint/2010/main" val="3038619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4231958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301331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14348" y="1467016"/>
            <a:ext cx="7632000" cy="4248000"/>
          </a:xfrm>
        </p:spPr>
        <p:txBody>
          <a:bodyPr/>
          <a:lstStyle>
            <a:lvl1pPr marL="273600" marR="0" indent="-273600" algn="l" defTabSz="914400" rtl="0" eaLnBrk="0" fontAlgn="base" latinLnBrk="0" hangingPunct="0">
              <a:lnSpc>
                <a:spcPts val="2200"/>
              </a:lnSpc>
              <a:spcBef>
                <a:spcPts val="400"/>
              </a:spcBef>
              <a:spcAft>
                <a:spcPts val="600"/>
              </a:spcAft>
              <a:buClrTx/>
              <a:buSzTx/>
              <a:buFont typeface="Arial" charset="0"/>
              <a:buChar char="•"/>
              <a:tabLst>
                <a:tab pos="266700" algn="l"/>
              </a:tabLst>
              <a:defRPr sz="1800"/>
            </a:lvl1pPr>
            <a:lvl2pPr>
              <a:spcBef>
                <a:spcPts val="24"/>
              </a:spcBef>
              <a:defRPr sz="1600"/>
            </a:lvl2pPr>
            <a:lvl3pPr>
              <a:spcBef>
                <a:spcPts val="24"/>
              </a:spcBef>
              <a:defRPr sz="1600"/>
            </a:lvl3pPr>
            <a:lvl4pPr>
              <a:spcBef>
                <a:spcPts val="24"/>
              </a:spcBef>
              <a:defRPr sz="1600"/>
            </a:lvl4pPr>
            <a:lvl5pPr>
              <a:spcBef>
                <a:spcPts val="24"/>
              </a:spcBef>
              <a:defRPr sz="1600"/>
            </a:lvl5pPr>
          </a:lstStyle>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p:txBody>
      </p:sp>
      <p:sp>
        <p:nvSpPr>
          <p:cNvPr id="4"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4171201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234950" y="6375400"/>
            <a:ext cx="384175" cy="207963"/>
          </a:xfrm>
          <a:prstGeom prst="rect">
            <a:avLst/>
          </a:prstGeom>
        </p:spPr>
        <p:txBody>
          <a:bodyPr/>
          <a:lstStyle>
            <a:lvl1pPr>
              <a:defRPr>
                <a:latin typeface="Arial" pitchFamily="34" charset="0"/>
                <a:cs typeface="+mn-cs"/>
              </a:defRPr>
            </a:lvl1pPr>
          </a:lstStyle>
          <a:p>
            <a:pPr>
              <a:defRPr/>
            </a:pPr>
            <a:fld id="{F6E8FB14-D874-49C3-950B-B78DB5D0873E}" type="slidenum">
              <a:rPr lang="sv-SE">
                <a:solidFill>
                  <a:prstClr val="black"/>
                </a:solidFill>
              </a:rPr>
              <a:pPr>
                <a:defRPr/>
              </a:pPr>
              <a:t>‹#›</a:t>
            </a:fld>
            <a:endParaRPr lang="sv-SE" dirty="0">
              <a:solidFill>
                <a:prstClr val="black"/>
              </a:solidFill>
            </a:endParaRPr>
          </a:p>
        </p:txBody>
      </p:sp>
      <p:sp>
        <p:nvSpPr>
          <p:cNvPr id="3" name="Rectangle 25"/>
          <p:cNvSpPr>
            <a:spLocks noGrp="1" noChangeArrowheads="1"/>
          </p:cNvSpPr>
          <p:nvPr>
            <p:ph type="dt" sz="half" idx="11"/>
          </p:nvPr>
        </p:nvSpPr>
        <p:spPr>
          <a:xfrm>
            <a:off x="619125" y="6375400"/>
            <a:ext cx="796925" cy="212725"/>
          </a:xfrm>
          <a:prstGeom prst="rect">
            <a:avLst/>
          </a:prstGeom>
        </p:spPr>
        <p:txBody>
          <a:bodyPr/>
          <a:lstStyle>
            <a:lvl1pPr>
              <a:defRPr>
                <a:latin typeface="Arial" pitchFamily="34" charset="0"/>
                <a:cs typeface="+mn-cs"/>
              </a:defRPr>
            </a:lvl1pPr>
          </a:lstStyle>
          <a:p>
            <a:pPr>
              <a:defRPr/>
            </a:pPr>
            <a:fld id="{AC1DCBC1-A8CD-42AE-8415-D2217AA8499C}" type="datetime1">
              <a:rPr lang="sv-SE">
                <a:solidFill>
                  <a:prstClr val="black"/>
                </a:solidFill>
              </a:rPr>
              <a:pPr>
                <a:defRPr/>
              </a:pPr>
              <a:t>2015-06-23</a:t>
            </a:fld>
            <a:endParaRPr lang="sv-SE" dirty="0">
              <a:solidFill>
                <a:prstClr val="black"/>
              </a:solidFill>
            </a:endParaRPr>
          </a:p>
        </p:txBody>
      </p:sp>
    </p:spTree>
    <p:extLst>
      <p:ext uri="{BB962C8B-B14F-4D97-AF65-F5344CB8AC3E}">
        <p14:creationId xmlns:p14="http://schemas.microsoft.com/office/powerpoint/2010/main" val="313043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2970677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212851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802518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234950" y="6375400"/>
            <a:ext cx="384175" cy="207963"/>
          </a:xfrm>
          <a:prstGeom prst="rect">
            <a:avLst/>
          </a:prstGeom>
        </p:spPr>
        <p:txBody>
          <a:bodyPr/>
          <a:lstStyle>
            <a:lvl1pPr>
              <a:defRPr>
                <a:latin typeface="Arial" pitchFamily="34" charset="0"/>
                <a:cs typeface="+mn-cs"/>
              </a:defRPr>
            </a:lvl1pPr>
          </a:lstStyle>
          <a:p>
            <a:pPr>
              <a:defRPr/>
            </a:pPr>
            <a:fld id="{F6E8FB14-D874-49C3-950B-B78DB5D0873E}" type="slidenum">
              <a:rPr lang="sv-SE">
                <a:solidFill>
                  <a:prstClr val="black"/>
                </a:solidFill>
              </a:rPr>
              <a:pPr>
                <a:defRPr/>
              </a:pPr>
              <a:t>‹#›</a:t>
            </a:fld>
            <a:endParaRPr lang="sv-SE" dirty="0">
              <a:solidFill>
                <a:prstClr val="black"/>
              </a:solidFill>
            </a:endParaRPr>
          </a:p>
        </p:txBody>
      </p:sp>
      <p:sp>
        <p:nvSpPr>
          <p:cNvPr id="3" name="Rectangle 25"/>
          <p:cNvSpPr>
            <a:spLocks noGrp="1" noChangeArrowheads="1"/>
          </p:cNvSpPr>
          <p:nvPr>
            <p:ph type="dt" sz="half" idx="11"/>
          </p:nvPr>
        </p:nvSpPr>
        <p:spPr>
          <a:xfrm>
            <a:off x="619125" y="6375400"/>
            <a:ext cx="796925" cy="212725"/>
          </a:xfrm>
          <a:prstGeom prst="rect">
            <a:avLst/>
          </a:prstGeom>
        </p:spPr>
        <p:txBody>
          <a:bodyPr/>
          <a:lstStyle>
            <a:lvl1pPr>
              <a:defRPr>
                <a:latin typeface="Arial" pitchFamily="34" charset="0"/>
                <a:cs typeface="+mn-cs"/>
              </a:defRPr>
            </a:lvl1pPr>
          </a:lstStyle>
          <a:p>
            <a:pPr>
              <a:defRPr/>
            </a:pPr>
            <a:fld id="{AC1DCBC1-A8CD-42AE-8415-D2217AA8499C}" type="datetime1">
              <a:rPr lang="sv-SE">
                <a:solidFill>
                  <a:prstClr val="black"/>
                </a:solidFill>
              </a:rPr>
              <a:pPr>
                <a:defRPr/>
              </a:pPr>
              <a:t>2015-06-23</a:t>
            </a:fld>
            <a:endParaRPr lang="sv-SE" dirty="0">
              <a:solidFill>
                <a:prstClr val="black"/>
              </a:solidFill>
            </a:endParaRPr>
          </a:p>
        </p:txBody>
      </p:sp>
    </p:spTree>
    <p:extLst>
      <p:ext uri="{BB962C8B-B14F-4D97-AF65-F5344CB8AC3E}">
        <p14:creationId xmlns:p14="http://schemas.microsoft.com/office/powerpoint/2010/main" val="98125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319899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2115705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2953754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dirty="0">
              <a:solidFill>
                <a:prstClr val="white"/>
              </a:solidFill>
            </a:endParaRPr>
          </a:p>
        </p:txBody>
      </p:sp>
    </p:spTree>
    <p:extLst>
      <p:ext uri="{BB962C8B-B14F-4D97-AF65-F5344CB8AC3E}">
        <p14:creationId xmlns:p14="http://schemas.microsoft.com/office/powerpoint/2010/main" val="367702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dirty="0">
              <a:solidFill>
                <a:prstClr val="white"/>
              </a:solidFill>
            </a:endParaRPr>
          </a:p>
        </p:txBody>
      </p:sp>
    </p:spTree>
    <p:extLst>
      <p:ext uri="{BB962C8B-B14F-4D97-AF65-F5344CB8AC3E}">
        <p14:creationId xmlns:p14="http://schemas.microsoft.com/office/powerpoint/2010/main" val="1019843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dirty="0">
              <a:solidFill>
                <a:prstClr val="white"/>
              </a:solidFill>
            </a:endParaRPr>
          </a:p>
        </p:txBody>
      </p:sp>
    </p:spTree>
    <p:extLst>
      <p:ext uri="{BB962C8B-B14F-4D97-AF65-F5344CB8AC3E}">
        <p14:creationId xmlns:p14="http://schemas.microsoft.com/office/powerpoint/2010/main" val="2327645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dirty="0">
              <a:solidFill>
                <a:prstClr val="white"/>
              </a:solidFill>
            </a:endParaRPr>
          </a:p>
        </p:txBody>
      </p:sp>
    </p:spTree>
    <p:extLst>
      <p:ext uri="{BB962C8B-B14F-4D97-AF65-F5344CB8AC3E}">
        <p14:creationId xmlns:p14="http://schemas.microsoft.com/office/powerpoint/2010/main" val="2972581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dirty="0">
              <a:solidFill>
                <a:prstClr val="white"/>
              </a:solidFill>
            </a:endParaRPr>
          </a:p>
        </p:txBody>
      </p:sp>
    </p:spTree>
    <p:extLst>
      <p:ext uri="{BB962C8B-B14F-4D97-AF65-F5344CB8AC3E}">
        <p14:creationId xmlns:p14="http://schemas.microsoft.com/office/powerpoint/2010/main" val="3387107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dirty="0">
              <a:solidFill>
                <a:prstClr val="white"/>
              </a:solidFill>
            </a:endParaRPr>
          </a:p>
        </p:txBody>
      </p:sp>
    </p:spTree>
    <p:extLst>
      <p:ext uri="{BB962C8B-B14F-4D97-AF65-F5344CB8AC3E}">
        <p14:creationId xmlns:p14="http://schemas.microsoft.com/office/powerpoint/2010/main" val="1405574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571453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1037514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5600045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852738"/>
            <a:ext cx="4038600"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2852738"/>
            <a:ext cx="4038600"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23"/>
          <p:cNvSpPr>
            <a:spLocks noGrp="1" noChangeArrowheads="1"/>
          </p:cNvSpPr>
          <p:nvPr>
            <p:ph type="sldNum" sz="quarter" idx="10"/>
          </p:nvPr>
        </p:nvSpPr>
        <p:spPr>
          <a:xfrm>
            <a:off x="8575675" y="836613"/>
            <a:ext cx="241300" cy="217487"/>
          </a:xfrm>
          <a:prstGeom prst="rect">
            <a:avLst/>
          </a:prstGeom>
        </p:spPr>
        <p:txBody>
          <a:bodyPr/>
          <a:lstStyle>
            <a:lvl1pPr>
              <a:defRPr/>
            </a:lvl1pPr>
          </a:lstStyle>
          <a:p>
            <a:pPr>
              <a:defRPr/>
            </a:pPr>
            <a:fld id="{6C158768-79A2-4F85-B6E6-98EA8BDC99DC}" type="slidenum">
              <a:rPr lang="sv-SE">
                <a:solidFill>
                  <a:prstClr val="black"/>
                </a:solidFill>
              </a:rPr>
              <a:pPr>
                <a:defRPr/>
              </a:pPr>
              <a:t>‹#›</a:t>
            </a:fld>
            <a:endParaRPr lang="sv-SE">
              <a:solidFill>
                <a:prstClr val="black"/>
              </a:solidFill>
            </a:endParaRPr>
          </a:p>
        </p:txBody>
      </p:sp>
      <p:sp>
        <p:nvSpPr>
          <p:cNvPr id="6" name="Rectangle 24"/>
          <p:cNvSpPr>
            <a:spLocks noGrp="1" noChangeArrowheads="1"/>
          </p:cNvSpPr>
          <p:nvPr>
            <p:ph type="ftr" sz="quarter" idx="11"/>
          </p:nvPr>
        </p:nvSpPr>
        <p:spPr/>
        <p:txBody>
          <a:bodyPr/>
          <a:lstStyle>
            <a:lvl1pPr>
              <a:defRPr/>
            </a:lvl1pPr>
          </a:lstStyle>
          <a:p>
            <a:pPr>
              <a:defRPr/>
            </a:pPr>
            <a:r>
              <a:rPr lang="sv-SE">
                <a:solidFill>
                  <a:prstClr val="white"/>
                </a:solidFill>
              </a:rPr>
              <a:t>Vägverket</a:t>
            </a:r>
          </a:p>
        </p:txBody>
      </p:sp>
      <p:sp>
        <p:nvSpPr>
          <p:cNvPr id="7" name="Rectangle 25"/>
          <p:cNvSpPr>
            <a:spLocks noGrp="1" noChangeArrowheads="1"/>
          </p:cNvSpPr>
          <p:nvPr>
            <p:ph type="dt" sz="half" idx="12"/>
          </p:nvPr>
        </p:nvSpPr>
        <p:spPr>
          <a:xfrm>
            <a:off x="7953375" y="704850"/>
            <a:ext cx="863600" cy="207963"/>
          </a:xfrm>
          <a:prstGeom prst="rect">
            <a:avLst/>
          </a:prstGeom>
        </p:spPr>
        <p:txBody>
          <a:bodyPr/>
          <a:lstStyle>
            <a:lvl1pPr>
              <a:defRPr/>
            </a:lvl1pPr>
          </a:lstStyle>
          <a:p>
            <a:pPr>
              <a:defRPr/>
            </a:pPr>
            <a:fld id="{A4DFE07D-8023-487D-B61D-5E23045A0126}" type="datetime1">
              <a:rPr lang="sv-SE">
                <a:solidFill>
                  <a:prstClr val="black"/>
                </a:solidFill>
              </a:rPr>
              <a:pPr>
                <a:defRPr/>
              </a:pPr>
              <a:t>2015-06-23</a:t>
            </a:fld>
            <a:endParaRPr lang="sv-SE">
              <a:solidFill>
                <a:prstClr val="black"/>
              </a:solidFill>
            </a:endParaRPr>
          </a:p>
        </p:txBody>
      </p:sp>
    </p:spTree>
    <p:extLst>
      <p:ext uri="{BB962C8B-B14F-4D97-AF65-F5344CB8AC3E}">
        <p14:creationId xmlns:p14="http://schemas.microsoft.com/office/powerpoint/2010/main" val="2207559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8575675" y="836613"/>
            <a:ext cx="241300" cy="217487"/>
          </a:xfrm>
          <a:prstGeom prst="rect">
            <a:avLst/>
          </a:prstGeom>
        </p:spPr>
        <p:txBody>
          <a:bodyPr/>
          <a:lstStyle>
            <a:lvl1pPr>
              <a:defRPr/>
            </a:lvl1pPr>
          </a:lstStyle>
          <a:p>
            <a:pPr>
              <a:defRPr/>
            </a:pPr>
            <a:fld id="{BECF9563-AF04-4314-B664-E2090166B2AB}" type="slidenum">
              <a:rPr lang="sv-SE">
                <a:solidFill>
                  <a:prstClr val="black"/>
                </a:solidFill>
              </a:rPr>
              <a:pPr>
                <a:defRPr/>
              </a:pPr>
              <a:t>‹#›</a:t>
            </a:fld>
            <a:endParaRPr lang="sv-SE">
              <a:solidFill>
                <a:prstClr val="black"/>
              </a:solidFill>
            </a:endParaRPr>
          </a:p>
        </p:txBody>
      </p:sp>
      <p:sp>
        <p:nvSpPr>
          <p:cNvPr id="3" name="Rectangle 24"/>
          <p:cNvSpPr>
            <a:spLocks noGrp="1" noChangeArrowheads="1"/>
          </p:cNvSpPr>
          <p:nvPr>
            <p:ph type="ftr" sz="quarter" idx="11"/>
          </p:nvPr>
        </p:nvSpPr>
        <p:spPr/>
        <p:txBody>
          <a:bodyPr/>
          <a:lstStyle>
            <a:lvl1pPr>
              <a:defRPr/>
            </a:lvl1pPr>
          </a:lstStyle>
          <a:p>
            <a:pPr>
              <a:defRPr/>
            </a:pPr>
            <a:r>
              <a:rPr lang="sv-SE">
                <a:solidFill>
                  <a:prstClr val="white"/>
                </a:solidFill>
              </a:rPr>
              <a:t>Vägverket</a:t>
            </a:r>
          </a:p>
        </p:txBody>
      </p:sp>
      <p:sp>
        <p:nvSpPr>
          <p:cNvPr id="4" name="Rectangle 25"/>
          <p:cNvSpPr>
            <a:spLocks noGrp="1" noChangeArrowheads="1"/>
          </p:cNvSpPr>
          <p:nvPr>
            <p:ph type="dt" sz="half" idx="12"/>
          </p:nvPr>
        </p:nvSpPr>
        <p:spPr>
          <a:xfrm>
            <a:off x="7953375" y="704850"/>
            <a:ext cx="863600" cy="207963"/>
          </a:xfrm>
          <a:prstGeom prst="rect">
            <a:avLst/>
          </a:prstGeom>
        </p:spPr>
        <p:txBody>
          <a:bodyPr/>
          <a:lstStyle>
            <a:lvl1pPr>
              <a:defRPr/>
            </a:lvl1pPr>
          </a:lstStyle>
          <a:p>
            <a:pPr>
              <a:defRPr/>
            </a:pPr>
            <a:fld id="{EF04C79D-CF01-491F-88B4-659ADF8B5A1C}" type="datetime1">
              <a:rPr lang="sv-SE">
                <a:solidFill>
                  <a:prstClr val="black"/>
                </a:solidFill>
              </a:rPr>
              <a:pPr>
                <a:defRPr/>
              </a:pPr>
              <a:t>2015-06-23</a:t>
            </a:fld>
            <a:endParaRPr lang="sv-SE">
              <a:solidFill>
                <a:prstClr val="black"/>
              </a:solidFill>
            </a:endParaRPr>
          </a:p>
        </p:txBody>
      </p:sp>
    </p:spTree>
    <p:extLst>
      <p:ext uri="{BB962C8B-B14F-4D97-AF65-F5344CB8AC3E}">
        <p14:creationId xmlns:p14="http://schemas.microsoft.com/office/powerpoint/2010/main" val="236453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standard">
    <p:spTree>
      <p:nvGrpSpPr>
        <p:cNvPr id="1" name=""/>
        <p:cNvGrpSpPr/>
        <p:nvPr/>
      </p:nvGrpSpPr>
      <p:grpSpPr>
        <a:xfrm>
          <a:off x="0" y="0"/>
          <a:ext cx="0" cy="0"/>
          <a:chOff x="0" y="0"/>
          <a:chExt cx="0" cy="0"/>
        </a:xfrm>
      </p:grpSpPr>
      <p:sp>
        <p:nvSpPr>
          <p:cNvPr id="7" name="Platshållare för text 6"/>
          <p:cNvSpPr>
            <a:spLocks noGrp="1"/>
          </p:cNvSpPr>
          <p:nvPr>
            <p:ph type="body" sz="quarter" idx="10"/>
          </p:nvPr>
        </p:nvSpPr>
        <p:spPr>
          <a:xfrm>
            <a:off x="726214" y="1428736"/>
            <a:ext cx="7632000" cy="4248000"/>
          </a:xfrm>
        </p:spPr>
        <p:txBody>
          <a:bodyPr/>
          <a:lstStyle>
            <a:lvl1pPr marL="355600" indent="-355600">
              <a:tabLst>
                <a:tab pos="355600" algn="l"/>
              </a:tabLst>
              <a:defRPr/>
            </a:lvl1pPr>
            <a:lvl2pPr>
              <a:tabLst/>
              <a:defRPr/>
            </a:lvl2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1349375"/>
            <a:ext cx="8229600" cy="1143000"/>
          </a:xfr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852738"/>
            <a:ext cx="4038600" cy="32734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8200" y="2852738"/>
            <a:ext cx="4038600" cy="15605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4648200" y="4565650"/>
            <a:ext cx="4038600" cy="156051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Rectangle 23"/>
          <p:cNvSpPr>
            <a:spLocks noGrp="1" noChangeArrowheads="1"/>
          </p:cNvSpPr>
          <p:nvPr>
            <p:ph type="sldNum" sz="quarter" idx="10"/>
          </p:nvPr>
        </p:nvSpPr>
        <p:spPr>
          <a:xfrm>
            <a:off x="8575675" y="836613"/>
            <a:ext cx="241300" cy="217487"/>
          </a:xfrm>
          <a:prstGeom prst="rect">
            <a:avLst/>
          </a:prstGeom>
        </p:spPr>
        <p:txBody>
          <a:bodyPr/>
          <a:lstStyle>
            <a:lvl1pPr>
              <a:defRPr/>
            </a:lvl1pPr>
          </a:lstStyle>
          <a:p>
            <a:pPr>
              <a:defRPr/>
            </a:pPr>
            <a:fld id="{F82821ED-DE12-4993-99E2-37D9779A7282}" type="slidenum">
              <a:rPr lang="sv-SE">
                <a:solidFill>
                  <a:prstClr val="black"/>
                </a:solidFill>
              </a:rPr>
              <a:pPr>
                <a:defRPr/>
              </a:pPr>
              <a:t>‹#›</a:t>
            </a:fld>
            <a:endParaRPr lang="sv-SE">
              <a:solidFill>
                <a:prstClr val="black"/>
              </a:solidFill>
            </a:endParaRPr>
          </a:p>
        </p:txBody>
      </p:sp>
      <p:sp>
        <p:nvSpPr>
          <p:cNvPr id="7" name="Rectangle 24"/>
          <p:cNvSpPr>
            <a:spLocks noGrp="1" noChangeArrowheads="1"/>
          </p:cNvSpPr>
          <p:nvPr>
            <p:ph type="ftr" sz="quarter" idx="11"/>
          </p:nvPr>
        </p:nvSpPr>
        <p:spPr/>
        <p:txBody>
          <a:bodyPr/>
          <a:lstStyle>
            <a:lvl1pPr>
              <a:defRPr/>
            </a:lvl1pPr>
          </a:lstStyle>
          <a:p>
            <a:pPr>
              <a:defRPr/>
            </a:pPr>
            <a:r>
              <a:rPr lang="sv-SE">
                <a:solidFill>
                  <a:prstClr val="white"/>
                </a:solidFill>
              </a:rPr>
              <a:t>Vägverket</a:t>
            </a:r>
          </a:p>
        </p:txBody>
      </p:sp>
      <p:sp>
        <p:nvSpPr>
          <p:cNvPr id="8" name="Rectangle 25"/>
          <p:cNvSpPr>
            <a:spLocks noGrp="1" noChangeArrowheads="1"/>
          </p:cNvSpPr>
          <p:nvPr>
            <p:ph type="dt" sz="half" idx="12"/>
          </p:nvPr>
        </p:nvSpPr>
        <p:spPr>
          <a:xfrm>
            <a:off x="7953375" y="704850"/>
            <a:ext cx="863600" cy="207963"/>
          </a:xfrm>
          <a:prstGeom prst="rect">
            <a:avLst/>
          </a:prstGeom>
        </p:spPr>
        <p:txBody>
          <a:bodyPr/>
          <a:lstStyle>
            <a:lvl1pPr>
              <a:defRPr/>
            </a:lvl1pPr>
          </a:lstStyle>
          <a:p>
            <a:pPr>
              <a:defRPr/>
            </a:pPr>
            <a:fld id="{3B3FD92E-BF05-48D1-A101-23D35E1AC323}" type="datetime1">
              <a:rPr lang="sv-SE">
                <a:solidFill>
                  <a:prstClr val="black"/>
                </a:solidFill>
              </a:rPr>
              <a:pPr>
                <a:defRPr/>
              </a:pPr>
              <a:t>2015-06-23</a:t>
            </a:fld>
            <a:endParaRPr lang="sv-SE">
              <a:solidFill>
                <a:prstClr val="black"/>
              </a:solidFill>
            </a:endParaRPr>
          </a:p>
        </p:txBody>
      </p:sp>
    </p:spTree>
    <p:extLst>
      <p:ext uri="{BB962C8B-B14F-4D97-AF65-F5344CB8AC3E}">
        <p14:creationId xmlns:p14="http://schemas.microsoft.com/office/powerpoint/2010/main" val="2827086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Platshållare för rubrik 1"/>
          <p:cNvSpPr>
            <a:spLocks noGrp="1"/>
          </p:cNvSpPr>
          <p:nvPr>
            <p:ph type="title"/>
          </p:nvPr>
        </p:nvSpPr>
        <p:spPr>
          <a:xfrm>
            <a:off x="457200" y="1600200"/>
            <a:ext cx="8229600" cy="1143000"/>
          </a:xfrm>
          <a:prstGeom prst="rect">
            <a:avLst/>
          </a:prstGeom>
        </p:spPr>
        <p:txBody>
          <a:bodyPr rtlCol="0">
            <a:noAutofit/>
          </a:bodyPr>
          <a:lstStyle/>
          <a:p>
            <a:r>
              <a:rPr lang="sv-SE" dirty="0" smtClean="0"/>
              <a:t>Klicka här för att ändra format</a:t>
            </a:r>
            <a:endParaRPr lang="sv-SE" dirty="0"/>
          </a:p>
        </p:txBody>
      </p:sp>
      <p:sp>
        <p:nvSpPr>
          <p:cNvPr id="7" name="Platshållare för bild 6"/>
          <p:cNvSpPr>
            <a:spLocks noGrp="1"/>
          </p:cNvSpPr>
          <p:nvPr>
            <p:ph type="pic" sz="quarter" idx="13"/>
          </p:nvPr>
        </p:nvSpPr>
        <p:spPr>
          <a:xfrm>
            <a:off x="1524000" y="2743200"/>
            <a:ext cx="6172200" cy="3505200"/>
          </a:xfrm>
        </p:spPr>
        <p:txBody>
          <a:bodyPr rtlCol="0">
            <a:normAutofit/>
          </a:bodyPr>
          <a:lstStyle/>
          <a:p>
            <a:pPr lvl="0"/>
            <a:endParaRPr lang="sv-SE" noProof="0"/>
          </a:p>
        </p:txBody>
      </p:sp>
      <p:sp>
        <p:nvSpPr>
          <p:cNvPr id="4" name="Platshållare för datum 3"/>
          <p:cNvSpPr>
            <a:spLocks noGrp="1"/>
          </p:cNvSpPr>
          <p:nvPr>
            <p:ph type="dt" sz="half" idx="14"/>
          </p:nvPr>
        </p:nvSpPr>
        <p:spPr>
          <a:xfrm>
            <a:off x="5181600" y="6356350"/>
            <a:ext cx="762000" cy="365125"/>
          </a:xfrm>
          <a:prstGeom prst="rect">
            <a:avLst/>
          </a:prstGeom>
        </p:spPr>
        <p:txBody>
          <a:bodyPr/>
          <a:lstStyle>
            <a:lvl1pPr>
              <a:defRPr/>
            </a:lvl1pPr>
          </a:lstStyle>
          <a:p>
            <a:fld id="{2115E19D-9C28-4B72-A7B4-7A577971575D}" type="datetime1">
              <a:rPr lang="sv-SE">
                <a:solidFill>
                  <a:prstClr val="black"/>
                </a:solidFill>
              </a:rPr>
              <a:pPr/>
              <a:t>2015-06-23</a:t>
            </a:fld>
            <a:endParaRPr lang="sv-SE">
              <a:solidFill>
                <a:prstClr val="black"/>
              </a:solidFill>
            </a:endParaRPr>
          </a:p>
        </p:txBody>
      </p:sp>
      <p:sp>
        <p:nvSpPr>
          <p:cNvPr id="6" name="Platshållare för sidfot 4"/>
          <p:cNvSpPr>
            <a:spLocks noGrp="1"/>
          </p:cNvSpPr>
          <p:nvPr>
            <p:ph type="ftr" sz="quarter" idx="15"/>
          </p:nvPr>
        </p:nvSpPr>
        <p:spPr/>
        <p:txBody>
          <a:bodyPr/>
          <a:lstStyle>
            <a:lvl1pPr>
              <a:defRPr/>
            </a:lvl1pPr>
          </a:lstStyle>
          <a:p>
            <a:r>
              <a:rPr lang="sv-SE">
                <a:solidFill>
                  <a:prstClr val="white"/>
                </a:solidFill>
              </a:rPr>
              <a:t>Vägverket presentation 2008</a:t>
            </a:r>
          </a:p>
        </p:txBody>
      </p:sp>
      <p:sp>
        <p:nvSpPr>
          <p:cNvPr id="8" name="Platshållare för bildnummer 5"/>
          <p:cNvSpPr>
            <a:spLocks noGrp="1"/>
          </p:cNvSpPr>
          <p:nvPr>
            <p:ph type="sldNum" sz="quarter" idx="16"/>
          </p:nvPr>
        </p:nvSpPr>
        <p:spPr>
          <a:xfrm>
            <a:off x="8077200" y="6356350"/>
            <a:ext cx="609600" cy="365125"/>
          </a:xfrm>
          <a:prstGeom prst="rect">
            <a:avLst/>
          </a:prstGeom>
        </p:spPr>
        <p:txBody>
          <a:bodyPr/>
          <a:lstStyle>
            <a:lvl1pPr>
              <a:defRPr/>
            </a:lvl1pPr>
          </a:lstStyle>
          <a:p>
            <a:fld id="{32FF0A96-329A-41E5-84D1-70BA5F9526E0}" type="slidenum">
              <a:rPr lang="sv-SE">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553595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969243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3033679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4258875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17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a:xfrm>
            <a:off x="8586788" y="836613"/>
            <a:ext cx="241300" cy="217487"/>
          </a:xfrm>
          <a:prstGeom prst="rect">
            <a:avLst/>
          </a:prstGeom>
        </p:spPr>
        <p:txBody>
          <a:bodyPr/>
          <a:lstStyle>
            <a:lvl1pPr>
              <a:defRPr/>
            </a:lvl1pPr>
          </a:lstStyle>
          <a:p>
            <a:fld id="{64F416E8-9BB0-4774-9789-DCDBE3E18079}" type="slidenum">
              <a:rPr lang="sv-SE"/>
              <a:pPr/>
              <a:t>‹#›</a:t>
            </a:fld>
            <a:endParaRPr lang="sv-SE"/>
          </a:p>
        </p:txBody>
      </p:sp>
      <p:sp>
        <p:nvSpPr>
          <p:cNvPr id="3" name="Platshållare för datum 2"/>
          <p:cNvSpPr>
            <a:spLocks noGrp="1"/>
          </p:cNvSpPr>
          <p:nvPr>
            <p:ph type="dt" sz="half" idx="11"/>
          </p:nvPr>
        </p:nvSpPr>
        <p:spPr>
          <a:xfrm>
            <a:off x="7953375" y="615950"/>
            <a:ext cx="863600" cy="207963"/>
          </a:xfrm>
          <a:prstGeom prst="rect">
            <a:avLst/>
          </a:prstGeom>
        </p:spPr>
        <p:txBody>
          <a:bodyPr/>
          <a:lstStyle>
            <a:lvl1pPr>
              <a:defRPr/>
            </a:lvl1pPr>
          </a:lstStyle>
          <a:p>
            <a:fld id="{84ACBC0D-D95C-4FEF-8324-91A1CE5F4773}" type="datetime1">
              <a:rPr lang="sv-SE" smtClean="0"/>
              <a:pPr/>
              <a:t>2015-06-23</a:t>
            </a:fld>
            <a:endParaRPr lang="sv-SE"/>
          </a:p>
        </p:txBody>
      </p:sp>
      <p:sp>
        <p:nvSpPr>
          <p:cNvPr id="4" name="Platshållare för sidfot 3"/>
          <p:cNvSpPr>
            <a:spLocks noGrp="1"/>
          </p:cNvSpPr>
          <p:nvPr>
            <p:ph type="ftr" sz="quarter" idx="12"/>
          </p:nvPr>
        </p:nvSpPr>
        <p:spPr>
          <a:xfrm>
            <a:off x="5480050" y="836613"/>
            <a:ext cx="3168650" cy="207962"/>
          </a:xfrm>
          <a:prstGeom prst="rect">
            <a:avLst/>
          </a:prstGeom>
        </p:spPr>
        <p:txBody>
          <a:bodyPr/>
          <a:lstStyle>
            <a:lvl1pPr>
              <a:defRPr/>
            </a:lvl1pPr>
          </a:lstStyle>
          <a:p>
            <a:r>
              <a:rPr lang="sv-SE" smtClean="0"/>
              <a:t>Vägverket</a:t>
            </a:r>
            <a:endParaRPr lang="sv-S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8" name="Platshållare för datum 3"/>
          <p:cNvSpPr>
            <a:spLocks noGrp="1"/>
          </p:cNvSpPr>
          <p:nvPr>
            <p:ph type="dt" sz="half" idx="2"/>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9"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11F2833E-87A4-43BA-9564-C10860A20FF2}" type="slidenum">
              <a:rPr lang="sv-SE"/>
              <a:pPr>
                <a:defRPr/>
              </a:pPr>
              <a:t>‹#›</a:t>
            </a:fld>
            <a:endParaRPr lang="sv-SE"/>
          </a:p>
        </p:txBody>
      </p:sp>
      <p:sp>
        <p:nvSpPr>
          <p:cNvPr id="10"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12" name="Platshållare för text 13"/>
          <p:cNvSpPr>
            <a:spLocks noGrp="1"/>
          </p:cNvSpPr>
          <p:nvPr>
            <p:ph idx="1"/>
          </p:nvPr>
        </p:nvSpPr>
        <p:spPr>
          <a:xfrm>
            <a:off x="720000" y="1342800"/>
            <a:ext cx="7966800" cy="4370400"/>
          </a:xfrm>
          <a:prstGeom prst="rect">
            <a:avLst/>
          </a:prstGeom>
        </p:spPr>
        <p:txBody>
          <a:bodyPr vert="horz" lIns="91440" tIns="45720" rIns="91440" bIns="45720" rtlCol="0">
            <a:noAutofit/>
          </a:bodyPr>
          <a:lstStyle>
            <a:lvl1pPr marL="342000" indent="-342000" algn="l" defTabSz="914400" rtl="0" eaLnBrk="1" latinLnBrk="0" hangingPunct="1">
              <a:lnSpc>
                <a:spcPct val="110000"/>
              </a:lnSpc>
              <a:spcBef>
                <a:spcPct val="20000"/>
              </a:spcBef>
              <a:buClr>
                <a:schemeClr val="accent1"/>
              </a:buClr>
              <a:buSzPct val="85000"/>
              <a:buFont typeface="Arial" pitchFamily="34" charset="0"/>
              <a:buChar char="•"/>
              <a:defRPr lang="sv-SE" sz="2400" b="0" kern="1200" dirty="0" smtClean="0">
                <a:solidFill>
                  <a:schemeClr val="tx1"/>
                </a:solidFill>
                <a:latin typeface="Arial" pitchFamily="34" charset="0"/>
                <a:ea typeface="+mn-ea"/>
                <a:cs typeface="Arial" pitchFamily="34" charset="0"/>
              </a:defRPr>
            </a:lvl1pPr>
            <a:lvl2pPr marL="622800" indent="-259200" algn="l" defTabSz="914400" rtl="0" eaLnBrk="1" latinLnBrk="0" hangingPunct="1">
              <a:lnSpc>
                <a:spcPct val="110000"/>
              </a:lnSpc>
              <a:spcBef>
                <a:spcPct val="20000"/>
              </a:spcBef>
              <a:buSzPct val="80000"/>
              <a:buFont typeface="Arial" pitchFamily="34" charset="0"/>
              <a:buChar char="–"/>
              <a:defRPr lang="sv-SE" sz="2000" kern="1200" dirty="0" smtClean="0">
                <a:solidFill>
                  <a:schemeClr val="tx1"/>
                </a:solidFill>
                <a:latin typeface="Arial" pitchFamily="34" charset="0"/>
                <a:ea typeface="+mn-ea"/>
                <a:cs typeface="Arial" pitchFamily="34" charset="0"/>
              </a:defRPr>
            </a:lvl2pPr>
            <a:lvl3pPr marL="892800" indent="-259200" algn="l" defTabSz="914400" rtl="0" eaLnBrk="1" latinLnBrk="0" hangingPunct="1">
              <a:lnSpc>
                <a:spcPct val="110000"/>
              </a:lnSpc>
              <a:spcBef>
                <a:spcPct val="20000"/>
              </a:spcBef>
              <a:buSzPct val="80000"/>
              <a:buFont typeface="Arial" pitchFamily="34" charset="0"/>
              <a:buChar char="•"/>
              <a:defRPr lang="sv-SE" sz="1800" kern="1200" dirty="0" smtClean="0">
                <a:solidFill>
                  <a:schemeClr val="tx1"/>
                </a:solidFill>
                <a:latin typeface="Arial" pitchFamily="34" charset="0"/>
                <a:ea typeface="+mn-ea"/>
                <a:cs typeface="Arial" pitchFamily="34" charset="0"/>
              </a:defRPr>
            </a:lvl3pPr>
            <a:lvl4pPr marL="1166400" indent="-241200" algn="l" defTabSz="914400" rtl="0" eaLnBrk="1" latinLnBrk="0" hangingPunct="1">
              <a:lnSpc>
                <a:spcPct val="110000"/>
              </a:lnSpc>
              <a:spcBef>
                <a:spcPct val="20000"/>
              </a:spcBef>
              <a:buSzPct val="80000"/>
              <a:buFont typeface="Arial" pitchFamily="34" charset="0"/>
              <a:buChar char="–"/>
              <a:defRPr lang="sv-SE" sz="1400" kern="1200" dirty="0" smtClean="0">
                <a:solidFill>
                  <a:schemeClr val="tx1"/>
                </a:solidFill>
                <a:latin typeface="Arial" pitchFamily="34" charset="0"/>
                <a:ea typeface="+mn-ea"/>
                <a:cs typeface="Arial" pitchFamily="34" charset="0"/>
              </a:defRPr>
            </a:lvl4pPr>
            <a:lvl5pPr marL="1346400" indent="-169200" algn="l" defTabSz="914400" rtl="0" eaLnBrk="1" latinLnBrk="0" hangingPunct="1">
              <a:lnSpc>
                <a:spcPct val="110000"/>
              </a:lnSpc>
              <a:spcBef>
                <a:spcPct val="20000"/>
              </a:spcBef>
              <a:buSzPct val="90000"/>
              <a:buFont typeface="Arial" pitchFamily="34" charset="0"/>
              <a:buChar char="»"/>
              <a:defRPr lang="sv-SE" sz="1100" kern="1200" dirty="0" smtClean="0">
                <a:solidFill>
                  <a:schemeClr val="tx1"/>
                </a:solidFill>
                <a:latin typeface="Arial" pitchFamily="34" charset="0"/>
                <a:ea typeface="+mn-ea"/>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9233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pPr>
              <a:defRPr/>
            </a:pPr>
            <a:endParaRPr lang="sv-SE">
              <a:solidFill>
                <a:prstClr val="white"/>
              </a:solidFill>
            </a:endParaRPr>
          </a:p>
        </p:txBody>
      </p:sp>
    </p:spTree>
    <p:extLst>
      <p:ext uri="{BB962C8B-B14F-4D97-AF65-F5344CB8AC3E}">
        <p14:creationId xmlns:p14="http://schemas.microsoft.com/office/powerpoint/2010/main" val="386901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4.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4.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png"/><Relationship Id="rId5" Type="http://schemas.openxmlformats.org/officeDocument/2006/relationships/theme" Target="../theme/theme14.xml"/><Relationship Id="rId4"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theme" Target="../theme/theme7.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theme" Target="../theme/theme8.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3" cstate="print"/>
          <a:srcRect l="12184" t="423" b="2805"/>
          <a:stretch>
            <a:fillRect/>
          </a:stretch>
        </p:blipFill>
        <p:spPr bwMode="auto">
          <a:xfrm>
            <a:off x="142875" y="144463"/>
            <a:ext cx="2854325" cy="6583362"/>
          </a:xfrm>
          <a:prstGeom prst="rect">
            <a:avLst/>
          </a:prstGeom>
          <a:noFill/>
          <a:ln w="9525">
            <a:noFill/>
            <a:miter lim="800000"/>
            <a:headEnd/>
            <a:tailEnd/>
          </a:ln>
        </p:spPr>
      </p:pic>
      <p:sp>
        <p:nvSpPr>
          <p:cNvPr id="1027" name="Platshållare för rubrik 7"/>
          <p:cNvSpPr>
            <a:spLocks noGrp="1"/>
          </p:cNvSpPr>
          <p:nvPr>
            <p:ph type="title"/>
          </p:nvPr>
        </p:nvSpPr>
        <p:spPr bwMode="auto">
          <a:xfrm>
            <a:off x="285750" y="357188"/>
            <a:ext cx="2571750" cy="2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ange rubrik</a:t>
            </a:r>
          </a:p>
        </p:txBody>
      </p:sp>
      <p:pic>
        <p:nvPicPr>
          <p:cNvPr id="1028" name="Picture 36" descr="TRAFIKVERKET_LOGO_till_ppt-mall"/>
          <p:cNvPicPr>
            <a:picLocks noChangeAspect="1" noChangeArrowheads="1"/>
          </p:cNvPicPr>
          <p:nvPr/>
        </p:nvPicPr>
        <p:blipFill>
          <a:blip r:embed="rId4" cstate="print"/>
          <a:srcRect/>
          <a:stretch>
            <a:fillRect/>
          </a:stretch>
        </p:blipFill>
        <p:spPr bwMode="auto">
          <a:xfrm>
            <a:off x="3143250" y="3829050"/>
            <a:ext cx="5541963" cy="1087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l" rtl="0" eaLnBrk="1" fontAlgn="base" hangingPunct="1">
        <a:spcBef>
          <a:spcPct val="0"/>
        </a:spcBef>
        <a:spcAft>
          <a:spcPct val="0"/>
        </a:spcAft>
        <a:defRPr sz="2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bg1"/>
          </a:solidFill>
          <a:latin typeface="Arial" charset="0"/>
          <a:cs typeface="Arial" charset="0"/>
        </a:defRPr>
      </a:lvl2pPr>
      <a:lvl3pPr algn="l" rtl="0" eaLnBrk="1" fontAlgn="base" hangingPunct="1">
        <a:spcBef>
          <a:spcPct val="0"/>
        </a:spcBef>
        <a:spcAft>
          <a:spcPct val="0"/>
        </a:spcAft>
        <a:defRPr sz="2000" b="1">
          <a:solidFill>
            <a:schemeClr val="bg1"/>
          </a:solidFill>
          <a:latin typeface="Arial" charset="0"/>
          <a:cs typeface="Arial" charset="0"/>
        </a:defRPr>
      </a:lvl3pPr>
      <a:lvl4pPr algn="l" rtl="0" eaLnBrk="1" fontAlgn="base" hangingPunct="1">
        <a:spcBef>
          <a:spcPct val="0"/>
        </a:spcBef>
        <a:spcAft>
          <a:spcPct val="0"/>
        </a:spcAft>
        <a:defRPr sz="2000" b="1">
          <a:solidFill>
            <a:schemeClr val="bg1"/>
          </a:solidFill>
          <a:latin typeface="Arial" charset="0"/>
          <a:cs typeface="Arial" charset="0"/>
        </a:defRPr>
      </a:lvl4pPr>
      <a:lvl5pPr algn="l" rtl="0" eaLnBrk="1" fontAlgn="base" hangingPunct="1">
        <a:spcBef>
          <a:spcPct val="0"/>
        </a:spcBef>
        <a:spcAft>
          <a:spcPct val="0"/>
        </a:spcAft>
        <a:defRPr sz="2000" b="1">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5" cstate="print"/>
          <a:srcRect l="3429" r="2547"/>
          <a:stretch>
            <a:fillRect/>
          </a:stretch>
        </p:blipFill>
        <p:spPr bwMode="auto">
          <a:xfrm>
            <a:off x="0" y="6169025"/>
            <a:ext cx="9144000" cy="698500"/>
          </a:xfrm>
          <a:prstGeom prst="rect">
            <a:avLst/>
          </a:prstGeom>
          <a:noFill/>
        </p:spPr>
      </p:pic>
      <p:sp>
        <p:nvSpPr>
          <p:cNvPr id="2050"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54353548-FB58-4470-9EDC-367BC672180B}" type="slidenum">
              <a:rPr lang="sv-SE" sz="800">
                <a:solidFill>
                  <a:prstClr val="white"/>
                </a:solidFill>
              </a:rPr>
              <a:pPr>
                <a:defRPr/>
              </a:pPr>
              <a:t>‹#›</a:t>
            </a:fld>
            <a:endParaRPr lang="sv-SE" sz="800" dirty="0">
              <a:solidFill>
                <a:prstClr val="white"/>
              </a:solidFill>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rPr>
              <a:pPr>
                <a:defRPr/>
              </a:pPr>
              <a:t>2015-06-23</a:t>
            </a:fld>
            <a:endParaRPr lang="sv-SE" sz="800" dirty="0">
              <a:solidFill>
                <a:prstClr val="white"/>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solidFill>
                <a:prstClr val="white"/>
              </a:solidFill>
            </a:endParaRPr>
          </a:p>
        </p:txBody>
      </p:sp>
    </p:spTree>
    <p:extLst>
      <p:ext uri="{BB962C8B-B14F-4D97-AF65-F5344CB8AC3E}">
        <p14:creationId xmlns:p14="http://schemas.microsoft.com/office/powerpoint/2010/main" val="340865582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5" cstate="print"/>
          <a:srcRect l="3429" r="2547"/>
          <a:stretch>
            <a:fillRect/>
          </a:stretch>
        </p:blipFill>
        <p:spPr bwMode="auto">
          <a:xfrm>
            <a:off x="0" y="6169025"/>
            <a:ext cx="9144000" cy="698500"/>
          </a:xfrm>
          <a:prstGeom prst="rect">
            <a:avLst/>
          </a:prstGeom>
          <a:noFill/>
        </p:spPr>
      </p:pic>
      <p:sp>
        <p:nvSpPr>
          <p:cNvPr id="2050"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54353548-FB58-4470-9EDC-367BC672180B}" type="slidenum">
              <a:rPr lang="sv-SE" sz="800">
                <a:solidFill>
                  <a:prstClr val="white"/>
                </a:solidFill>
              </a:rPr>
              <a:pPr>
                <a:defRPr/>
              </a:pPr>
              <a:t>‹#›</a:t>
            </a:fld>
            <a:endParaRPr lang="sv-SE" sz="800" dirty="0">
              <a:solidFill>
                <a:prstClr val="white"/>
              </a:solidFill>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rPr>
              <a:pPr>
                <a:defRPr/>
              </a:pPr>
              <a:t>2015-06-23</a:t>
            </a:fld>
            <a:endParaRPr lang="sv-SE" sz="800" dirty="0">
              <a:solidFill>
                <a:prstClr val="white"/>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dirty="0">
              <a:solidFill>
                <a:prstClr val="white"/>
              </a:solidFill>
            </a:endParaRPr>
          </a:p>
        </p:txBody>
      </p:sp>
    </p:spTree>
    <p:extLst>
      <p:ext uri="{BB962C8B-B14F-4D97-AF65-F5344CB8AC3E}">
        <p14:creationId xmlns:p14="http://schemas.microsoft.com/office/powerpoint/2010/main" val="23002483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5" cstate="print"/>
          <a:srcRect l="3429" r="2547"/>
          <a:stretch>
            <a:fillRect/>
          </a:stretch>
        </p:blipFill>
        <p:spPr bwMode="auto">
          <a:xfrm>
            <a:off x="0" y="6169025"/>
            <a:ext cx="9144000" cy="698500"/>
          </a:xfrm>
          <a:prstGeom prst="rect">
            <a:avLst/>
          </a:prstGeom>
          <a:noFill/>
        </p:spPr>
      </p:pic>
      <p:sp>
        <p:nvSpPr>
          <p:cNvPr id="2050"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54353548-FB58-4470-9EDC-367BC672180B}" type="slidenum">
              <a:rPr lang="sv-SE" sz="800">
                <a:solidFill>
                  <a:prstClr val="white"/>
                </a:solidFill>
              </a:rPr>
              <a:pPr>
                <a:defRPr/>
              </a:pPr>
              <a:t>‹#›</a:t>
            </a:fld>
            <a:endParaRPr lang="sv-SE" sz="800" dirty="0">
              <a:solidFill>
                <a:prstClr val="white"/>
              </a:solidFill>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rPr>
              <a:pPr>
                <a:defRPr/>
              </a:pPr>
              <a:t>2015-06-23</a:t>
            </a:fld>
            <a:endParaRPr lang="sv-SE" sz="800" dirty="0">
              <a:solidFill>
                <a:prstClr val="white"/>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dirty="0">
              <a:solidFill>
                <a:prstClr val="white"/>
              </a:solidFill>
            </a:endParaRPr>
          </a:p>
        </p:txBody>
      </p:sp>
    </p:spTree>
    <p:extLst>
      <p:ext uri="{BB962C8B-B14F-4D97-AF65-F5344CB8AC3E}">
        <p14:creationId xmlns:p14="http://schemas.microsoft.com/office/powerpoint/2010/main" val="56513782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3" descr="bottenstrip_rod_toning ljustillmork"/>
          <p:cNvPicPr>
            <a:picLocks noChangeAspect="1" noChangeArrowheads="1"/>
          </p:cNvPicPr>
          <p:nvPr/>
        </p:nvPicPr>
        <p:blipFill>
          <a:blip r:embed="rId9" cstate="print"/>
          <a:srcRect l="3429" r="2547"/>
          <a:stretch>
            <a:fillRect/>
          </a:stretch>
        </p:blipFill>
        <p:spPr bwMode="auto">
          <a:xfrm>
            <a:off x="0" y="6169025"/>
            <a:ext cx="9144000" cy="698500"/>
          </a:xfrm>
          <a:prstGeom prst="rect">
            <a:avLst/>
          </a:prstGeom>
          <a:noFill/>
          <a:ln w="9525">
            <a:noFill/>
            <a:miter lim="800000"/>
            <a:headEnd/>
            <a:tailEnd/>
          </a:ln>
        </p:spPr>
      </p:pic>
      <p:sp>
        <p:nvSpPr>
          <p:cNvPr id="6147"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6148"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8917792C-04C5-493D-8636-032DC32A7CB7}" type="slidenum">
              <a:rPr lang="sv-SE" sz="800">
                <a:solidFill>
                  <a:prstClr val="white"/>
                </a:solidFill>
              </a:rPr>
              <a:pPr>
                <a:defRPr/>
              </a:pPr>
              <a:t>‹#›</a:t>
            </a:fld>
            <a:endParaRPr lang="sv-SE" sz="800" dirty="0">
              <a:solidFill>
                <a:prstClr val="white"/>
              </a:solidFill>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rPr>
              <a:pPr>
                <a:defRPr/>
              </a:pPr>
              <a:t>2015-06-23</a:t>
            </a:fld>
            <a:endParaRPr lang="sv-SE" sz="800" dirty="0">
              <a:solidFill>
                <a:prstClr val="white"/>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pPr>
              <a:defRPr/>
            </a:pPr>
            <a:endParaRPr lang="sv-SE">
              <a:solidFill>
                <a:prstClr val="white"/>
              </a:solidFill>
            </a:endParaRPr>
          </a:p>
        </p:txBody>
      </p:sp>
    </p:spTree>
    <p:extLst>
      <p:ext uri="{BB962C8B-B14F-4D97-AF65-F5344CB8AC3E}">
        <p14:creationId xmlns:p14="http://schemas.microsoft.com/office/powerpoint/2010/main" val="265826048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6" cstate="print"/>
          <a:srcRect l="3429" r="2547"/>
          <a:stretch>
            <a:fillRect/>
          </a:stretch>
        </p:blipFill>
        <p:spPr bwMode="auto">
          <a:xfrm>
            <a:off x="0" y="6169025"/>
            <a:ext cx="9144000" cy="698500"/>
          </a:xfrm>
          <a:prstGeom prst="rect">
            <a:avLst/>
          </a:prstGeom>
          <a:noFill/>
        </p:spPr>
      </p:pic>
      <p:sp>
        <p:nvSpPr>
          <p:cNvPr id="2050"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502C917F-AEC0-4755-95B8-FE08EC0DE649}" type="slidenum">
              <a:rPr lang="sv-SE" sz="800">
                <a:solidFill>
                  <a:prstClr val="white"/>
                </a:solidFill>
              </a:rPr>
              <a:pPr>
                <a:defRPr/>
              </a:pPr>
              <a:t>‹#›</a:t>
            </a:fld>
            <a:endParaRPr lang="sv-SE" sz="800" dirty="0">
              <a:solidFill>
                <a:prstClr val="white"/>
              </a:solidFill>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rPr>
              <a:pPr>
                <a:defRPr/>
              </a:pPr>
              <a:t>2015-06-23</a:t>
            </a:fld>
            <a:endParaRPr lang="sv-SE" sz="800" dirty="0">
              <a:solidFill>
                <a:prstClr val="white"/>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solidFill>
                <a:prstClr val="white"/>
              </a:solidFill>
            </a:endParaRPr>
          </a:p>
        </p:txBody>
      </p:sp>
    </p:spTree>
    <p:extLst>
      <p:ext uri="{BB962C8B-B14F-4D97-AF65-F5344CB8AC3E}">
        <p14:creationId xmlns:p14="http://schemas.microsoft.com/office/powerpoint/2010/main" val="364222036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0" descr="TRAFIKVERKET_sidfot_till_ppt-mall"/>
          <p:cNvPicPr>
            <a:picLocks noChangeAspect="1" noChangeArrowheads="1"/>
          </p:cNvPicPr>
          <p:nvPr/>
        </p:nvPicPr>
        <p:blipFill>
          <a:blip r:embed="rId8" cstate="print"/>
          <a:srcRect/>
          <a:stretch>
            <a:fillRect/>
          </a:stretch>
        </p:blipFill>
        <p:spPr bwMode="auto">
          <a:xfrm>
            <a:off x="0" y="6175375"/>
            <a:ext cx="9142413" cy="70485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142875" y="6357938"/>
            <a:ext cx="571500" cy="215900"/>
          </a:xfrm>
          <a:prstGeom prst="rect">
            <a:avLst/>
          </a:prstGeom>
          <a:noFill/>
        </p:spPr>
        <p:txBody>
          <a:bodyPr>
            <a:spAutoFit/>
          </a:bodyPr>
          <a:lstStyle/>
          <a:p>
            <a:pPr>
              <a:defRPr/>
            </a:pPr>
            <a:fld id="{4F857514-E956-49D5-BB2F-D491A0A5C5DE}" type="slidenum">
              <a:rPr lang="sv-SE" sz="800">
                <a:solidFill>
                  <a:schemeClr val="bg1"/>
                </a:solidFill>
              </a:rPr>
              <a:pPr>
                <a:defRPr/>
              </a:pPr>
              <a:t>‹#›</a:t>
            </a:fld>
            <a:endParaRPr lang="sv-SE" sz="800" dirty="0">
              <a:solidFill>
                <a:schemeClr val="bg1"/>
              </a:solidFill>
            </a:endParaRPr>
          </a:p>
        </p:txBody>
      </p:sp>
      <p:sp>
        <p:nvSpPr>
          <p:cNvPr id="8" name="textruta 7"/>
          <p:cNvSpPr txBox="1"/>
          <p:nvPr/>
        </p:nvSpPr>
        <p:spPr>
          <a:xfrm>
            <a:off x="500063" y="6357938"/>
            <a:ext cx="1000125" cy="215900"/>
          </a:xfrm>
          <a:prstGeom prst="rect">
            <a:avLst/>
          </a:prstGeom>
          <a:noFill/>
        </p:spPr>
        <p:txBody>
          <a:bodyPr>
            <a:spAutoFit/>
          </a:bodyPr>
          <a:lstStyle/>
          <a:p>
            <a:pPr>
              <a:defRPr/>
            </a:pPr>
            <a:fld id="{077D8C2F-A12E-42C7-9D8C-6FAF3C5D08E3}" type="datetime1">
              <a:rPr lang="sv-SE" sz="800">
                <a:solidFill>
                  <a:schemeClr val="bg1"/>
                </a:solidFill>
              </a:rPr>
              <a:pPr>
                <a:defRPr/>
              </a:pPr>
              <a:t>2015-06-23</a:t>
            </a:fld>
            <a:endParaRPr lang="sv-SE"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00" r:id="rId5"/>
    <p:sldLayoutId id="2147483701" r:id="rId6"/>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3" descr="bottenstrip_rod_toning ljustillmork"/>
          <p:cNvPicPr>
            <a:picLocks noChangeAspect="1" noChangeArrowheads="1"/>
          </p:cNvPicPr>
          <p:nvPr/>
        </p:nvPicPr>
        <p:blipFill>
          <a:blip r:embed="rId6" cstate="email"/>
          <a:srcRect l="3429" r="2547"/>
          <a:stretch>
            <a:fillRect/>
          </a:stretch>
        </p:blipFill>
        <p:spPr bwMode="auto">
          <a:xfrm>
            <a:off x="0" y="6169025"/>
            <a:ext cx="9144000" cy="69850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653AD22A-7FA3-4A50-B887-215E33D2D705}" type="slidenum">
              <a:rPr lang="sv-SE" sz="800">
                <a:solidFill>
                  <a:prstClr val="white"/>
                </a:solidFill>
                <a:cs typeface="Arial" charset="0"/>
              </a:rPr>
              <a:pPr>
                <a:defRPr/>
              </a:pPr>
              <a:t>‹#›</a:t>
            </a:fld>
            <a:endParaRPr lang="sv-SE" sz="800" dirty="0">
              <a:solidFill>
                <a:prstClr val="white"/>
              </a:solidFill>
              <a:cs typeface="Arial" charset="0"/>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cs typeface="Arial" charset="0"/>
              </a:rPr>
              <a:pPr>
                <a:defRPr/>
              </a:pPr>
              <a:t>2015-06-23</a:t>
            </a:fld>
            <a:endParaRPr lang="sv-SE" sz="800" dirty="0">
              <a:solidFill>
                <a:prstClr val="white"/>
              </a:solidFill>
              <a:cs typeface="Arial" charset="0"/>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pitchFamily="34" charset="0"/>
                <a:cs typeface="+mn-cs"/>
              </a:defRPr>
            </a:lvl1pPr>
          </a:lstStyle>
          <a:p>
            <a:pPr>
              <a:defRPr/>
            </a:pPr>
            <a:endParaRPr lang="sv-SE">
              <a:solidFill>
                <a:prstClr val="white"/>
              </a:solidFill>
            </a:endParaRPr>
          </a:p>
        </p:txBody>
      </p:sp>
    </p:spTree>
    <p:extLst>
      <p:ext uri="{BB962C8B-B14F-4D97-AF65-F5344CB8AC3E}">
        <p14:creationId xmlns:p14="http://schemas.microsoft.com/office/powerpoint/2010/main" val="26665397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3" descr="bottenstrip_rod_toning ljustillmork"/>
          <p:cNvPicPr>
            <a:picLocks noChangeAspect="1" noChangeArrowheads="1"/>
          </p:cNvPicPr>
          <p:nvPr/>
        </p:nvPicPr>
        <p:blipFill>
          <a:blip r:embed="rId6" cstate="email"/>
          <a:srcRect l="3429" r="2547"/>
          <a:stretch>
            <a:fillRect/>
          </a:stretch>
        </p:blipFill>
        <p:spPr bwMode="auto">
          <a:xfrm>
            <a:off x="0" y="6169025"/>
            <a:ext cx="9144000" cy="69850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653AD22A-7FA3-4A50-B887-215E33D2D705}" type="slidenum">
              <a:rPr lang="sv-SE" sz="800">
                <a:solidFill>
                  <a:prstClr val="white"/>
                </a:solidFill>
                <a:cs typeface="Arial" charset="0"/>
              </a:rPr>
              <a:pPr>
                <a:defRPr/>
              </a:pPr>
              <a:t>‹#›</a:t>
            </a:fld>
            <a:endParaRPr lang="sv-SE" sz="800" dirty="0">
              <a:solidFill>
                <a:prstClr val="white"/>
              </a:solidFill>
              <a:cs typeface="Arial" charset="0"/>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cs typeface="Arial" charset="0"/>
              </a:rPr>
              <a:pPr>
                <a:defRPr/>
              </a:pPr>
              <a:t>2015-06-23</a:t>
            </a:fld>
            <a:endParaRPr lang="sv-SE" sz="800" dirty="0">
              <a:solidFill>
                <a:prstClr val="white"/>
              </a:solidFill>
              <a:cs typeface="Arial" charset="0"/>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pitchFamily="34" charset="0"/>
                <a:cs typeface="+mn-cs"/>
              </a:defRPr>
            </a:lvl1pPr>
          </a:lstStyle>
          <a:p>
            <a:pPr>
              <a:defRPr/>
            </a:pPr>
            <a:endParaRPr lang="sv-SE">
              <a:solidFill>
                <a:prstClr val="white"/>
              </a:solidFill>
            </a:endParaRPr>
          </a:p>
        </p:txBody>
      </p:sp>
    </p:spTree>
    <p:extLst>
      <p:ext uri="{BB962C8B-B14F-4D97-AF65-F5344CB8AC3E}">
        <p14:creationId xmlns:p14="http://schemas.microsoft.com/office/powerpoint/2010/main" val="36855778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3" descr="bottenstrip_rod_toning ljustillmork"/>
          <p:cNvPicPr>
            <a:picLocks noChangeAspect="1" noChangeArrowheads="1"/>
          </p:cNvPicPr>
          <p:nvPr/>
        </p:nvPicPr>
        <p:blipFill>
          <a:blip r:embed="rId6" cstate="email"/>
          <a:srcRect l="3429" r="2547"/>
          <a:stretch>
            <a:fillRect/>
          </a:stretch>
        </p:blipFill>
        <p:spPr bwMode="auto">
          <a:xfrm>
            <a:off x="0" y="6169025"/>
            <a:ext cx="9144000" cy="69850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653AD22A-7FA3-4A50-B887-215E33D2D705}" type="slidenum">
              <a:rPr lang="sv-SE" sz="800">
                <a:solidFill>
                  <a:prstClr val="white"/>
                </a:solidFill>
                <a:cs typeface="Arial" charset="0"/>
              </a:rPr>
              <a:pPr>
                <a:defRPr/>
              </a:pPr>
              <a:t>‹#›</a:t>
            </a:fld>
            <a:endParaRPr lang="sv-SE" sz="800" dirty="0">
              <a:solidFill>
                <a:prstClr val="white"/>
              </a:solidFill>
              <a:cs typeface="Arial" charset="0"/>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cs typeface="Arial" charset="0"/>
              </a:rPr>
              <a:pPr>
                <a:defRPr/>
              </a:pPr>
              <a:t>2015-06-23</a:t>
            </a:fld>
            <a:endParaRPr lang="sv-SE" sz="800" dirty="0">
              <a:solidFill>
                <a:prstClr val="white"/>
              </a:solidFill>
              <a:cs typeface="Arial" charset="0"/>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pitchFamily="34" charset="0"/>
                <a:cs typeface="+mn-cs"/>
              </a:defRPr>
            </a:lvl1pPr>
          </a:lstStyle>
          <a:p>
            <a:pPr>
              <a:defRPr/>
            </a:pPr>
            <a:endParaRPr lang="sv-SE">
              <a:solidFill>
                <a:prstClr val="white"/>
              </a:solidFill>
            </a:endParaRPr>
          </a:p>
        </p:txBody>
      </p:sp>
    </p:spTree>
    <p:extLst>
      <p:ext uri="{BB962C8B-B14F-4D97-AF65-F5344CB8AC3E}">
        <p14:creationId xmlns:p14="http://schemas.microsoft.com/office/powerpoint/2010/main" val="23629993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3" descr="bottenstrip_rod_toning ljustillmork"/>
          <p:cNvPicPr>
            <a:picLocks noChangeAspect="1" noChangeArrowheads="1"/>
          </p:cNvPicPr>
          <p:nvPr/>
        </p:nvPicPr>
        <p:blipFill>
          <a:blip r:embed="rId6" cstate="email"/>
          <a:srcRect l="3429" r="2547"/>
          <a:stretch>
            <a:fillRect/>
          </a:stretch>
        </p:blipFill>
        <p:spPr bwMode="auto">
          <a:xfrm>
            <a:off x="0" y="6169025"/>
            <a:ext cx="9144000" cy="69850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653AD22A-7FA3-4A50-B887-215E33D2D705}" type="slidenum">
              <a:rPr lang="sv-SE" sz="800">
                <a:solidFill>
                  <a:prstClr val="white"/>
                </a:solidFill>
                <a:cs typeface="Arial" charset="0"/>
              </a:rPr>
              <a:pPr>
                <a:defRPr/>
              </a:pPr>
              <a:t>‹#›</a:t>
            </a:fld>
            <a:endParaRPr lang="sv-SE" sz="800" dirty="0">
              <a:solidFill>
                <a:prstClr val="white"/>
              </a:solidFill>
              <a:cs typeface="Arial" charset="0"/>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cs typeface="Arial" charset="0"/>
              </a:rPr>
              <a:pPr>
                <a:defRPr/>
              </a:pPr>
              <a:t>2015-06-23</a:t>
            </a:fld>
            <a:endParaRPr lang="sv-SE" sz="800" dirty="0">
              <a:solidFill>
                <a:prstClr val="white"/>
              </a:solidFill>
              <a:cs typeface="Arial" charset="0"/>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pitchFamily="34" charset="0"/>
                <a:cs typeface="+mn-cs"/>
              </a:defRPr>
            </a:lvl1pPr>
          </a:lstStyle>
          <a:p>
            <a:pPr>
              <a:defRPr/>
            </a:pPr>
            <a:endParaRPr lang="sv-SE">
              <a:solidFill>
                <a:prstClr val="white"/>
              </a:solidFill>
            </a:endParaRPr>
          </a:p>
        </p:txBody>
      </p:sp>
    </p:spTree>
    <p:extLst>
      <p:ext uri="{BB962C8B-B14F-4D97-AF65-F5344CB8AC3E}">
        <p14:creationId xmlns:p14="http://schemas.microsoft.com/office/powerpoint/2010/main" val="165828186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3" descr="bottenstrip_rod_toning ljustillmork"/>
          <p:cNvPicPr>
            <a:picLocks noChangeAspect="1" noChangeArrowheads="1"/>
          </p:cNvPicPr>
          <p:nvPr/>
        </p:nvPicPr>
        <p:blipFill>
          <a:blip r:embed="rId6" cstate="email"/>
          <a:srcRect l="3429" r="2547"/>
          <a:stretch>
            <a:fillRect/>
          </a:stretch>
        </p:blipFill>
        <p:spPr bwMode="auto">
          <a:xfrm>
            <a:off x="0" y="6169025"/>
            <a:ext cx="9144000" cy="69850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653AD22A-7FA3-4A50-B887-215E33D2D705}" type="slidenum">
              <a:rPr lang="sv-SE" sz="800">
                <a:solidFill>
                  <a:prstClr val="white"/>
                </a:solidFill>
                <a:cs typeface="Arial" charset="0"/>
              </a:rPr>
              <a:pPr>
                <a:defRPr/>
              </a:pPr>
              <a:t>‹#›</a:t>
            </a:fld>
            <a:endParaRPr lang="sv-SE" sz="800" dirty="0">
              <a:solidFill>
                <a:prstClr val="white"/>
              </a:solidFill>
              <a:cs typeface="Arial" charset="0"/>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cs typeface="Arial" charset="0"/>
              </a:rPr>
              <a:pPr>
                <a:defRPr/>
              </a:pPr>
              <a:t>2015-06-23</a:t>
            </a:fld>
            <a:endParaRPr lang="sv-SE" sz="800" dirty="0">
              <a:solidFill>
                <a:prstClr val="white"/>
              </a:solidFill>
              <a:cs typeface="Arial" charset="0"/>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pitchFamily="34" charset="0"/>
                <a:cs typeface="+mn-cs"/>
              </a:defRPr>
            </a:lvl1pPr>
          </a:lstStyle>
          <a:p>
            <a:pPr>
              <a:defRPr/>
            </a:pPr>
            <a:endParaRPr lang="sv-SE">
              <a:solidFill>
                <a:prstClr val="white"/>
              </a:solidFill>
            </a:endParaRPr>
          </a:p>
        </p:txBody>
      </p:sp>
    </p:spTree>
    <p:extLst>
      <p:ext uri="{BB962C8B-B14F-4D97-AF65-F5344CB8AC3E}">
        <p14:creationId xmlns:p14="http://schemas.microsoft.com/office/powerpoint/2010/main" val="425974635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3" descr="bottenstrip_rod_toning ljustillmork"/>
          <p:cNvPicPr>
            <a:picLocks noChangeAspect="1" noChangeArrowheads="1"/>
          </p:cNvPicPr>
          <p:nvPr/>
        </p:nvPicPr>
        <p:blipFill>
          <a:blip r:embed="rId6" cstate="email"/>
          <a:srcRect l="3429" r="2547"/>
          <a:stretch>
            <a:fillRect/>
          </a:stretch>
        </p:blipFill>
        <p:spPr bwMode="auto">
          <a:xfrm>
            <a:off x="0" y="6169025"/>
            <a:ext cx="9144000" cy="69850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653AD22A-7FA3-4A50-B887-215E33D2D705}" type="slidenum">
              <a:rPr lang="sv-SE" sz="800">
                <a:solidFill>
                  <a:prstClr val="white"/>
                </a:solidFill>
                <a:cs typeface="Arial" charset="0"/>
              </a:rPr>
              <a:pPr>
                <a:defRPr/>
              </a:pPr>
              <a:t>‹#›</a:t>
            </a:fld>
            <a:endParaRPr lang="sv-SE" sz="800" dirty="0">
              <a:solidFill>
                <a:prstClr val="white"/>
              </a:solidFill>
              <a:cs typeface="Arial" charset="0"/>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cs typeface="Arial" charset="0"/>
              </a:rPr>
              <a:pPr>
                <a:defRPr/>
              </a:pPr>
              <a:t>2015-06-23</a:t>
            </a:fld>
            <a:endParaRPr lang="sv-SE" sz="800" dirty="0">
              <a:solidFill>
                <a:prstClr val="white"/>
              </a:solidFill>
              <a:cs typeface="Arial" charset="0"/>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pitchFamily="34" charset="0"/>
                <a:cs typeface="+mn-cs"/>
              </a:defRPr>
            </a:lvl1pPr>
          </a:lstStyle>
          <a:p>
            <a:pPr>
              <a:defRPr/>
            </a:pPr>
            <a:endParaRPr lang="sv-SE">
              <a:solidFill>
                <a:prstClr val="white"/>
              </a:solidFill>
            </a:endParaRPr>
          </a:p>
        </p:txBody>
      </p:sp>
    </p:spTree>
    <p:extLst>
      <p:ext uri="{BB962C8B-B14F-4D97-AF65-F5344CB8AC3E}">
        <p14:creationId xmlns:p14="http://schemas.microsoft.com/office/powerpoint/2010/main" val="40400963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3" descr="bottenstrip_rod_toning ljustillmork"/>
          <p:cNvPicPr>
            <a:picLocks noChangeAspect="1" noChangeArrowheads="1"/>
          </p:cNvPicPr>
          <p:nvPr/>
        </p:nvPicPr>
        <p:blipFill>
          <a:blip r:embed="rId6" cstate="email"/>
          <a:srcRect l="3429" r="2547"/>
          <a:stretch>
            <a:fillRect/>
          </a:stretch>
        </p:blipFill>
        <p:spPr bwMode="auto">
          <a:xfrm>
            <a:off x="0" y="6169025"/>
            <a:ext cx="9144000" cy="69850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653AD22A-7FA3-4A50-B887-215E33D2D705}" type="slidenum">
              <a:rPr lang="sv-SE" sz="800">
                <a:solidFill>
                  <a:prstClr val="white"/>
                </a:solidFill>
                <a:cs typeface="Arial" charset="0"/>
              </a:rPr>
              <a:pPr>
                <a:defRPr/>
              </a:pPr>
              <a:t>‹#›</a:t>
            </a:fld>
            <a:endParaRPr lang="sv-SE" sz="800" dirty="0">
              <a:solidFill>
                <a:prstClr val="white"/>
              </a:solidFill>
              <a:cs typeface="Arial" charset="0"/>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prstClr val="white"/>
                </a:solidFill>
                <a:cs typeface="Arial" charset="0"/>
              </a:rPr>
              <a:pPr>
                <a:defRPr/>
              </a:pPr>
              <a:t>2015-06-23</a:t>
            </a:fld>
            <a:endParaRPr lang="sv-SE" sz="800" dirty="0">
              <a:solidFill>
                <a:prstClr val="white"/>
              </a:solidFill>
              <a:cs typeface="Arial" charset="0"/>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pitchFamily="34" charset="0"/>
                <a:cs typeface="+mn-cs"/>
              </a:defRPr>
            </a:lvl1pPr>
          </a:lstStyle>
          <a:p>
            <a:pPr>
              <a:defRPr/>
            </a:pPr>
            <a:endParaRPr lang="sv-SE">
              <a:solidFill>
                <a:prstClr val="white"/>
              </a:solidFill>
            </a:endParaRPr>
          </a:p>
        </p:txBody>
      </p:sp>
    </p:spTree>
    <p:extLst>
      <p:ext uri="{BB962C8B-B14F-4D97-AF65-F5344CB8AC3E}">
        <p14:creationId xmlns:p14="http://schemas.microsoft.com/office/powerpoint/2010/main" val="27843450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4.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png"/><Relationship Id="rId9"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a:xfrm>
            <a:off x="285750" y="357188"/>
            <a:ext cx="2630066" cy="6240164"/>
          </a:xfrm>
        </p:spPr>
        <p:txBody>
          <a:bodyPr/>
          <a:lstStyle/>
          <a:p>
            <a:r>
              <a:rPr lang="sv-SE" dirty="0" smtClean="0"/>
              <a:t>Åtgärdsprogram.</a:t>
            </a:r>
            <a:br>
              <a:rPr lang="sv-SE" dirty="0" smtClean="0"/>
            </a:br>
            <a:r>
              <a:rPr lang="sv-SE" dirty="0" smtClean="0"/>
              <a:t/>
            </a:r>
            <a:br>
              <a:rPr lang="sv-SE" dirty="0" smtClean="0"/>
            </a:br>
            <a:r>
              <a:rPr lang="sv-SE" dirty="0" smtClean="0">
                <a:latin typeface="Arial" charset="0"/>
                <a:cs typeface="Arial" charset="0"/>
              </a:rPr>
              <a:t/>
            </a:r>
            <a:br>
              <a:rPr lang="sv-SE" dirty="0" smtClean="0">
                <a:latin typeface="Arial" charset="0"/>
                <a:cs typeface="Arial" charset="0"/>
              </a:rPr>
            </a:br>
            <a:r>
              <a:rPr lang="sv-SE" dirty="0" smtClean="0">
                <a:latin typeface="Arial" charset="0"/>
                <a:cs typeface="Arial" charset="0"/>
              </a:rPr>
              <a:t>SLF </a:t>
            </a:r>
            <a:r>
              <a:rPr lang="sv-SE" sz="1600" b="0" dirty="0" smtClean="0">
                <a:latin typeface="Arial" charset="0"/>
                <a:cs typeface="Arial" charset="0"/>
              </a:rPr>
              <a:t>19 maj 2015</a:t>
            </a:r>
            <a:r>
              <a:rPr lang="sv-SE" dirty="0" smtClean="0">
                <a:latin typeface="Arial" charset="0"/>
                <a:cs typeface="Arial" charset="0"/>
              </a:rPr>
              <a:t/>
            </a:r>
            <a:br>
              <a:rPr lang="sv-SE" dirty="0" smtClean="0">
                <a:latin typeface="Arial" charset="0"/>
                <a:cs typeface="Arial" charset="0"/>
              </a:rPr>
            </a:br>
            <a:r>
              <a:rPr lang="sv-SE" dirty="0" smtClean="0">
                <a:latin typeface="Arial" charset="0"/>
                <a:cs typeface="Arial" charset="0"/>
              </a:rPr>
              <a:t/>
            </a:r>
            <a:br>
              <a:rPr lang="sv-SE" dirty="0" smtClean="0">
                <a:latin typeface="Arial" charset="0"/>
                <a:cs typeface="Arial" charset="0"/>
              </a:rPr>
            </a:br>
            <a:r>
              <a:rPr lang="sv-SE" dirty="0" smtClean="0">
                <a:latin typeface="Arial" charset="0"/>
                <a:cs typeface="Arial" charset="0"/>
              </a:rPr>
              <a:t/>
            </a:r>
            <a:br>
              <a:rPr lang="sv-SE" dirty="0" smtClean="0">
                <a:latin typeface="Arial" charset="0"/>
                <a:cs typeface="Arial" charset="0"/>
              </a:rPr>
            </a:br>
            <a:r>
              <a:rPr lang="sv-SE" dirty="0">
                <a:latin typeface="Arial" charset="0"/>
                <a:cs typeface="Arial" charset="0"/>
              </a:rPr>
              <a:t/>
            </a:r>
            <a:br>
              <a:rPr lang="sv-SE" dirty="0">
                <a:latin typeface="Arial" charset="0"/>
                <a:cs typeface="Arial" charset="0"/>
              </a:rPr>
            </a:br>
            <a:r>
              <a:rPr lang="sv-SE" dirty="0" smtClean="0">
                <a:latin typeface="Arial" charset="0"/>
                <a:cs typeface="Arial" charset="0"/>
              </a:rPr>
              <a:t/>
            </a:r>
            <a:br>
              <a:rPr lang="sv-SE" dirty="0" smtClean="0">
                <a:latin typeface="Arial" charset="0"/>
                <a:cs typeface="Arial" charset="0"/>
              </a:rPr>
            </a:br>
            <a:r>
              <a:rPr lang="sv-SE" dirty="0">
                <a:latin typeface="Arial" charset="0"/>
                <a:cs typeface="Arial" charset="0"/>
              </a:rPr>
              <a:t/>
            </a:r>
            <a:br>
              <a:rPr lang="sv-SE" dirty="0">
                <a:latin typeface="Arial" charset="0"/>
                <a:cs typeface="Arial" charset="0"/>
              </a:rPr>
            </a:br>
            <a:r>
              <a:rPr lang="sv-SE" dirty="0" smtClean="0">
                <a:latin typeface="Arial" charset="0"/>
                <a:cs typeface="Arial" charset="0"/>
              </a:rPr>
              <a:t/>
            </a:r>
            <a:br>
              <a:rPr lang="sv-SE" dirty="0" smtClean="0">
                <a:latin typeface="Arial" charset="0"/>
                <a:cs typeface="Arial" charset="0"/>
              </a:rPr>
            </a:br>
            <a:r>
              <a:rPr lang="sv-SE" dirty="0">
                <a:latin typeface="Arial" charset="0"/>
                <a:cs typeface="Arial" charset="0"/>
              </a:rPr>
              <a:t/>
            </a:r>
            <a:br>
              <a:rPr lang="sv-SE" dirty="0">
                <a:latin typeface="Arial" charset="0"/>
                <a:cs typeface="Arial" charset="0"/>
              </a:rPr>
            </a:br>
            <a:r>
              <a:rPr lang="sv-SE" dirty="0" smtClean="0">
                <a:latin typeface="Arial" charset="0"/>
                <a:cs typeface="Arial" charset="0"/>
              </a:rPr>
              <a:t/>
            </a:r>
            <a:br>
              <a:rPr lang="sv-SE" dirty="0" smtClean="0">
                <a:latin typeface="Arial" charset="0"/>
                <a:cs typeface="Arial" charset="0"/>
              </a:rPr>
            </a:br>
            <a:r>
              <a:rPr lang="sv-SE" dirty="0">
                <a:latin typeface="Arial" charset="0"/>
                <a:cs typeface="Arial" charset="0"/>
              </a:rPr>
              <a:t/>
            </a:r>
            <a:br>
              <a:rPr lang="sv-SE" dirty="0">
                <a:latin typeface="Arial" charset="0"/>
                <a:cs typeface="Arial" charset="0"/>
              </a:rPr>
            </a:br>
            <a:r>
              <a:rPr lang="sv-SE" dirty="0" smtClean="0">
                <a:latin typeface="Arial" charset="0"/>
                <a:cs typeface="Arial" charset="0"/>
              </a:rPr>
              <a:t/>
            </a:r>
            <a:br>
              <a:rPr lang="sv-SE" dirty="0" smtClean="0">
                <a:latin typeface="Arial" charset="0"/>
                <a:cs typeface="Arial" charset="0"/>
              </a:rPr>
            </a:br>
            <a:r>
              <a:rPr lang="sv-SE" dirty="0">
                <a:latin typeface="Arial" charset="0"/>
                <a:cs typeface="Arial" charset="0"/>
              </a:rPr>
              <a:t/>
            </a:r>
            <a:br>
              <a:rPr lang="sv-SE" dirty="0">
                <a:latin typeface="Arial" charset="0"/>
                <a:cs typeface="Arial" charset="0"/>
              </a:rPr>
            </a:br>
            <a:r>
              <a:rPr lang="sv-SE" dirty="0" smtClean="0">
                <a:latin typeface="Arial" charset="0"/>
                <a:cs typeface="Arial" charset="0"/>
              </a:rPr>
              <a:t/>
            </a:r>
            <a:br>
              <a:rPr lang="sv-SE" dirty="0" smtClean="0">
                <a:latin typeface="Arial" charset="0"/>
                <a:cs typeface="Arial" charset="0"/>
              </a:rPr>
            </a:br>
            <a:r>
              <a:rPr lang="sv-SE" dirty="0">
                <a:latin typeface="Arial" charset="0"/>
                <a:cs typeface="Arial" charset="0"/>
              </a:rPr>
              <a:t/>
            </a:r>
            <a:br>
              <a:rPr lang="sv-SE" dirty="0">
                <a:latin typeface="Arial" charset="0"/>
                <a:cs typeface="Arial" charset="0"/>
              </a:rPr>
            </a:br>
            <a:r>
              <a:rPr lang="sv-SE" dirty="0" smtClean="0">
                <a:latin typeface="Arial" charset="0"/>
                <a:cs typeface="Arial" charset="0"/>
              </a:rPr>
              <a:t>Martin Juneholm</a:t>
            </a:r>
            <a:br>
              <a:rPr lang="sv-SE" dirty="0" smtClean="0">
                <a:latin typeface="Arial" charset="0"/>
                <a:cs typeface="Arial" charset="0"/>
              </a:rPr>
            </a:br>
            <a:r>
              <a:rPr lang="sv-SE" sz="1600" b="0" dirty="0" smtClean="0">
                <a:latin typeface="Arial" charset="0"/>
                <a:cs typeface="Arial" charset="0"/>
              </a:rPr>
              <a:t>Nationell samordnare</a:t>
            </a:r>
            <a:br>
              <a:rPr lang="sv-SE" sz="1600" b="0" dirty="0" smtClean="0">
                <a:latin typeface="Arial" charset="0"/>
                <a:cs typeface="Arial" charset="0"/>
              </a:rPr>
            </a:br>
            <a:r>
              <a:rPr lang="sv-SE" sz="1600" b="0" dirty="0" smtClean="0">
                <a:latin typeface="Arial" charset="0"/>
                <a:cs typeface="Arial" charset="0"/>
              </a:rPr>
              <a:t>Luftkvalitet</a:t>
            </a:r>
          </a:p>
        </p:txBody>
      </p:sp>
      <p:pic>
        <p:nvPicPr>
          <p:cNvPr id="4" name="Bildobjekt 5" descr="5085.jpg"/>
          <p:cNvPicPr>
            <a:picLocks noChangeAspect="1"/>
          </p:cNvPicPr>
          <p:nvPr/>
        </p:nvPicPr>
        <p:blipFill>
          <a:blip r:embed="rId2" cstate="print"/>
          <a:srcRect l="16980" r="27518"/>
          <a:stretch>
            <a:fillRect/>
          </a:stretch>
        </p:blipFill>
        <p:spPr bwMode="auto">
          <a:xfrm>
            <a:off x="7192501" y="0"/>
            <a:ext cx="1951499" cy="2852936"/>
          </a:xfrm>
          <a:prstGeom prst="rect">
            <a:avLst/>
          </a:prstGeom>
          <a:noFill/>
          <a:ln w="9525">
            <a:noFill/>
            <a:miter lim="800000"/>
            <a:headEnd/>
            <a:tailEnd/>
          </a:ln>
        </p:spPr>
      </p:pic>
      <p:pic>
        <p:nvPicPr>
          <p:cNvPr id="5" name="Bildobjekt 7" descr="004338.jpg"/>
          <p:cNvPicPr>
            <a:picLocks noChangeAspect="1"/>
          </p:cNvPicPr>
          <p:nvPr/>
        </p:nvPicPr>
        <p:blipFill>
          <a:blip r:embed="rId3" cstate="print"/>
          <a:srcRect l="13751" r="10889"/>
          <a:stretch>
            <a:fillRect/>
          </a:stretch>
        </p:blipFill>
        <p:spPr bwMode="auto">
          <a:xfrm>
            <a:off x="5004048" y="0"/>
            <a:ext cx="2081128" cy="2852936"/>
          </a:xfrm>
          <a:prstGeom prst="rect">
            <a:avLst/>
          </a:prstGeom>
          <a:noFill/>
          <a:ln w="9525">
            <a:noFill/>
            <a:miter lim="800000"/>
            <a:headEnd/>
            <a:tailEnd/>
          </a:ln>
        </p:spPr>
      </p:pic>
      <p:pic>
        <p:nvPicPr>
          <p:cNvPr id="6" name="Bildobjekt 6" descr="48993.jpg"/>
          <p:cNvPicPr>
            <a:picLocks noChangeAspect="1"/>
          </p:cNvPicPr>
          <p:nvPr/>
        </p:nvPicPr>
        <p:blipFill>
          <a:blip r:embed="rId4" cstate="print"/>
          <a:srcRect r="2742"/>
          <a:stretch>
            <a:fillRect/>
          </a:stretch>
        </p:blipFill>
        <p:spPr bwMode="auto">
          <a:xfrm>
            <a:off x="3167123" y="1"/>
            <a:ext cx="1785840" cy="2852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51821" y="355003"/>
            <a:ext cx="7648571" cy="5632311"/>
          </a:xfrm>
          <a:prstGeom prst="rect">
            <a:avLst/>
          </a:prstGeom>
          <a:noFill/>
        </p:spPr>
        <p:txBody>
          <a:bodyPr wrap="square" rtlCol="0">
            <a:spAutoFit/>
          </a:bodyPr>
          <a:lstStyle/>
          <a:p>
            <a:r>
              <a:rPr lang="sv-SE" sz="3600" dirty="0"/>
              <a:t>Dubbdäckens </a:t>
            </a:r>
            <a:r>
              <a:rPr lang="sv-SE" sz="3600" dirty="0" smtClean="0"/>
              <a:t>egenskaper</a:t>
            </a:r>
          </a:p>
          <a:p>
            <a:endParaRPr lang="sv-SE" sz="3600" dirty="0" smtClean="0"/>
          </a:p>
          <a:p>
            <a:r>
              <a:rPr lang="sv-SE" sz="3600" dirty="0" smtClean="0"/>
              <a:t/>
            </a:r>
            <a:br>
              <a:rPr lang="sv-SE" sz="3600" dirty="0" smtClean="0"/>
            </a:br>
            <a:r>
              <a:rPr lang="sv-SE" sz="2800" dirty="0"/>
              <a:t>Negativa egenskaper</a:t>
            </a:r>
          </a:p>
          <a:p>
            <a:pPr marL="285750" indent="-285750">
              <a:buFont typeface="Arial" panose="020B0604020202020204" pitchFamily="34" charset="0"/>
              <a:buChar char="•"/>
            </a:pPr>
            <a:r>
              <a:rPr lang="sv-SE" sz="2800" dirty="0"/>
              <a:t>Partikelgenerering</a:t>
            </a:r>
          </a:p>
          <a:p>
            <a:pPr marL="285750" indent="-285750">
              <a:buFont typeface="Arial" panose="020B0604020202020204" pitchFamily="34" charset="0"/>
              <a:buChar char="•"/>
            </a:pPr>
            <a:r>
              <a:rPr lang="sv-SE" sz="2800" dirty="0"/>
              <a:t>Buller</a:t>
            </a:r>
          </a:p>
          <a:p>
            <a:pPr marL="285750" indent="-285750">
              <a:buFont typeface="Arial" panose="020B0604020202020204" pitchFamily="34" charset="0"/>
              <a:buChar char="•"/>
            </a:pPr>
            <a:r>
              <a:rPr lang="sv-SE" sz="2800" dirty="0" smtClean="0"/>
              <a:t>Ökad bränsleförbrukning (vid barmark)</a:t>
            </a:r>
            <a:endParaRPr lang="sv-SE" sz="2800" dirty="0"/>
          </a:p>
          <a:p>
            <a:pPr marL="285750" indent="-285750">
              <a:buFont typeface="Arial" panose="020B0604020202020204" pitchFamily="34" charset="0"/>
              <a:buChar char="•"/>
            </a:pPr>
            <a:r>
              <a:rPr lang="sv-SE" sz="2800" dirty="0" smtClean="0"/>
              <a:t>Slitage</a:t>
            </a:r>
          </a:p>
          <a:p>
            <a:pPr marL="285750" indent="-285750">
              <a:buFont typeface="Arial" panose="020B0604020202020204" pitchFamily="34" charset="0"/>
              <a:buChar char="•"/>
            </a:pPr>
            <a:r>
              <a:rPr lang="sv-SE" sz="2800" dirty="0" smtClean="0"/>
              <a:t>Datumreglerad användning</a:t>
            </a:r>
          </a:p>
          <a:p>
            <a:endParaRPr lang="sv-SE" sz="2800" dirty="0"/>
          </a:p>
          <a:p>
            <a:r>
              <a:rPr lang="sv-SE" sz="2800" dirty="0" smtClean="0"/>
              <a:t>Positiva egenskaper</a:t>
            </a:r>
          </a:p>
          <a:p>
            <a:pPr marL="457200" indent="-457200">
              <a:buFont typeface="Arial" panose="020B0604020202020204" pitchFamily="34" charset="0"/>
              <a:buChar char="•"/>
            </a:pPr>
            <a:r>
              <a:rPr lang="sv-SE" sz="2800" dirty="0" smtClean="0"/>
              <a:t>Ökad friktion på is (vid vissa temperaturer)</a:t>
            </a:r>
            <a:endParaRPr lang="sv-SE" sz="2800" dirty="0"/>
          </a:p>
        </p:txBody>
      </p:sp>
    </p:spTree>
    <p:extLst>
      <p:ext uri="{BB962C8B-B14F-4D97-AF65-F5344CB8AC3E}">
        <p14:creationId xmlns:p14="http://schemas.microsoft.com/office/powerpoint/2010/main" val="2785395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Dammbindning</a:t>
            </a:r>
            <a:endParaRPr lang="sv-SE" dirty="0"/>
          </a:p>
        </p:txBody>
      </p:sp>
      <p:sp>
        <p:nvSpPr>
          <p:cNvPr id="3" name="Platshållare för innehåll 2"/>
          <p:cNvSpPr>
            <a:spLocks noGrp="1"/>
          </p:cNvSpPr>
          <p:nvPr>
            <p:ph idx="1"/>
          </p:nvPr>
        </p:nvSpPr>
        <p:spPr>
          <a:xfrm>
            <a:off x="395536" y="1556792"/>
            <a:ext cx="7632000" cy="4248000"/>
          </a:xfrm>
        </p:spPr>
        <p:txBody>
          <a:bodyPr/>
          <a:lstStyle/>
          <a:p>
            <a:pPr lvl="1"/>
            <a:r>
              <a:rPr lang="sv-SE" sz="2200" dirty="0" smtClean="0"/>
              <a:t>Dammbindande förmåga</a:t>
            </a:r>
          </a:p>
          <a:p>
            <a:pPr lvl="1"/>
            <a:r>
              <a:rPr lang="sv-SE" sz="2200" dirty="0" smtClean="0"/>
              <a:t>Friktion</a:t>
            </a:r>
          </a:p>
          <a:p>
            <a:pPr lvl="1"/>
            <a:r>
              <a:rPr lang="sv-SE" sz="2200" dirty="0" smtClean="0"/>
              <a:t>Miljöeffekt</a:t>
            </a:r>
          </a:p>
          <a:p>
            <a:pPr lvl="1"/>
            <a:r>
              <a:rPr lang="sv-SE" sz="2200" dirty="0" smtClean="0"/>
              <a:t>Pris</a:t>
            </a:r>
          </a:p>
          <a:p>
            <a:pPr lvl="1"/>
            <a:r>
              <a:rPr lang="sv-SE" sz="2200" dirty="0"/>
              <a:t>K</a:t>
            </a:r>
            <a:r>
              <a:rPr lang="sv-SE" sz="2200" dirty="0" smtClean="0"/>
              <a:t>orrosion och aggressivitet</a:t>
            </a:r>
            <a:br>
              <a:rPr lang="sv-SE" sz="2200" dirty="0" smtClean="0"/>
            </a:br>
            <a:r>
              <a:rPr lang="sv-SE" sz="2200" dirty="0" smtClean="0"/>
              <a:t> mot betong</a:t>
            </a:r>
            <a:endParaRPr lang="sv-SE" sz="2200" dirty="0"/>
          </a:p>
        </p:txBody>
      </p:sp>
      <p:pic>
        <p:nvPicPr>
          <p:cNvPr id="7" name="Picture 2"/>
          <p:cNvPicPr>
            <a:picLocks noChangeAspect="1" noChangeArrowheads="1"/>
          </p:cNvPicPr>
          <p:nvPr/>
        </p:nvPicPr>
        <p:blipFill>
          <a:blip r:embed="rId2" cstate="print"/>
          <a:srcRect/>
          <a:stretch>
            <a:fillRect/>
          </a:stretch>
        </p:blipFill>
        <p:spPr bwMode="auto">
          <a:xfrm>
            <a:off x="5364088" y="980728"/>
            <a:ext cx="3554065" cy="266554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8333" t="43452" r="9077" b="15278"/>
          <a:stretch>
            <a:fillRect/>
          </a:stretch>
        </p:blipFill>
        <p:spPr bwMode="auto">
          <a:xfrm>
            <a:off x="1043608" y="3905937"/>
            <a:ext cx="5904656" cy="2212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96752"/>
            <a:ext cx="5184576" cy="448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412750" y="274638"/>
            <a:ext cx="84597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endParaRPr lang="sv-SE" sz="2400" b="1" dirty="0">
              <a:solidFill>
                <a:srgbClr val="EB0000"/>
              </a:solidFill>
            </a:endParaRPr>
          </a:p>
        </p:txBody>
      </p:sp>
      <p:sp>
        <p:nvSpPr>
          <p:cNvPr id="3" name="Rubrik 2"/>
          <p:cNvSpPr>
            <a:spLocks noGrp="1"/>
          </p:cNvSpPr>
          <p:nvPr>
            <p:ph type="title"/>
          </p:nvPr>
        </p:nvSpPr>
        <p:spPr/>
        <p:txBody>
          <a:bodyPr/>
          <a:lstStyle/>
          <a:p>
            <a:r>
              <a:rPr lang="sv-SE" dirty="0"/>
              <a:t>Betydelse av hastigheten</a:t>
            </a:r>
            <a:br>
              <a:rPr lang="sv-SE" dirty="0"/>
            </a:br>
            <a:endParaRPr lang="sv-SE" dirty="0"/>
          </a:p>
        </p:txBody>
      </p:sp>
      <p:pic>
        <p:nvPicPr>
          <p:cNvPr id="5" name="Picture 2"/>
          <p:cNvPicPr>
            <a:picLocks noChangeAspect="1" noChangeArrowheads="1"/>
          </p:cNvPicPr>
          <p:nvPr/>
        </p:nvPicPr>
        <p:blipFill>
          <a:blip r:embed="rId4" cstate="print"/>
          <a:srcRect/>
          <a:stretch>
            <a:fillRect/>
          </a:stretch>
        </p:blipFill>
        <p:spPr bwMode="auto">
          <a:xfrm>
            <a:off x="5719252" y="1080660"/>
            <a:ext cx="3424747" cy="4292556"/>
          </a:xfrm>
          <a:prstGeom prst="rect">
            <a:avLst/>
          </a:prstGeom>
          <a:noFill/>
          <a:ln w="9525">
            <a:noFill/>
            <a:miter lim="800000"/>
            <a:headEnd/>
            <a:tailEnd/>
          </a:ln>
        </p:spPr>
      </p:pic>
      <p:sp>
        <p:nvSpPr>
          <p:cNvPr id="6" name="textruta 5"/>
          <p:cNvSpPr txBox="1"/>
          <p:nvPr/>
        </p:nvSpPr>
        <p:spPr>
          <a:xfrm>
            <a:off x="7236296" y="5517233"/>
            <a:ext cx="1907704" cy="307777"/>
          </a:xfrm>
          <a:prstGeom prst="rect">
            <a:avLst/>
          </a:prstGeom>
          <a:noFill/>
        </p:spPr>
        <p:txBody>
          <a:bodyPr wrap="square" rtlCol="0">
            <a:spAutoFit/>
          </a:bodyPr>
          <a:lstStyle/>
          <a:p>
            <a:r>
              <a:rPr lang="sv-SE" sz="1400" dirty="0" err="1" smtClean="0"/>
              <a:t>TrV</a:t>
            </a:r>
            <a:r>
              <a:rPr lang="sv-SE" sz="1400" dirty="0" smtClean="0"/>
              <a:t>  2011:042</a:t>
            </a:r>
            <a:endParaRPr lang="sv-SE" sz="1400" dirty="0"/>
          </a:p>
        </p:txBody>
      </p:sp>
      <p:sp>
        <p:nvSpPr>
          <p:cNvPr id="7" name="textruta 6"/>
          <p:cNvSpPr txBox="1"/>
          <p:nvPr/>
        </p:nvSpPr>
        <p:spPr>
          <a:xfrm>
            <a:off x="539552" y="5877272"/>
            <a:ext cx="2520280" cy="276999"/>
          </a:xfrm>
          <a:prstGeom prst="rect">
            <a:avLst/>
          </a:prstGeom>
          <a:noFill/>
        </p:spPr>
        <p:txBody>
          <a:bodyPr wrap="square" rtlCol="0">
            <a:spAutoFit/>
          </a:bodyPr>
          <a:lstStyle/>
          <a:p>
            <a:r>
              <a:rPr lang="sv-SE" sz="1200" dirty="0" smtClean="0"/>
              <a:t>VTI</a:t>
            </a:r>
            <a:endParaRPr lang="sv-SE" sz="1200" dirty="0"/>
          </a:p>
        </p:txBody>
      </p:sp>
    </p:spTree>
    <p:extLst>
      <p:ext uri="{BB962C8B-B14F-4D97-AF65-F5344CB8AC3E}">
        <p14:creationId xmlns:p14="http://schemas.microsoft.com/office/powerpoint/2010/main" val="312750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 name="Bildobjekt 4"/>
          <p:cNvPicPr>
            <a:picLocks noChangeAspect="1"/>
          </p:cNvPicPr>
          <p:nvPr/>
        </p:nvPicPr>
        <p:blipFill>
          <a:blip r:embed="rId2"/>
          <a:stretch>
            <a:fillRect/>
          </a:stretch>
        </p:blipFill>
        <p:spPr>
          <a:xfrm>
            <a:off x="-896537" y="116632"/>
            <a:ext cx="10782597" cy="6062251"/>
          </a:xfrm>
          <a:prstGeom prst="rect">
            <a:avLst/>
          </a:prstGeom>
        </p:spPr>
      </p:pic>
    </p:spTree>
    <p:extLst>
      <p:ext uri="{BB962C8B-B14F-4D97-AF65-F5344CB8AC3E}">
        <p14:creationId xmlns:p14="http://schemas.microsoft.com/office/powerpoint/2010/main" val="256616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dirty="0"/>
          </a:p>
        </p:txBody>
      </p:sp>
      <p:sp>
        <p:nvSpPr>
          <p:cNvPr id="3" name="Rubrik 2"/>
          <p:cNvSpPr>
            <a:spLocks noGrp="1"/>
          </p:cNvSpPr>
          <p:nvPr>
            <p:ph type="title"/>
          </p:nvPr>
        </p:nvSpPr>
        <p:spPr/>
        <p:txBody>
          <a:bodyPr/>
          <a:lstStyle/>
          <a:p>
            <a:r>
              <a:rPr lang="sv-SE" dirty="0" smtClean="0"/>
              <a:t>Har Åtgärdsprogrammen haft någon effekt? </a:t>
            </a:r>
            <a:endParaRPr lang="sv-SE" dirty="0"/>
          </a:p>
        </p:txBody>
      </p:sp>
      <p:pic>
        <p:nvPicPr>
          <p:cNvPr id="5" name="Picture 5"/>
          <p:cNvPicPr>
            <a:picLocks noChangeAspect="1" noChangeArrowheads="1"/>
          </p:cNvPicPr>
          <p:nvPr/>
        </p:nvPicPr>
        <p:blipFill>
          <a:blip r:embed="rId2"/>
          <a:srcRect/>
          <a:stretch>
            <a:fillRect/>
          </a:stretch>
        </p:blipFill>
        <p:spPr bwMode="auto">
          <a:xfrm>
            <a:off x="735295" y="3178311"/>
            <a:ext cx="3952236" cy="2498425"/>
          </a:xfrm>
          <a:prstGeom prst="rect">
            <a:avLst/>
          </a:prstGeom>
          <a:noFill/>
          <a:ln w="12700">
            <a:noFill/>
            <a:miter lim="800000"/>
            <a:headEnd/>
            <a:tailEnd/>
          </a:ln>
          <a:effectLst/>
        </p:spPr>
      </p:pic>
      <p:pic>
        <p:nvPicPr>
          <p:cNvPr id="10" name="Picture 4" descr="http://trvbildarkivet/fotoweb/cmdrequest/rest/Preview.fwx/26654.jpg?rt=1&amp;f=5316A77AA39EC80F209631A71F30CC8D9A4CA34A2AC3199C4BFB56BCD47D83ADDFC19E54F66C0B756466E5CB288C82DE98FA3B9A789FF1A4B0EB50A9C9435E7F6AE15FB86E21B590E56A7DBF851D511E78226491577521A05C8299F4F3A98803B05D45AE0E186400423AB85DB5AF1449B6D078B3B1F91D7F9C7F4185756846F6320529765CA607203A782D7BD418A33BAD316CADDB7F5C3E63DF01A16BB6DCE9E160C290F99A8642F3E4542AA374C33D&amp;sz=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53902"/>
            <a:ext cx="3770784" cy="277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2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 y="3501007"/>
            <a:ext cx="4506178" cy="2672619"/>
          </a:xfrm>
          <a:prstGeom prst="rect">
            <a:avLst/>
          </a:prstGeom>
        </p:spPr>
      </p:pic>
      <p:pic>
        <p:nvPicPr>
          <p:cNvPr id="5" name="Bildobjekt 4"/>
          <p:cNvPicPr>
            <a:picLocks noChangeAspect="1"/>
          </p:cNvPicPr>
          <p:nvPr/>
        </p:nvPicPr>
        <p:blipFill>
          <a:blip r:embed="rId4"/>
          <a:stretch>
            <a:fillRect/>
          </a:stretch>
        </p:blipFill>
        <p:spPr>
          <a:xfrm>
            <a:off x="4657941" y="3501008"/>
            <a:ext cx="4486059" cy="2672618"/>
          </a:xfrm>
          <a:prstGeom prst="rect">
            <a:avLst/>
          </a:prstGeom>
        </p:spPr>
      </p:pic>
      <p:pic>
        <p:nvPicPr>
          <p:cNvPr id="6" name="Bildobjekt 5"/>
          <p:cNvPicPr>
            <a:picLocks noChangeAspect="1"/>
          </p:cNvPicPr>
          <p:nvPr/>
        </p:nvPicPr>
        <p:blipFill>
          <a:blip r:embed="rId5"/>
          <a:stretch>
            <a:fillRect/>
          </a:stretch>
        </p:blipFill>
        <p:spPr>
          <a:xfrm>
            <a:off x="0" y="829893"/>
            <a:ext cx="4572000" cy="2671115"/>
          </a:xfrm>
          <a:prstGeom prst="rect">
            <a:avLst/>
          </a:prstGeom>
        </p:spPr>
      </p:pic>
      <p:pic>
        <p:nvPicPr>
          <p:cNvPr id="7" name="Bildobjekt 6"/>
          <p:cNvPicPr>
            <a:picLocks noChangeAspect="1"/>
          </p:cNvPicPr>
          <p:nvPr/>
        </p:nvPicPr>
        <p:blipFill>
          <a:blip r:embed="rId6"/>
          <a:stretch>
            <a:fillRect/>
          </a:stretch>
        </p:blipFill>
        <p:spPr>
          <a:xfrm>
            <a:off x="4691493" y="846556"/>
            <a:ext cx="4452507" cy="2654451"/>
          </a:xfrm>
          <a:prstGeom prst="rect">
            <a:avLst/>
          </a:prstGeom>
        </p:spPr>
      </p:pic>
      <p:sp>
        <p:nvSpPr>
          <p:cNvPr id="8" name="textruta 7"/>
          <p:cNvSpPr txBox="1"/>
          <p:nvPr/>
        </p:nvSpPr>
        <p:spPr>
          <a:xfrm>
            <a:off x="179512" y="305363"/>
            <a:ext cx="8568952" cy="523220"/>
          </a:xfrm>
          <a:prstGeom prst="rect">
            <a:avLst/>
          </a:prstGeom>
          <a:noFill/>
        </p:spPr>
        <p:txBody>
          <a:bodyPr wrap="square" rtlCol="0">
            <a:spAutoFit/>
          </a:bodyPr>
          <a:lstStyle/>
          <a:p>
            <a:r>
              <a:rPr lang="sv-SE" sz="2800" dirty="0" smtClean="0"/>
              <a:t>Luftkvaliteten har förbättrats i Stockholm…</a:t>
            </a:r>
            <a:endParaRPr lang="sv-SE" sz="2800" dirty="0"/>
          </a:p>
        </p:txBody>
      </p:sp>
      <p:sp>
        <p:nvSpPr>
          <p:cNvPr id="9" name="textruta 8"/>
          <p:cNvSpPr txBox="1"/>
          <p:nvPr/>
        </p:nvSpPr>
        <p:spPr>
          <a:xfrm>
            <a:off x="4670450" y="6173626"/>
            <a:ext cx="1968739" cy="307777"/>
          </a:xfrm>
          <a:prstGeom prst="rect">
            <a:avLst/>
          </a:prstGeom>
          <a:noFill/>
        </p:spPr>
        <p:txBody>
          <a:bodyPr wrap="square" rtlCol="0">
            <a:spAutoFit/>
          </a:bodyPr>
          <a:lstStyle/>
          <a:p>
            <a:r>
              <a:rPr lang="sv-SE" sz="1400" dirty="0" smtClean="0"/>
              <a:t>SLB Analys 2015</a:t>
            </a:r>
            <a:endParaRPr lang="sv-SE" sz="1400" dirty="0"/>
          </a:p>
        </p:txBody>
      </p:sp>
    </p:spTree>
    <p:extLst>
      <p:ext uri="{BB962C8B-B14F-4D97-AF65-F5344CB8AC3E}">
        <p14:creationId xmlns:p14="http://schemas.microsoft.com/office/powerpoint/2010/main" val="2136234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404664"/>
            <a:ext cx="7875188" cy="1060740"/>
          </a:xfrm>
        </p:spPr>
        <p:txBody>
          <a:bodyPr/>
          <a:lstStyle/>
          <a:p>
            <a:r>
              <a:rPr lang="sv-SE" dirty="0" smtClean="0"/>
              <a:t>Några slutsatser</a:t>
            </a:r>
            <a:endParaRPr lang="sv-SE" dirty="0"/>
          </a:p>
        </p:txBody>
      </p:sp>
      <p:sp>
        <p:nvSpPr>
          <p:cNvPr id="3" name="Platshållare för innehåll 2"/>
          <p:cNvSpPr>
            <a:spLocks noGrp="1"/>
          </p:cNvSpPr>
          <p:nvPr>
            <p:ph idx="1"/>
          </p:nvPr>
        </p:nvSpPr>
        <p:spPr/>
        <p:txBody>
          <a:bodyPr/>
          <a:lstStyle/>
          <a:p>
            <a:endParaRPr lang="sv-SE" dirty="0" smtClean="0"/>
          </a:p>
          <a:p>
            <a:endParaRPr lang="sv-SE" dirty="0" smtClean="0"/>
          </a:p>
          <a:p>
            <a:endParaRPr lang="sv-SE" dirty="0" smtClean="0"/>
          </a:p>
          <a:p>
            <a:endParaRPr lang="sv-SE" dirty="0" smtClean="0"/>
          </a:p>
          <a:p>
            <a:endParaRPr lang="sv-SE" dirty="0" smtClean="0"/>
          </a:p>
          <a:p>
            <a:endParaRPr lang="sv-SE" dirty="0"/>
          </a:p>
        </p:txBody>
      </p:sp>
      <p:sp>
        <p:nvSpPr>
          <p:cNvPr id="8" name="Rektangel 7"/>
          <p:cNvSpPr/>
          <p:nvPr/>
        </p:nvSpPr>
        <p:spPr>
          <a:xfrm>
            <a:off x="611560" y="1571612"/>
            <a:ext cx="7704856" cy="4308872"/>
          </a:xfrm>
          <a:prstGeom prst="rect">
            <a:avLst/>
          </a:prstGeom>
        </p:spPr>
        <p:txBody>
          <a:bodyPr wrap="square">
            <a:spAutoFit/>
          </a:bodyPr>
          <a:lstStyle/>
          <a:p>
            <a:r>
              <a:rPr lang="sv-SE" dirty="0" smtClean="0"/>
              <a:t>Generellt sett finns inga kraftfulla åtgärder som ensamma löser problemen med höga luftföroreningshalter. Samverkan i åtgärdsprogram helt nödvändigt.</a:t>
            </a:r>
          </a:p>
          <a:p>
            <a:endParaRPr lang="sv-SE" dirty="0"/>
          </a:p>
          <a:p>
            <a:r>
              <a:rPr lang="sv-SE" dirty="0" smtClean="0"/>
              <a:t>Åtgärdsprogrammen har inte räckt till för att klara MKN, även om halterna har blivit lägre. ÅP och dess förankring måste förbättras.</a:t>
            </a:r>
          </a:p>
          <a:p>
            <a:endParaRPr lang="sv-SE" dirty="0" smtClean="0"/>
          </a:p>
          <a:p>
            <a:r>
              <a:rPr lang="sv-SE" dirty="0" smtClean="0"/>
              <a:t>Viktigt att försöka lösa flera problem samtidigt (luftföroreningar, buller, CO2, säkerhet, etc.) för att minska risken för målkonflikter. </a:t>
            </a:r>
          </a:p>
          <a:p>
            <a:endParaRPr lang="sv-SE" dirty="0"/>
          </a:p>
          <a:p>
            <a:r>
              <a:rPr lang="sv-SE" dirty="0" smtClean="0"/>
              <a:t>Målkonflikter har inte varit något stort problem för genomförande av Trafikverkets åtgärder i åtgärdsprogram. </a:t>
            </a:r>
          </a:p>
          <a:p>
            <a:endParaRPr lang="sv-SE" dirty="0" smtClean="0"/>
          </a:p>
          <a:p>
            <a:r>
              <a:rPr lang="sv-SE" dirty="0" smtClean="0"/>
              <a:t>Miljökvalitetsnormerna har setts som nödvändiga att klara. Åtgärderna </a:t>
            </a:r>
            <a:r>
              <a:rPr lang="sv-SE" smtClean="0"/>
              <a:t>har varit </a:t>
            </a:r>
            <a:r>
              <a:rPr lang="sv-SE" dirty="0" smtClean="0"/>
              <a:t>kunskapsdrivande.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39552" y="548680"/>
            <a:ext cx="8207375"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1166813" rtl="0" eaLnBrk="0" fontAlgn="base" latinLnBrk="0" hangingPunct="0">
              <a:lnSpc>
                <a:spcPct val="100000"/>
              </a:lnSpc>
              <a:spcBef>
                <a:spcPct val="0"/>
              </a:spcBef>
              <a:spcAft>
                <a:spcPct val="0"/>
              </a:spcAft>
              <a:buClrTx/>
              <a:buSzTx/>
              <a:buFontTx/>
              <a:buNone/>
              <a:tabLst/>
              <a:defRPr/>
            </a:pPr>
            <a:r>
              <a:rPr kumimoji="0" lang="sv-SE"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Tack för uppmärksamheten!</a:t>
            </a:r>
            <a:endParaRPr kumimoji="0" lang="sv-SE"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4"/>
          <p:cNvSpPr txBox="1">
            <a:spLocks noChangeArrowheads="1"/>
          </p:cNvSpPr>
          <p:nvPr/>
        </p:nvSpPr>
        <p:spPr>
          <a:xfrm>
            <a:off x="683568" y="3648425"/>
            <a:ext cx="3467298" cy="2962275"/>
          </a:xfrm>
          <a:prstGeom prst="rect">
            <a:avLst/>
          </a:prstGeom>
        </p:spPr>
        <p:txBody>
          <a:bodyPr/>
          <a:lstStyle/>
          <a:p>
            <a:pPr marL="342900" marR="0" lvl="0" indent="-342900" algn="l" defTabSz="1166813" rtl="0" eaLnBrk="0" fontAlgn="base" latinLnBrk="0" hangingPunct="0">
              <a:lnSpc>
                <a:spcPct val="100000"/>
              </a:lnSpc>
              <a:spcBef>
                <a:spcPct val="20000"/>
              </a:spcBef>
              <a:spcAft>
                <a:spcPct val="0"/>
              </a:spcAft>
              <a:buClrTx/>
              <a:buSzTx/>
              <a:buFont typeface="Arial" charset="0"/>
              <a:buChar char="•"/>
              <a:tabLst/>
              <a:defRPr/>
            </a:pPr>
            <a:endParaRPr kumimoji="0" lang="sv-SE"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1166813" rtl="0" eaLnBrk="0" fontAlgn="base" latinLnBrk="0" hangingPunct="0">
              <a:lnSpc>
                <a:spcPct val="100000"/>
              </a:lnSpc>
              <a:spcBef>
                <a:spcPct val="20000"/>
              </a:spcBef>
              <a:spcAft>
                <a:spcPct val="0"/>
              </a:spcAft>
              <a:buClrTx/>
              <a:buSzTx/>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Martin Juneholm </a:t>
            </a:r>
          </a:p>
          <a:p>
            <a:pPr marL="342900" marR="0" lvl="0" indent="-342900" algn="l" defTabSz="1166813" rtl="0" eaLnBrk="0" fontAlgn="base" latinLnBrk="0" hangingPunct="0">
              <a:lnSpc>
                <a:spcPct val="100000"/>
              </a:lnSpc>
              <a:spcBef>
                <a:spcPct val="20000"/>
              </a:spcBef>
              <a:spcAft>
                <a:spcPct val="0"/>
              </a:spcAft>
              <a:buClrTx/>
              <a:buSzTx/>
              <a:tabLst/>
              <a:defRPr/>
            </a:pPr>
            <a:r>
              <a:rPr lang="sv-SE" sz="1400" dirty="0" smtClean="0">
                <a:latin typeface="Arial" pitchFamily="34" charset="0"/>
                <a:cs typeface="Arial" pitchFamily="34" charset="0"/>
              </a:rPr>
              <a:t>Nationell samordnare luftkvalitet</a:t>
            </a:r>
          </a:p>
          <a:p>
            <a:pPr marL="342900" marR="0" lvl="0" indent="-342900" algn="l" defTabSz="1166813" rtl="0" eaLnBrk="0" fontAlgn="base" latinLnBrk="0" hangingPunct="0">
              <a:lnSpc>
                <a:spcPct val="100000"/>
              </a:lnSpc>
              <a:spcBef>
                <a:spcPct val="20000"/>
              </a:spcBef>
              <a:spcAft>
                <a:spcPct val="0"/>
              </a:spcAft>
              <a:buClrTx/>
              <a:buSzTx/>
              <a:tabLst/>
              <a:defRPr/>
            </a:pPr>
            <a:endParaRPr kumimoji="0" lang="sv-SE"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6" name="Picture 7"/>
          <p:cNvPicPr>
            <a:picLocks noChangeAspect="1" noChangeArrowheads="1"/>
          </p:cNvPicPr>
          <p:nvPr/>
        </p:nvPicPr>
        <p:blipFill>
          <a:blip r:embed="rId2" cstate="print"/>
          <a:srcRect/>
          <a:stretch>
            <a:fillRect/>
          </a:stretch>
        </p:blipFill>
        <p:spPr bwMode="auto">
          <a:xfrm>
            <a:off x="4311646" y="1779619"/>
            <a:ext cx="3788746" cy="3737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email"/>
          <a:srcRect/>
          <a:stretch>
            <a:fillRect/>
          </a:stretch>
        </p:blipFill>
        <p:spPr bwMode="auto">
          <a:xfrm>
            <a:off x="0" y="0"/>
            <a:ext cx="9144000" cy="6143946"/>
          </a:xfrm>
          <a:prstGeom prst="rect">
            <a:avLst/>
          </a:prstGeom>
          <a:noFill/>
          <a:ln w="9525">
            <a:noFill/>
            <a:miter lim="800000"/>
            <a:headEnd/>
            <a:tailEnd/>
          </a:ln>
        </p:spPr>
      </p:pic>
      <p:sp>
        <p:nvSpPr>
          <p:cNvPr id="14" name="Rektangel med rundade hörn 13"/>
          <p:cNvSpPr/>
          <p:nvPr/>
        </p:nvSpPr>
        <p:spPr>
          <a:xfrm>
            <a:off x="3463561" y="2996951"/>
            <a:ext cx="4348799" cy="2072817"/>
          </a:xfrm>
          <a:prstGeom prst="roundRect">
            <a:avLst>
              <a:gd name="adj" fmla="val 68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5" name="Rätvinklig triangel 14"/>
          <p:cNvSpPr/>
          <p:nvPr/>
        </p:nvSpPr>
        <p:spPr>
          <a:xfrm rot="10800000">
            <a:off x="6976152" y="4954272"/>
            <a:ext cx="719190" cy="71919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3" name="Rubrik 1"/>
          <p:cNvSpPr txBox="1">
            <a:spLocks/>
          </p:cNvSpPr>
          <p:nvPr/>
        </p:nvSpPr>
        <p:spPr bwMode="auto">
          <a:xfrm>
            <a:off x="3463561" y="2427952"/>
            <a:ext cx="3768940" cy="931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endParaRPr lang="sv-SE" sz="2800" dirty="0" smtClean="0">
              <a:solidFill>
                <a:srgbClr val="D52B1E"/>
              </a:solidFill>
              <a:cs typeface="Arial" charset="0"/>
            </a:endParaRPr>
          </a:p>
        </p:txBody>
      </p:sp>
      <p:sp>
        <p:nvSpPr>
          <p:cNvPr id="12290" name="Rubrik 1"/>
          <p:cNvSpPr>
            <a:spLocks noGrp="1"/>
          </p:cNvSpPr>
          <p:nvPr>
            <p:ph type="title"/>
          </p:nvPr>
        </p:nvSpPr>
        <p:spPr>
          <a:xfrm>
            <a:off x="3463561" y="2564905"/>
            <a:ext cx="5038342" cy="2289718"/>
          </a:xfrm>
        </p:spPr>
        <p:txBody>
          <a:bodyPr/>
          <a:lstStyle/>
          <a:p>
            <a:r>
              <a:rPr lang="sv-SE" dirty="0" smtClean="0">
                <a:latin typeface="Arial" charset="0"/>
                <a:cs typeface="Arial" charset="0"/>
              </a:rPr>
              <a:t>Vårt förhållande till Åtgärdsprogram är gott!</a:t>
            </a:r>
          </a:p>
        </p:txBody>
      </p:sp>
    </p:spTree>
    <p:extLst>
      <p:ext uri="{BB962C8B-B14F-4D97-AF65-F5344CB8AC3E}">
        <p14:creationId xmlns:p14="http://schemas.microsoft.com/office/powerpoint/2010/main" val="40281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2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ÅP </a:t>
            </a:r>
            <a:r>
              <a:rPr lang="sv-SE" dirty="0" smtClean="0"/>
              <a:t>är redskap </a:t>
            </a:r>
            <a:r>
              <a:rPr lang="sv-SE" dirty="0"/>
              <a:t>för </a:t>
            </a:r>
            <a:r>
              <a:rPr lang="sv-SE" dirty="0" smtClean="0"/>
              <a:t>uppfyllande av MKN</a:t>
            </a:r>
            <a:endParaRPr lang="sv-SE" dirty="0"/>
          </a:p>
        </p:txBody>
      </p:sp>
      <p:sp>
        <p:nvSpPr>
          <p:cNvPr id="4" name="Platshållare för innehåll 2"/>
          <p:cNvSpPr>
            <a:spLocks noGrp="1"/>
          </p:cNvSpPr>
          <p:nvPr>
            <p:ph idx="1"/>
          </p:nvPr>
        </p:nvSpPr>
        <p:spPr>
          <a:xfrm>
            <a:off x="714348" y="1465404"/>
            <a:ext cx="7674076" cy="3902780"/>
          </a:xfrm>
        </p:spPr>
        <p:txBody>
          <a:bodyPr/>
          <a:lstStyle/>
          <a:p>
            <a:r>
              <a:rPr lang="sv-SE" sz="2000" dirty="0" smtClean="0"/>
              <a:t>”</a:t>
            </a:r>
            <a:r>
              <a:rPr lang="sv-SE" sz="2000" i="1" dirty="0" smtClean="0"/>
              <a:t>Åtgärdsprogram skall vara det huvudsakliga redskapet för att uppfylla miljökvalitetsnormer</a:t>
            </a:r>
            <a:r>
              <a:rPr lang="sv-SE" sz="2000" dirty="0" smtClean="0"/>
              <a:t>”. </a:t>
            </a:r>
            <a:r>
              <a:rPr lang="sv-SE" sz="2400" dirty="0" smtClean="0"/>
              <a:t/>
            </a:r>
            <a:br>
              <a:rPr lang="sv-SE" sz="2400" dirty="0" smtClean="0"/>
            </a:br>
            <a:r>
              <a:rPr lang="sv-SE" sz="1600" dirty="0" smtClean="0"/>
              <a:t>(Kommittédirektiv. Åtgärdsprogram för att uppfylla miljökvalitetsnormer. </a:t>
            </a:r>
            <a:br>
              <a:rPr lang="sv-SE" sz="1600" dirty="0" smtClean="0"/>
            </a:br>
            <a:r>
              <a:rPr lang="sv-SE" sz="1600" dirty="0" smtClean="0"/>
              <a:t>Dir. 2004:170)</a:t>
            </a:r>
          </a:p>
          <a:p>
            <a:endParaRPr lang="sv-SE" sz="1400" dirty="0" smtClean="0"/>
          </a:p>
          <a:p>
            <a:r>
              <a:rPr lang="sv-SE" sz="2000" dirty="0" smtClean="0"/>
              <a:t>”</a:t>
            </a:r>
            <a:r>
              <a:rPr lang="sv-SE" sz="2000" i="1" dirty="0" smtClean="0"/>
              <a:t>Det är således åtgärdsprogrammet och inte de enskilda styrmedel som anges 5 kap. 3 § som skall säkerställa att normen klaras</a:t>
            </a:r>
            <a:r>
              <a:rPr lang="sv-SE" sz="2000" dirty="0" smtClean="0"/>
              <a:t>”. </a:t>
            </a:r>
            <a:r>
              <a:rPr lang="sv-SE" sz="2400" dirty="0" smtClean="0"/>
              <a:t/>
            </a:r>
            <a:br>
              <a:rPr lang="sv-SE" sz="2400" dirty="0" smtClean="0"/>
            </a:br>
            <a:r>
              <a:rPr lang="sv-SE" sz="1600" dirty="0" smtClean="0"/>
              <a:t>(Miljöbalken; miljökvalitetsnormer, miljöorganisationerna i miljöprocessen och avgifter. SOU 2005:59, s 132)</a:t>
            </a:r>
          </a:p>
          <a:p>
            <a:endParaRPr lang="sv-SE" sz="1400" dirty="0" smtClean="0"/>
          </a:p>
          <a:p>
            <a:r>
              <a:rPr lang="sv-SE" sz="2000" i="1" dirty="0" smtClean="0"/>
              <a:t>”… </a:t>
            </a:r>
            <a:r>
              <a:rPr lang="sv-SE" sz="2000" i="1" dirty="0"/>
              <a:t>att åtgärdsprogrammen ska vara övergripande planeringsinstrument, ge uttryck för ett sådant helhetsperspektiv och ange de olika styrmedel som behöver tillämpas för att minska påverkan från olika slag av källor</a:t>
            </a:r>
            <a:r>
              <a:rPr lang="sv-SE" i="1" dirty="0" smtClean="0"/>
              <a:t>.” </a:t>
            </a:r>
            <a:endParaRPr lang="sv-SE" i="1" dirty="0"/>
          </a:p>
          <a:p>
            <a:r>
              <a:rPr lang="sv-SE" dirty="0" smtClean="0"/>
              <a:t>(</a:t>
            </a:r>
            <a:r>
              <a:rPr lang="sv-SE" sz="1600" dirty="0" smtClean="0"/>
              <a:t>Regeringens proposition 2009/10:184 </a:t>
            </a:r>
            <a:r>
              <a:rPr lang="sv-SE" sz="1600" dirty="0"/>
              <a:t>Åtgärdsprogram och tillämpningen av </a:t>
            </a:r>
            <a:r>
              <a:rPr lang="sv-SE" sz="1600" dirty="0" smtClean="0"/>
              <a:t>miljökvalitetsnormer)</a:t>
            </a:r>
            <a:r>
              <a:rPr lang="sv-SE" dirty="0"/>
              <a:t>	</a:t>
            </a:r>
          </a:p>
          <a:p>
            <a:endParaRPr lang="sv-SE" dirty="0"/>
          </a:p>
        </p:txBody>
      </p:sp>
    </p:spTree>
    <p:extLst>
      <p:ext uri="{BB962C8B-B14F-4D97-AF65-F5344CB8AC3E}">
        <p14:creationId xmlns:p14="http://schemas.microsoft.com/office/powerpoint/2010/main" val="1634617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5"/>
          <p:cNvSpPr txBox="1">
            <a:spLocks noChangeArrowheads="1"/>
          </p:cNvSpPr>
          <p:nvPr/>
        </p:nvSpPr>
        <p:spPr bwMode="auto">
          <a:xfrm>
            <a:off x="3131528" y="5248276"/>
            <a:ext cx="184638" cy="366713"/>
          </a:xfrm>
          <a:prstGeom prst="rect">
            <a:avLst/>
          </a:prstGeom>
          <a:noFill/>
          <a:ln w="9525">
            <a:noFill/>
            <a:miter lim="800000"/>
            <a:headEnd/>
            <a:tailEnd/>
          </a:ln>
        </p:spPr>
        <p:txBody>
          <a:bodyPr wrap="none">
            <a:spAutoFit/>
          </a:bodyPr>
          <a:lstStyle/>
          <a:p>
            <a:endParaRPr lang="sv-SE">
              <a:solidFill>
                <a:prstClr val="black"/>
              </a:solidFill>
            </a:endParaRPr>
          </a:p>
        </p:txBody>
      </p:sp>
      <p:sp>
        <p:nvSpPr>
          <p:cNvPr id="5129" name="Line 6"/>
          <p:cNvSpPr>
            <a:spLocks noChangeShapeType="1"/>
          </p:cNvSpPr>
          <p:nvPr/>
        </p:nvSpPr>
        <p:spPr bwMode="auto">
          <a:xfrm>
            <a:off x="1928446" y="5013325"/>
            <a:ext cx="0" cy="0"/>
          </a:xfrm>
          <a:prstGeom prst="line">
            <a:avLst/>
          </a:prstGeom>
          <a:noFill/>
          <a:ln w="9525">
            <a:solidFill>
              <a:schemeClr val="tx1"/>
            </a:solidFill>
            <a:round/>
            <a:headEnd/>
            <a:tailEnd/>
          </a:ln>
        </p:spPr>
        <p:txBody>
          <a:bodyPr/>
          <a:lstStyle/>
          <a:p>
            <a:endParaRPr lang="sv-SE">
              <a:solidFill>
                <a:prstClr val="black"/>
              </a:solidFill>
            </a:endParaRPr>
          </a:p>
        </p:txBody>
      </p:sp>
      <p:sp>
        <p:nvSpPr>
          <p:cNvPr id="5130" name="Line 7"/>
          <p:cNvSpPr>
            <a:spLocks noChangeShapeType="1"/>
          </p:cNvSpPr>
          <p:nvPr/>
        </p:nvSpPr>
        <p:spPr bwMode="auto">
          <a:xfrm>
            <a:off x="849923" y="4652963"/>
            <a:ext cx="0" cy="0"/>
          </a:xfrm>
          <a:prstGeom prst="line">
            <a:avLst/>
          </a:prstGeom>
          <a:noFill/>
          <a:ln w="9525">
            <a:solidFill>
              <a:schemeClr val="tx1"/>
            </a:solidFill>
            <a:round/>
            <a:headEnd/>
            <a:tailEnd type="triangle" w="med" len="med"/>
          </a:ln>
        </p:spPr>
        <p:txBody>
          <a:bodyPr/>
          <a:lstStyle/>
          <a:p>
            <a:endParaRPr lang="sv-SE">
              <a:solidFill>
                <a:prstClr val="black"/>
              </a:solidFill>
            </a:endParaRPr>
          </a:p>
        </p:txBody>
      </p:sp>
      <p:sp>
        <p:nvSpPr>
          <p:cNvPr id="5131" name="Line 8"/>
          <p:cNvSpPr>
            <a:spLocks noChangeShapeType="1"/>
          </p:cNvSpPr>
          <p:nvPr/>
        </p:nvSpPr>
        <p:spPr bwMode="auto">
          <a:xfrm flipH="1">
            <a:off x="4837235" y="1052514"/>
            <a:ext cx="0" cy="4968875"/>
          </a:xfrm>
          <a:prstGeom prst="line">
            <a:avLst/>
          </a:prstGeom>
          <a:noFill/>
          <a:ln w="9525">
            <a:solidFill>
              <a:schemeClr val="tx1"/>
            </a:solidFill>
            <a:round/>
            <a:headEnd/>
            <a:tailEnd/>
          </a:ln>
        </p:spPr>
        <p:txBody>
          <a:bodyPr/>
          <a:lstStyle/>
          <a:p>
            <a:endParaRPr lang="sv-SE">
              <a:solidFill>
                <a:prstClr val="black"/>
              </a:solidFill>
            </a:endParaRPr>
          </a:p>
        </p:txBody>
      </p:sp>
      <p:sp>
        <p:nvSpPr>
          <p:cNvPr id="5132" name="Line 9"/>
          <p:cNvSpPr>
            <a:spLocks noChangeShapeType="1"/>
          </p:cNvSpPr>
          <p:nvPr/>
        </p:nvSpPr>
        <p:spPr bwMode="auto">
          <a:xfrm>
            <a:off x="1784838" y="5013325"/>
            <a:ext cx="0" cy="0"/>
          </a:xfrm>
          <a:prstGeom prst="line">
            <a:avLst/>
          </a:prstGeom>
          <a:noFill/>
          <a:ln w="9525">
            <a:solidFill>
              <a:schemeClr val="tx1"/>
            </a:solidFill>
            <a:round/>
            <a:headEnd/>
            <a:tailEnd/>
          </a:ln>
        </p:spPr>
        <p:txBody>
          <a:bodyPr/>
          <a:lstStyle/>
          <a:p>
            <a:endParaRPr lang="sv-SE">
              <a:solidFill>
                <a:prstClr val="black"/>
              </a:solidFill>
            </a:endParaRPr>
          </a:p>
        </p:txBody>
      </p:sp>
      <p:sp>
        <p:nvSpPr>
          <p:cNvPr id="12" name="Rectangle 3"/>
          <p:cNvSpPr>
            <a:spLocks noChangeArrowheads="1"/>
          </p:cNvSpPr>
          <p:nvPr/>
        </p:nvSpPr>
        <p:spPr bwMode="auto">
          <a:xfrm>
            <a:off x="350839" y="1125538"/>
            <a:ext cx="4400550" cy="4894932"/>
          </a:xfrm>
          <a:prstGeom prst="rect">
            <a:avLst/>
          </a:prstGeom>
          <a:noFill/>
          <a:ln w="9525">
            <a:noFill/>
            <a:miter lim="800000"/>
            <a:headEnd/>
            <a:tailEnd/>
          </a:ln>
        </p:spPr>
        <p:txBody>
          <a:bodyPr/>
          <a:lstStyle/>
          <a:p>
            <a:pPr marL="176213" indent="-176213">
              <a:lnSpc>
                <a:spcPct val="90000"/>
              </a:lnSpc>
              <a:spcBef>
                <a:spcPct val="50000"/>
              </a:spcBef>
            </a:pPr>
            <a:endParaRPr lang="sv-SE" sz="1400" dirty="0" smtClean="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Stockholms län                  	NO2</a:t>
            </a:r>
            <a:r>
              <a:rPr lang="sv-SE" sz="1400" b="1" dirty="0" smtClean="0">
                <a:solidFill>
                  <a:prstClr val="black"/>
                </a:solidFill>
                <a:latin typeface="Times New Roman" pitchFamily="18" charset="0"/>
              </a:rPr>
              <a:t>,  </a:t>
            </a:r>
            <a:r>
              <a:rPr lang="sv-SE" sz="1400" dirty="0" smtClean="0">
                <a:solidFill>
                  <a:prstClr val="black"/>
                </a:solidFill>
                <a:latin typeface="Times New Roman" pitchFamily="18" charset="0"/>
              </a:rPr>
              <a:t>PM10 </a:t>
            </a:r>
            <a:endParaRPr lang="sv-SE" sz="1400"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Göteborgsregionen	     	NO2 </a:t>
            </a:r>
            <a:endParaRPr lang="sv-SE" sz="1400"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Göteborgs stad	                  	PM10</a:t>
            </a:r>
            <a:endParaRPr lang="sv-SE" sz="1400"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Uppsala	                       	PM10, NO2 </a:t>
            </a:r>
            <a:endParaRPr lang="sv-SE" sz="1400"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Norrköping		                   	PM10 </a:t>
            </a:r>
            <a:endParaRPr lang="sv-SE" sz="1400"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Helsingborg	             		NO2       </a:t>
            </a:r>
            <a:endParaRPr lang="sv-SE" sz="1400"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Malmö	</a:t>
            </a:r>
            <a:r>
              <a:rPr lang="sv-SE" sz="1400" dirty="0">
                <a:solidFill>
                  <a:prstClr val="black"/>
                </a:solidFill>
                <a:latin typeface="Times New Roman" pitchFamily="18" charset="0"/>
              </a:rPr>
              <a:t>	        </a:t>
            </a:r>
            <a:r>
              <a:rPr lang="sv-SE" sz="1400" dirty="0" smtClean="0">
                <a:solidFill>
                  <a:prstClr val="black"/>
                </a:solidFill>
                <a:latin typeface="Times New Roman" pitchFamily="18" charset="0"/>
              </a:rPr>
              <a:t>         	NO2</a:t>
            </a:r>
            <a:endParaRPr lang="sv-SE" sz="1400"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Umeå                                  	NO2</a:t>
            </a:r>
            <a:endParaRPr lang="sv-SE" sz="1400" b="1" i="1"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Jönköping                         	PM10</a:t>
            </a:r>
            <a:endParaRPr lang="sv-SE" sz="1400"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Skellefteå </a:t>
            </a:r>
            <a:r>
              <a:rPr lang="sv-SE" sz="1400" dirty="0">
                <a:solidFill>
                  <a:prstClr val="black"/>
                </a:solidFill>
                <a:latin typeface="Times New Roman" pitchFamily="18" charset="0"/>
              </a:rPr>
              <a:t>	                  </a:t>
            </a:r>
            <a:r>
              <a:rPr lang="sv-SE" sz="1400" dirty="0" smtClean="0">
                <a:solidFill>
                  <a:prstClr val="black"/>
                </a:solidFill>
                <a:latin typeface="Times New Roman" pitchFamily="18" charset="0"/>
              </a:rPr>
              <a:t>	 	NO2</a:t>
            </a:r>
          </a:p>
          <a:p>
            <a:pPr marL="176213" indent="-176213">
              <a:lnSpc>
                <a:spcPct val="90000"/>
              </a:lnSpc>
              <a:spcBef>
                <a:spcPct val="50000"/>
              </a:spcBef>
            </a:pPr>
            <a:r>
              <a:rPr lang="sv-SE" sz="1400" dirty="0" smtClean="0">
                <a:solidFill>
                  <a:prstClr val="black"/>
                </a:solidFill>
                <a:latin typeface="Times New Roman" pitchFamily="18" charset="0"/>
              </a:rPr>
              <a:t>Örnsköldsvik		PM10</a:t>
            </a:r>
          </a:p>
          <a:p>
            <a:pPr marL="176213" indent="-176213">
              <a:lnSpc>
                <a:spcPct val="90000"/>
              </a:lnSpc>
              <a:spcBef>
                <a:spcPct val="50000"/>
              </a:spcBef>
            </a:pPr>
            <a:r>
              <a:rPr lang="sv-SE" sz="1400" dirty="0" smtClean="0">
                <a:solidFill>
                  <a:prstClr val="black"/>
                </a:solidFill>
                <a:latin typeface="Times New Roman" pitchFamily="18" charset="0"/>
              </a:rPr>
              <a:t>Sundsvall</a:t>
            </a:r>
            <a:r>
              <a:rPr lang="sv-SE" sz="1400" dirty="0">
                <a:solidFill>
                  <a:prstClr val="black"/>
                </a:solidFill>
                <a:latin typeface="Times New Roman" pitchFamily="18" charset="0"/>
              </a:rPr>
              <a:t>	</a:t>
            </a:r>
            <a:r>
              <a:rPr lang="sv-SE" sz="1400" dirty="0" smtClean="0">
                <a:solidFill>
                  <a:prstClr val="black"/>
                </a:solidFill>
                <a:latin typeface="Times New Roman" pitchFamily="18" charset="0"/>
              </a:rPr>
              <a:t>		PM10, NO2</a:t>
            </a:r>
          </a:p>
          <a:p>
            <a:pPr marL="176213" indent="-176213">
              <a:lnSpc>
                <a:spcPct val="90000"/>
              </a:lnSpc>
              <a:spcBef>
                <a:spcPct val="50000"/>
              </a:spcBef>
            </a:pPr>
            <a:r>
              <a:rPr lang="sv-SE" sz="1400" dirty="0" smtClean="0">
                <a:solidFill>
                  <a:prstClr val="black"/>
                </a:solidFill>
                <a:latin typeface="Times New Roman" pitchFamily="18" charset="0"/>
              </a:rPr>
              <a:t>Luleå			NO2</a:t>
            </a:r>
          </a:p>
          <a:p>
            <a:pPr marL="176213" indent="-176213">
              <a:lnSpc>
                <a:spcPct val="90000"/>
              </a:lnSpc>
              <a:spcBef>
                <a:spcPct val="50000"/>
              </a:spcBef>
            </a:pPr>
            <a:r>
              <a:rPr lang="sv-SE" sz="1400" dirty="0" smtClean="0">
                <a:solidFill>
                  <a:prstClr val="black"/>
                </a:solidFill>
                <a:latin typeface="Times New Roman" pitchFamily="18" charset="0"/>
              </a:rPr>
              <a:t>Linköping			PM10</a:t>
            </a:r>
            <a:endParaRPr lang="sv-SE" i="1" dirty="0">
              <a:solidFill>
                <a:prstClr val="black"/>
              </a:solidFill>
              <a:latin typeface="Times New Roman" pitchFamily="18" charset="0"/>
            </a:endParaRPr>
          </a:p>
          <a:p>
            <a:pPr marL="176213" indent="-176213">
              <a:lnSpc>
                <a:spcPct val="90000"/>
              </a:lnSpc>
              <a:spcBef>
                <a:spcPct val="50000"/>
              </a:spcBef>
            </a:pPr>
            <a:r>
              <a:rPr lang="sv-SE" sz="1400" dirty="0" smtClean="0">
                <a:solidFill>
                  <a:prstClr val="black"/>
                </a:solidFill>
                <a:latin typeface="Times New Roman" pitchFamily="18" charset="0"/>
              </a:rPr>
              <a:t>+ fler under utredning</a:t>
            </a:r>
            <a:endParaRPr lang="sv-SE" sz="1400" dirty="0">
              <a:solidFill>
                <a:prstClr val="black"/>
              </a:solidFill>
              <a:latin typeface="Times New Roman" pitchFamily="18" charset="0"/>
            </a:endParaRPr>
          </a:p>
          <a:p>
            <a:pPr marL="176213" indent="-176213">
              <a:lnSpc>
                <a:spcPct val="90000"/>
              </a:lnSpc>
              <a:spcBef>
                <a:spcPct val="50000"/>
              </a:spcBef>
            </a:pPr>
            <a:endParaRPr lang="sv-SE" sz="1200" dirty="0">
              <a:solidFill>
                <a:prstClr val="black"/>
              </a:solidFill>
              <a:latin typeface="Times New Roman" pitchFamily="18" charset="0"/>
            </a:endParaRPr>
          </a:p>
          <a:p>
            <a:pPr marL="176213" indent="-176213">
              <a:lnSpc>
                <a:spcPct val="90000"/>
              </a:lnSpc>
              <a:spcBef>
                <a:spcPct val="50000"/>
              </a:spcBef>
            </a:pPr>
            <a:endParaRPr lang="sv-SE" sz="1200" dirty="0">
              <a:solidFill>
                <a:prstClr val="black"/>
              </a:solidFill>
              <a:latin typeface="Times New Roman" pitchFamily="18" charset="0"/>
            </a:endParaRPr>
          </a:p>
        </p:txBody>
      </p:sp>
      <p:sp>
        <p:nvSpPr>
          <p:cNvPr id="13" name="Rectangle 4"/>
          <p:cNvSpPr>
            <a:spLocks noChangeArrowheads="1"/>
          </p:cNvSpPr>
          <p:nvPr/>
        </p:nvSpPr>
        <p:spPr bwMode="auto">
          <a:xfrm>
            <a:off x="4932040" y="908720"/>
            <a:ext cx="4392612" cy="5111750"/>
          </a:xfrm>
          <a:prstGeom prst="rect">
            <a:avLst/>
          </a:prstGeom>
          <a:noFill/>
          <a:ln w="9525">
            <a:noFill/>
            <a:miter lim="800000"/>
            <a:headEnd/>
            <a:tailEnd/>
          </a:ln>
        </p:spPr>
        <p:txBody>
          <a:bodyPr/>
          <a:lstStyle/>
          <a:p>
            <a:pPr marL="176213" indent="-176213">
              <a:lnSpc>
                <a:spcPct val="90000"/>
              </a:lnSpc>
              <a:spcBef>
                <a:spcPct val="50000"/>
              </a:spcBef>
            </a:pPr>
            <a:r>
              <a:rPr lang="sv-SE" sz="2000" dirty="0">
                <a:solidFill>
                  <a:prstClr val="black"/>
                </a:solidFill>
                <a:latin typeface="Times New Roman" pitchFamily="18" charset="0"/>
              </a:rPr>
              <a:t>  </a:t>
            </a:r>
            <a:r>
              <a:rPr lang="sv-SE" sz="1400" dirty="0" smtClean="0">
                <a:solidFill>
                  <a:prstClr val="black"/>
                </a:solidFill>
                <a:latin typeface="Times New Roman" pitchFamily="18" charset="0"/>
              </a:rPr>
              <a:t>  </a:t>
            </a:r>
            <a:r>
              <a:rPr lang="sv-SE" i="1" dirty="0" smtClean="0">
                <a:solidFill>
                  <a:prstClr val="black"/>
                </a:solidFill>
                <a:latin typeface="Times New Roman" pitchFamily="18" charset="0"/>
              </a:rPr>
              <a:t>   </a:t>
            </a:r>
            <a:endParaRPr lang="sv-SE" sz="1600" dirty="0">
              <a:solidFill>
                <a:prstClr val="black"/>
              </a:solidFill>
              <a:latin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652120" y="-98378"/>
            <a:ext cx="3491881" cy="6983762"/>
          </a:xfrm>
          <a:prstGeom prst="rect">
            <a:avLst/>
          </a:prstGeom>
          <a:noFill/>
          <a:ln w="9525">
            <a:noFill/>
            <a:miter lim="800000"/>
            <a:headEnd/>
            <a:tailEnd/>
          </a:ln>
        </p:spPr>
      </p:pic>
      <p:sp>
        <p:nvSpPr>
          <p:cNvPr id="5125" name="Rectangle 2"/>
          <p:cNvSpPr>
            <a:spLocks noChangeArrowheads="1"/>
          </p:cNvSpPr>
          <p:nvPr/>
        </p:nvSpPr>
        <p:spPr bwMode="auto">
          <a:xfrm>
            <a:off x="395536" y="260648"/>
            <a:ext cx="8352928" cy="1009352"/>
          </a:xfrm>
          <a:prstGeom prst="rect">
            <a:avLst/>
          </a:prstGeom>
          <a:noFill/>
          <a:ln w="9525">
            <a:noFill/>
            <a:miter lim="800000"/>
            <a:headEnd/>
            <a:tailEnd/>
          </a:ln>
        </p:spPr>
        <p:txBody>
          <a:bodyPr/>
          <a:lstStyle/>
          <a:p>
            <a:pPr>
              <a:spcBef>
                <a:spcPct val="50000"/>
              </a:spcBef>
            </a:pPr>
            <a:r>
              <a:rPr lang="sv-SE" sz="2600" b="1" dirty="0" smtClean="0">
                <a:solidFill>
                  <a:srgbClr val="1F497D"/>
                </a:solidFill>
              </a:rPr>
              <a:t>Åtgärdsprogram för utomhusluft </a:t>
            </a:r>
            <a:endParaRPr lang="sv-SE" sz="1400" dirty="0">
              <a:solidFill>
                <a:srgbClr val="1F497D"/>
              </a:solidFill>
            </a:endParaRPr>
          </a:p>
        </p:txBody>
      </p:sp>
    </p:spTree>
    <p:extLst>
      <p:ext uri="{BB962C8B-B14F-4D97-AF65-F5344CB8AC3E}">
        <p14:creationId xmlns:p14="http://schemas.microsoft.com/office/powerpoint/2010/main" val="26668789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objekt 9" descr="BA_7A3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8363" y="4117975"/>
            <a:ext cx="192563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ubrik 1"/>
          <p:cNvSpPr>
            <a:spLocks noGrp="1"/>
          </p:cNvSpPr>
          <p:nvPr>
            <p:ph type="title"/>
          </p:nvPr>
        </p:nvSpPr>
        <p:spPr>
          <a:xfrm>
            <a:off x="492125" y="414338"/>
            <a:ext cx="8229600" cy="1143000"/>
          </a:xfrm>
        </p:spPr>
        <p:txBody>
          <a:bodyPr/>
          <a:lstStyle/>
          <a:p>
            <a:r>
              <a:rPr lang="sv-SE" b="1" dirty="0" smtClean="0"/>
              <a:t>Trafikverkets uppdrag</a:t>
            </a:r>
          </a:p>
        </p:txBody>
      </p:sp>
      <p:sp>
        <p:nvSpPr>
          <p:cNvPr id="2" name="Platshållare för innehåll 2"/>
          <p:cNvSpPr>
            <a:spLocks noGrp="1"/>
          </p:cNvSpPr>
          <p:nvPr>
            <p:ph idx="1"/>
          </p:nvPr>
        </p:nvSpPr>
        <p:spPr>
          <a:xfrm>
            <a:off x="506413" y="1435100"/>
            <a:ext cx="5835650" cy="4151313"/>
          </a:xfrm>
        </p:spPr>
        <p:txBody>
          <a:bodyPr/>
          <a:lstStyle/>
          <a:p>
            <a:pPr marL="357188" indent="-357188">
              <a:spcAft>
                <a:spcPts val="1200"/>
              </a:spcAft>
              <a:defRPr/>
            </a:pPr>
            <a:r>
              <a:rPr lang="sv-SE" dirty="0" smtClean="0"/>
              <a:t>ansvarar för långsiktig planering av transportsystemet för vägtrafik, järnvägstrafik, sjöfart och luftfart</a:t>
            </a:r>
          </a:p>
          <a:p>
            <a:pPr marL="357188" indent="-357188">
              <a:spcAft>
                <a:spcPts val="1200"/>
              </a:spcAft>
              <a:defRPr/>
            </a:pPr>
            <a:r>
              <a:rPr lang="sv-SE" dirty="0" smtClean="0"/>
              <a:t>ansvarar för byggande, drift och underhåll av statliga vägar och  järnvägar</a:t>
            </a:r>
          </a:p>
          <a:p>
            <a:pPr>
              <a:buFont typeface="Arial" panose="020B0604020202020204" pitchFamily="34" charset="0"/>
              <a:buNone/>
              <a:defRPr/>
            </a:pPr>
            <a:r>
              <a:rPr lang="sv-SE" sz="2400" b="1" dirty="0" smtClean="0"/>
              <a:t> </a:t>
            </a:r>
          </a:p>
        </p:txBody>
      </p:sp>
      <p:pic>
        <p:nvPicPr>
          <p:cNvPr id="10245" name="Bildobjekt 5" descr="DSC0076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8363" y="1260475"/>
            <a:ext cx="192563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Bildobjekt 7" descr="väg och ban 6196843917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2852738"/>
            <a:ext cx="19272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Bildobjekt 8" descr="5744650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5188" y="0"/>
            <a:ext cx="1928812"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txBox="1">
            <a:spLocks/>
          </p:cNvSpPr>
          <p:nvPr/>
        </p:nvSpPr>
        <p:spPr bwMode="auto">
          <a:xfrm>
            <a:off x="506413" y="2996952"/>
            <a:ext cx="6434137" cy="2964111"/>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00000"/>
              </a:lnSpc>
              <a:spcBef>
                <a:spcPts val="432"/>
              </a:spcBef>
              <a:spcAft>
                <a:spcPts val="0"/>
              </a:spcAft>
              <a:buFont typeface="Arial" charset="0"/>
              <a:buNone/>
              <a:defRPr sz="1800" kern="1200" baseline="0">
                <a:solidFill>
                  <a:schemeClr val="tx1"/>
                </a:solidFill>
                <a:latin typeface="Arial" pitchFamily="34" charset="0"/>
                <a:ea typeface="+mn-ea"/>
                <a:cs typeface="Arial" pitchFamily="34" charset="0"/>
              </a:defRPr>
            </a:lvl1pPr>
            <a:lvl2pPr marL="742950" indent="-285750" algn="l" rtl="0" eaLnBrk="0" fontAlgn="base" hangingPunct="0">
              <a:spcBef>
                <a:spcPts val="24"/>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ts val="24"/>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ts val="24"/>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ts val="24"/>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93750" eaLnBrk="1" hangingPunct="1">
              <a:spcBef>
                <a:spcPct val="0"/>
              </a:spcBef>
              <a:spcAft>
                <a:spcPts val="1200"/>
              </a:spcAft>
              <a:tabLst>
                <a:tab pos="1328738" algn="l"/>
              </a:tabLst>
            </a:pPr>
            <a:r>
              <a:rPr lang="sv-SE" i="1" dirty="0" smtClean="0">
                <a:solidFill>
                  <a:prstClr val="black"/>
                </a:solidFill>
                <a:latin typeface="Arial" charset="0"/>
                <a:cs typeface="Arial" charset="0"/>
              </a:rPr>
              <a:t>Transportpolitikens övergripande mål är att säkerställa en samhällsekonomiskt effektiv och långsiktigt hållbar transportförsörjning för medborgarna och näringslivet </a:t>
            </a:r>
            <a:br>
              <a:rPr lang="sv-SE" i="1" dirty="0" smtClean="0">
                <a:solidFill>
                  <a:prstClr val="black"/>
                </a:solidFill>
                <a:latin typeface="Arial" charset="0"/>
                <a:cs typeface="Arial" charset="0"/>
              </a:rPr>
            </a:br>
            <a:r>
              <a:rPr lang="sv-SE" i="1" dirty="0" smtClean="0">
                <a:solidFill>
                  <a:prstClr val="black"/>
                </a:solidFill>
                <a:latin typeface="Arial" charset="0"/>
                <a:cs typeface="Arial" charset="0"/>
              </a:rPr>
              <a:t>i hela landet</a:t>
            </a:r>
          </a:p>
          <a:p>
            <a:pPr defTabSz="793750" eaLnBrk="1" hangingPunct="1">
              <a:spcBef>
                <a:spcPct val="0"/>
              </a:spcBef>
              <a:spcAft>
                <a:spcPts val="1200"/>
              </a:spcAft>
              <a:tabLst>
                <a:tab pos="1328738" algn="l"/>
              </a:tabLst>
            </a:pPr>
            <a:r>
              <a:rPr lang="sv-SE" dirty="0" smtClean="0">
                <a:solidFill>
                  <a:prstClr val="black"/>
                </a:solidFill>
                <a:latin typeface="Arial" charset="0"/>
                <a:cs typeface="Arial" charset="0"/>
              </a:rPr>
              <a:t>    </a:t>
            </a:r>
            <a:endParaRPr lang="sv-SE" b="1" dirty="0" smtClean="0">
              <a:solidFill>
                <a:prstClr val="black"/>
              </a:solidFill>
              <a:latin typeface="Arial" charset="0"/>
              <a:cs typeface="Arial" charset="0"/>
            </a:endParaRPr>
          </a:p>
        </p:txBody>
      </p:sp>
      <p:pic>
        <p:nvPicPr>
          <p:cNvPr id="9" name="Bildobjekt 8"/>
          <p:cNvPicPr>
            <a:picLocks noChangeAspect="1"/>
          </p:cNvPicPr>
          <p:nvPr/>
        </p:nvPicPr>
        <p:blipFill>
          <a:blip r:embed="rId7"/>
          <a:stretch>
            <a:fillRect/>
          </a:stretch>
        </p:blipFill>
        <p:spPr>
          <a:xfrm>
            <a:off x="3050055" y="3897559"/>
            <a:ext cx="3729364" cy="2250829"/>
          </a:xfrm>
          <a:prstGeom prst="rect">
            <a:avLst/>
          </a:prstGeom>
        </p:spPr>
      </p:pic>
    </p:spTree>
    <p:extLst>
      <p:ext uri="{BB962C8B-B14F-4D97-AF65-F5344CB8AC3E}">
        <p14:creationId xmlns:p14="http://schemas.microsoft.com/office/powerpoint/2010/main" val="26144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Rak 90"/>
          <p:cNvCxnSpPr/>
          <p:nvPr/>
        </p:nvCxnSpPr>
        <p:spPr>
          <a:xfrm rot="5400000" flipH="1" flipV="1">
            <a:off x="1981200" y="16287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2052303" y="1302250"/>
            <a:ext cx="2663993" cy="192697"/>
          </a:xfrm>
          <a:prstGeom prst="rect">
            <a:avLst/>
          </a:prstGeom>
          <a:noFill/>
        </p:spPr>
        <p:txBody>
          <a:bodyPr wrap="none" lIns="0" tIns="0" rIns="0" bIns="0" rtlCol="0">
            <a:spAutoFit/>
          </a:bodyPr>
          <a:lstStyle/>
          <a:p>
            <a:r>
              <a:rPr lang="sv-SE" sz="900" b="1" dirty="0" smtClean="0">
                <a:solidFill>
                  <a:prstClr val="black"/>
                </a:solidFill>
              </a:rPr>
              <a:t>Förvalta och utveckla transportsystemet</a:t>
            </a:r>
            <a:endParaRPr lang="sv-SE" sz="900" b="1" dirty="0">
              <a:solidFill>
                <a:prstClr val="black"/>
              </a:solidFill>
            </a:endParaRPr>
          </a:p>
        </p:txBody>
      </p:sp>
      <p:sp>
        <p:nvSpPr>
          <p:cNvPr id="99" name="textruta 98"/>
          <p:cNvSpPr txBox="1"/>
          <p:nvPr/>
        </p:nvSpPr>
        <p:spPr>
          <a:xfrm>
            <a:off x="2169985" y="2850897"/>
            <a:ext cx="1992439" cy="307777"/>
          </a:xfrm>
          <a:prstGeom prst="rect">
            <a:avLst/>
          </a:prstGeom>
          <a:noFill/>
        </p:spPr>
        <p:txBody>
          <a:bodyPr wrap="square" rtlCol="0">
            <a:spAutoFit/>
          </a:bodyPr>
          <a:lstStyle/>
          <a:p>
            <a:r>
              <a:rPr lang="sv-SE" sz="700" dirty="0" smtClean="0">
                <a:solidFill>
                  <a:prstClr val="black"/>
                </a:solidFill>
              </a:rPr>
              <a:t>Genomföra insatser för effektiv användning av transportsystemet</a:t>
            </a:r>
            <a:endParaRPr lang="sv-SE" sz="700" dirty="0">
              <a:solidFill>
                <a:prstClr val="black"/>
              </a:solidFill>
            </a:endParaRPr>
          </a:p>
        </p:txBody>
      </p:sp>
      <p:sp>
        <p:nvSpPr>
          <p:cNvPr id="100" name="Femhörning 99"/>
          <p:cNvSpPr/>
          <p:nvPr/>
        </p:nvSpPr>
        <p:spPr>
          <a:xfrm>
            <a:off x="161700" y="1171574"/>
            <a:ext cx="6448650" cy="4914899"/>
          </a:xfrm>
          <a:prstGeom prst="homePlate">
            <a:avLst>
              <a:gd name="adj" fmla="val 1062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nvGrpSpPr>
          <p:cNvPr id="101" name="Grupp 183"/>
          <p:cNvGrpSpPr/>
          <p:nvPr/>
        </p:nvGrpSpPr>
        <p:grpSpPr>
          <a:xfrm>
            <a:off x="2055650" y="1505705"/>
            <a:ext cx="4204026" cy="1866900"/>
            <a:chOff x="2053900" y="1523998"/>
            <a:chExt cx="4204026" cy="1866900"/>
          </a:xfrm>
        </p:grpSpPr>
        <p:grpSp>
          <p:nvGrpSpPr>
            <p:cNvPr id="102" name="Grupp 71"/>
            <p:cNvGrpSpPr/>
            <p:nvPr/>
          </p:nvGrpSpPr>
          <p:grpSpPr>
            <a:xfrm>
              <a:off x="2121211" y="1602615"/>
              <a:ext cx="2041214" cy="1618704"/>
              <a:chOff x="2130736" y="1878840"/>
              <a:chExt cx="2041214" cy="1618704"/>
            </a:xfrm>
          </p:grpSpPr>
          <p:grpSp>
            <p:nvGrpSpPr>
              <p:cNvPr id="104" name="Grupp 29"/>
              <p:cNvGrpSpPr/>
              <p:nvPr/>
            </p:nvGrpSpPr>
            <p:grpSpPr>
              <a:xfrm>
                <a:off x="2130736" y="2227319"/>
                <a:ext cx="2022160" cy="349916"/>
                <a:chOff x="1421197" y="2224202"/>
                <a:chExt cx="1343092" cy="378013"/>
              </a:xfrm>
            </p:grpSpPr>
            <p:sp>
              <p:nvSpPr>
                <p:cNvPr id="116" name="Femhörning 115"/>
                <p:cNvSpPr/>
                <p:nvPr/>
              </p:nvSpPr>
              <p:spPr>
                <a:xfrm>
                  <a:off x="1434813" y="2224202"/>
                  <a:ext cx="1329476" cy="378013"/>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sz="1400" dirty="0">
                    <a:solidFill>
                      <a:prstClr val="black"/>
                    </a:solidFill>
                  </a:endParaRPr>
                </a:p>
              </p:txBody>
            </p:sp>
            <p:sp>
              <p:nvSpPr>
                <p:cNvPr id="117" name="textruta 116"/>
                <p:cNvSpPr txBox="1"/>
                <p:nvPr/>
              </p:nvSpPr>
              <p:spPr>
                <a:xfrm>
                  <a:off x="1421197" y="2317566"/>
                  <a:ext cx="1223153" cy="232743"/>
                </a:xfrm>
                <a:prstGeom prst="rect">
                  <a:avLst/>
                </a:prstGeom>
                <a:noFill/>
              </p:spPr>
              <p:txBody>
                <a:bodyPr wrap="square" rtlCol="0">
                  <a:spAutoFit/>
                </a:bodyPr>
                <a:lstStyle/>
                <a:p>
                  <a:r>
                    <a:rPr lang="sv-SE" sz="800" dirty="0" smtClean="0">
                      <a:solidFill>
                        <a:prstClr val="black"/>
                      </a:solidFill>
                    </a:rPr>
                    <a:t>Utvärdera behov av trafik</a:t>
                  </a:r>
                  <a:endParaRPr lang="sv-SE" sz="800" dirty="0">
                    <a:solidFill>
                      <a:prstClr val="black"/>
                    </a:solidFill>
                  </a:endParaRPr>
                </a:p>
              </p:txBody>
            </p:sp>
          </p:grpSp>
          <p:sp>
            <p:nvSpPr>
              <p:cNvPr id="105" name="textruta 104"/>
              <p:cNvSpPr txBox="1"/>
              <p:nvPr/>
            </p:nvSpPr>
            <p:spPr>
              <a:xfrm>
                <a:off x="2161124" y="1878840"/>
                <a:ext cx="730969" cy="138499"/>
              </a:xfrm>
              <a:prstGeom prst="rect">
                <a:avLst/>
              </a:prstGeom>
              <a:noFill/>
            </p:spPr>
            <p:txBody>
              <a:bodyPr wrap="none" lIns="0" tIns="0" rIns="0" bIns="0" rtlCol="0">
                <a:spAutoFit/>
              </a:bodyPr>
              <a:lstStyle/>
              <a:p>
                <a:r>
                  <a:rPr lang="sv-SE" sz="900" b="1" dirty="0" smtClean="0">
                    <a:solidFill>
                      <a:prstClr val="black"/>
                    </a:solidFill>
                  </a:rPr>
                  <a:t>Planera trafik</a:t>
                </a:r>
                <a:endParaRPr lang="sv-SE" sz="900" b="1" dirty="0">
                  <a:solidFill>
                    <a:prstClr val="black"/>
                  </a:solidFill>
                </a:endParaRPr>
              </a:p>
            </p:txBody>
          </p:sp>
          <p:grpSp>
            <p:nvGrpSpPr>
              <p:cNvPr id="106" name="Grupp 57"/>
              <p:cNvGrpSpPr/>
              <p:nvPr/>
            </p:nvGrpSpPr>
            <p:grpSpPr>
              <a:xfrm>
                <a:off x="2154846" y="2684232"/>
                <a:ext cx="2001662" cy="348360"/>
                <a:chOff x="1437210" y="2293100"/>
                <a:chExt cx="1329476" cy="386489"/>
              </a:xfrm>
            </p:grpSpPr>
            <p:sp>
              <p:nvSpPr>
                <p:cNvPr id="114" name="Femhörning 113"/>
                <p:cNvSpPr/>
                <p:nvPr/>
              </p:nvSpPr>
              <p:spPr>
                <a:xfrm>
                  <a:off x="1437210" y="2301576"/>
                  <a:ext cx="1329476" cy="378013"/>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sz="1400" dirty="0">
                    <a:solidFill>
                      <a:prstClr val="black"/>
                    </a:solidFill>
                  </a:endParaRPr>
                </a:p>
              </p:txBody>
            </p:sp>
            <p:sp>
              <p:nvSpPr>
                <p:cNvPr id="115" name="textruta 114"/>
                <p:cNvSpPr txBox="1"/>
                <p:nvPr/>
              </p:nvSpPr>
              <p:spPr>
                <a:xfrm>
                  <a:off x="1466299" y="2293100"/>
                  <a:ext cx="1223153" cy="239025"/>
                </a:xfrm>
                <a:prstGeom prst="rect">
                  <a:avLst/>
                </a:prstGeom>
                <a:noFill/>
              </p:spPr>
              <p:txBody>
                <a:bodyPr wrap="square" rtlCol="0">
                  <a:spAutoFit/>
                </a:bodyPr>
                <a:lstStyle/>
                <a:p>
                  <a:endParaRPr lang="sv-SE" sz="800" dirty="0">
                    <a:solidFill>
                      <a:prstClr val="black"/>
                    </a:solidFill>
                  </a:endParaRPr>
                </a:p>
              </p:txBody>
            </p:sp>
          </p:grpSp>
          <p:grpSp>
            <p:nvGrpSpPr>
              <p:cNvPr id="107" name="Grupp 62"/>
              <p:cNvGrpSpPr/>
              <p:nvPr/>
            </p:nvGrpSpPr>
            <p:grpSpPr>
              <a:xfrm>
                <a:off x="2151238" y="3147628"/>
                <a:ext cx="2020712" cy="349916"/>
                <a:chOff x="1434813" y="2364354"/>
                <a:chExt cx="1329476" cy="378013"/>
              </a:xfrm>
            </p:grpSpPr>
            <p:sp>
              <p:nvSpPr>
                <p:cNvPr id="109" name="Femhörning 108"/>
                <p:cNvSpPr/>
                <p:nvPr/>
              </p:nvSpPr>
              <p:spPr>
                <a:xfrm>
                  <a:off x="1434813" y="2364354"/>
                  <a:ext cx="1329476" cy="378013"/>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sz="1400" dirty="0">
                    <a:solidFill>
                      <a:prstClr val="black"/>
                    </a:solidFill>
                  </a:endParaRPr>
                </a:p>
              </p:txBody>
            </p:sp>
            <p:sp>
              <p:nvSpPr>
                <p:cNvPr id="111" name="textruta 110"/>
                <p:cNvSpPr txBox="1"/>
                <p:nvPr/>
              </p:nvSpPr>
              <p:spPr>
                <a:xfrm>
                  <a:off x="1477551" y="2400274"/>
                  <a:ext cx="1223153" cy="232743"/>
                </a:xfrm>
                <a:prstGeom prst="rect">
                  <a:avLst/>
                </a:prstGeom>
                <a:noFill/>
              </p:spPr>
              <p:txBody>
                <a:bodyPr wrap="square" rtlCol="0">
                  <a:spAutoFit/>
                </a:bodyPr>
                <a:lstStyle/>
                <a:p>
                  <a:endParaRPr lang="sv-SE" sz="800" dirty="0">
                    <a:solidFill>
                      <a:prstClr val="black"/>
                    </a:solidFill>
                  </a:endParaRPr>
                </a:p>
              </p:txBody>
            </p:sp>
          </p:grpSp>
          <p:sp>
            <p:nvSpPr>
              <p:cNvPr id="108" name="textruta 107"/>
              <p:cNvSpPr txBox="1"/>
              <p:nvPr/>
            </p:nvSpPr>
            <p:spPr>
              <a:xfrm>
                <a:off x="2193130" y="2710031"/>
                <a:ext cx="1931481" cy="307777"/>
              </a:xfrm>
              <a:prstGeom prst="rect">
                <a:avLst/>
              </a:prstGeom>
              <a:noFill/>
            </p:spPr>
            <p:txBody>
              <a:bodyPr wrap="square" rtlCol="0">
                <a:spAutoFit/>
              </a:bodyPr>
              <a:lstStyle/>
              <a:p>
                <a:r>
                  <a:rPr lang="sv-SE" sz="700" dirty="0" smtClean="0">
                    <a:solidFill>
                      <a:prstClr val="black"/>
                    </a:solidFill>
                  </a:rPr>
                  <a:t>Skapa och beskriva förutsättningar för planering av trafik</a:t>
                </a:r>
                <a:endParaRPr lang="sv-SE" sz="700" dirty="0">
                  <a:solidFill>
                    <a:prstClr val="black"/>
                  </a:solidFill>
                </a:endParaRPr>
              </a:p>
            </p:txBody>
          </p:sp>
        </p:grpSp>
        <p:sp>
          <p:nvSpPr>
            <p:cNvPr id="103" name="Femhörning 102"/>
            <p:cNvSpPr/>
            <p:nvPr/>
          </p:nvSpPr>
          <p:spPr>
            <a:xfrm>
              <a:off x="2053900" y="1523998"/>
              <a:ext cx="4204026" cy="1866900"/>
            </a:xfrm>
            <a:prstGeom prst="homePlate">
              <a:avLst>
                <a:gd name="adj" fmla="val 21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endParaRPr lang="sv-SE" sz="1200" dirty="0">
                <a:solidFill>
                  <a:prstClr val="black"/>
                </a:solidFill>
                <a:latin typeface="Arial" pitchFamily="34" charset="0"/>
                <a:cs typeface="Arial" pitchFamily="34" charset="0"/>
              </a:endParaRPr>
            </a:p>
          </p:txBody>
        </p:sp>
      </p:grpSp>
      <p:sp>
        <p:nvSpPr>
          <p:cNvPr id="118" name="Femhörning 117"/>
          <p:cNvSpPr/>
          <p:nvPr/>
        </p:nvSpPr>
        <p:spPr>
          <a:xfrm>
            <a:off x="245117" y="1543049"/>
            <a:ext cx="1678934" cy="4437375"/>
          </a:xfrm>
          <a:prstGeom prst="homePlate">
            <a:avLst>
              <a:gd name="adj" fmla="val 229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ctr"/>
            <a:endParaRPr lang="sv-SE" sz="1200" dirty="0">
              <a:solidFill>
                <a:prstClr val="black"/>
              </a:solidFill>
              <a:latin typeface="Arial" pitchFamily="34" charset="0"/>
              <a:cs typeface="Arial" pitchFamily="34" charset="0"/>
            </a:endParaRPr>
          </a:p>
        </p:txBody>
      </p:sp>
      <p:grpSp>
        <p:nvGrpSpPr>
          <p:cNvPr id="119" name="Grupp 67"/>
          <p:cNvGrpSpPr/>
          <p:nvPr/>
        </p:nvGrpSpPr>
        <p:grpSpPr>
          <a:xfrm>
            <a:off x="286980" y="1956593"/>
            <a:ext cx="1200399" cy="2892280"/>
            <a:chOff x="286836" y="1658731"/>
            <a:chExt cx="1200399" cy="2892280"/>
          </a:xfrm>
        </p:grpSpPr>
        <p:sp>
          <p:nvSpPr>
            <p:cNvPr id="120" name="Femhörning 119"/>
            <p:cNvSpPr/>
            <p:nvPr/>
          </p:nvSpPr>
          <p:spPr>
            <a:xfrm>
              <a:off x="347640" y="2305050"/>
              <a:ext cx="1139595" cy="445736"/>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sv-SE" sz="800" dirty="0" smtClean="0">
                  <a:solidFill>
                    <a:prstClr val="black"/>
                  </a:solidFill>
                  <a:latin typeface="Arial" pitchFamily="34" charset="0"/>
                  <a:cs typeface="Arial" pitchFamily="34" charset="0"/>
                </a:rPr>
                <a:t>Extern dialog och samhällsplanering</a:t>
              </a:r>
              <a:endParaRPr lang="sv-SE" sz="800" dirty="0">
                <a:solidFill>
                  <a:prstClr val="black"/>
                </a:solidFill>
                <a:latin typeface="Arial" pitchFamily="34" charset="0"/>
                <a:cs typeface="Arial" pitchFamily="34" charset="0"/>
              </a:endParaRPr>
            </a:p>
          </p:txBody>
        </p:sp>
        <p:sp>
          <p:nvSpPr>
            <p:cNvPr id="121" name="Femhörning 120"/>
            <p:cNvSpPr/>
            <p:nvPr/>
          </p:nvSpPr>
          <p:spPr>
            <a:xfrm>
              <a:off x="338115" y="3486150"/>
              <a:ext cx="1139595" cy="445736"/>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sv-SE" sz="700" dirty="0" smtClean="0">
                  <a:solidFill>
                    <a:prstClr val="black"/>
                  </a:solidFill>
                  <a:latin typeface="Arial" pitchFamily="34" charset="0"/>
                  <a:cs typeface="Arial" pitchFamily="34" charset="0"/>
                </a:rPr>
                <a:t>Ta fram planer för transportsystemet</a:t>
              </a:r>
              <a:endParaRPr lang="sv-SE" sz="700" dirty="0">
                <a:solidFill>
                  <a:prstClr val="black"/>
                </a:solidFill>
                <a:latin typeface="Arial" pitchFamily="34" charset="0"/>
                <a:cs typeface="Arial" pitchFamily="34" charset="0"/>
              </a:endParaRPr>
            </a:p>
          </p:txBody>
        </p:sp>
        <p:sp>
          <p:nvSpPr>
            <p:cNvPr id="122" name="Femhörning 121"/>
            <p:cNvSpPr/>
            <p:nvPr/>
          </p:nvSpPr>
          <p:spPr>
            <a:xfrm>
              <a:off x="347640" y="4105275"/>
              <a:ext cx="1139595" cy="445736"/>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sv-SE" sz="800" dirty="0" smtClean="0">
                  <a:solidFill>
                    <a:prstClr val="black"/>
                  </a:solidFill>
                  <a:latin typeface="Arial" pitchFamily="34" charset="0"/>
                  <a:cs typeface="Arial" pitchFamily="34" charset="0"/>
                </a:rPr>
                <a:t>Omsätta planer och följa upp</a:t>
              </a:r>
              <a:endParaRPr lang="sv-SE" sz="800" dirty="0">
                <a:solidFill>
                  <a:prstClr val="black"/>
                </a:solidFill>
                <a:latin typeface="Arial" pitchFamily="34" charset="0"/>
                <a:cs typeface="Arial" pitchFamily="34" charset="0"/>
              </a:endParaRPr>
            </a:p>
          </p:txBody>
        </p:sp>
        <p:sp>
          <p:nvSpPr>
            <p:cNvPr id="123" name="Femhörning 122"/>
            <p:cNvSpPr/>
            <p:nvPr/>
          </p:nvSpPr>
          <p:spPr>
            <a:xfrm>
              <a:off x="347640" y="2895600"/>
              <a:ext cx="1139595" cy="445736"/>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lang="sv-SE" sz="800" dirty="0">
                <a:solidFill>
                  <a:prstClr val="black"/>
                </a:solidFill>
                <a:latin typeface="Arial" pitchFamily="34" charset="0"/>
                <a:cs typeface="Arial" pitchFamily="34" charset="0"/>
              </a:endParaRPr>
            </a:p>
          </p:txBody>
        </p:sp>
        <p:sp>
          <p:nvSpPr>
            <p:cNvPr id="124" name="textruta 123"/>
            <p:cNvSpPr txBox="1"/>
            <p:nvPr/>
          </p:nvSpPr>
          <p:spPr>
            <a:xfrm>
              <a:off x="351863" y="2899227"/>
              <a:ext cx="1057838" cy="461665"/>
            </a:xfrm>
            <a:prstGeom prst="rect">
              <a:avLst/>
            </a:prstGeom>
            <a:noFill/>
          </p:spPr>
          <p:txBody>
            <a:bodyPr wrap="square" rtlCol="0">
              <a:spAutoFit/>
            </a:bodyPr>
            <a:lstStyle/>
            <a:p>
              <a:r>
                <a:rPr lang="sv-SE" sz="800" dirty="0" smtClean="0">
                  <a:solidFill>
                    <a:prstClr val="black"/>
                  </a:solidFill>
                </a:rPr>
                <a:t>Analysera och utreda nuläge och önskat läge</a:t>
              </a:r>
              <a:endParaRPr lang="sv-SE" sz="800" dirty="0">
                <a:solidFill>
                  <a:prstClr val="black"/>
                </a:solidFill>
              </a:endParaRPr>
            </a:p>
          </p:txBody>
        </p:sp>
        <p:sp>
          <p:nvSpPr>
            <p:cNvPr id="125" name="Rektangel 124"/>
            <p:cNvSpPr/>
            <p:nvPr/>
          </p:nvSpPr>
          <p:spPr>
            <a:xfrm>
              <a:off x="286836" y="1658731"/>
              <a:ext cx="1190695" cy="230832"/>
            </a:xfrm>
            <a:prstGeom prst="rect">
              <a:avLst/>
            </a:prstGeom>
          </p:spPr>
          <p:txBody>
            <a:bodyPr wrap="square">
              <a:spAutoFit/>
            </a:bodyPr>
            <a:lstStyle/>
            <a:p>
              <a:r>
                <a:rPr lang="sv-SE" sz="900" b="1" dirty="0" smtClean="0">
                  <a:solidFill>
                    <a:prstClr val="black"/>
                  </a:solidFill>
                  <a:cs typeface="Arial" pitchFamily="34" charset="0"/>
                </a:rPr>
                <a:t>Planera åtgärder</a:t>
              </a:r>
              <a:endParaRPr lang="sv-SE" sz="900" b="1" dirty="0">
                <a:solidFill>
                  <a:prstClr val="black"/>
                </a:solidFill>
                <a:latin typeface="Arial" pitchFamily="34" charset="0"/>
                <a:cs typeface="Arial" pitchFamily="34" charset="0"/>
              </a:endParaRPr>
            </a:p>
          </p:txBody>
        </p:sp>
      </p:grpSp>
      <p:grpSp>
        <p:nvGrpSpPr>
          <p:cNvPr id="129" name="Grupp 184"/>
          <p:cNvGrpSpPr/>
          <p:nvPr/>
        </p:nvGrpSpPr>
        <p:grpSpPr>
          <a:xfrm>
            <a:off x="2051070" y="3505199"/>
            <a:ext cx="2559030" cy="1212287"/>
            <a:chOff x="2051070" y="3505199"/>
            <a:chExt cx="2559030" cy="1212287"/>
          </a:xfrm>
        </p:grpSpPr>
        <p:sp>
          <p:nvSpPr>
            <p:cNvPr id="133" name="textruta 132"/>
            <p:cNvSpPr txBox="1"/>
            <p:nvPr/>
          </p:nvSpPr>
          <p:spPr>
            <a:xfrm>
              <a:off x="2151599" y="3581400"/>
              <a:ext cx="596317" cy="75705"/>
            </a:xfrm>
            <a:prstGeom prst="rect">
              <a:avLst/>
            </a:prstGeom>
            <a:noFill/>
          </p:spPr>
          <p:txBody>
            <a:bodyPr wrap="none" lIns="0" tIns="0" rIns="0" bIns="0" rtlCol="0">
              <a:spAutoFit/>
            </a:bodyPr>
            <a:lstStyle/>
            <a:p>
              <a:r>
                <a:rPr lang="sv-SE" sz="900" b="1" dirty="0" smtClean="0">
                  <a:solidFill>
                    <a:prstClr val="black"/>
                  </a:solidFill>
                </a:rPr>
                <a:t>Underhålla</a:t>
              </a:r>
              <a:endParaRPr lang="sv-SE" sz="900" b="1" dirty="0">
                <a:solidFill>
                  <a:prstClr val="black"/>
                </a:solidFill>
              </a:endParaRPr>
            </a:p>
          </p:txBody>
        </p:sp>
        <p:sp>
          <p:nvSpPr>
            <p:cNvPr id="137" name="Femhörning 136"/>
            <p:cNvSpPr/>
            <p:nvPr/>
          </p:nvSpPr>
          <p:spPr>
            <a:xfrm>
              <a:off x="2051070" y="3505199"/>
              <a:ext cx="2559030" cy="1212287"/>
            </a:xfrm>
            <a:prstGeom prst="homePlate">
              <a:avLst>
                <a:gd name="adj" fmla="val 21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r>
                <a:rPr lang="sv-SE" sz="1200" dirty="0" smtClean="0">
                  <a:solidFill>
                    <a:prstClr val="black"/>
                  </a:solidFill>
                  <a:latin typeface="Arial" pitchFamily="34" charset="0"/>
                  <a:cs typeface="Arial" pitchFamily="34" charset="0"/>
                </a:rPr>
                <a:t> </a:t>
              </a:r>
              <a:endParaRPr lang="sv-SE" sz="1200" dirty="0">
                <a:solidFill>
                  <a:prstClr val="black"/>
                </a:solidFill>
                <a:latin typeface="Arial" pitchFamily="34" charset="0"/>
                <a:cs typeface="Arial" pitchFamily="34" charset="0"/>
              </a:endParaRPr>
            </a:p>
          </p:txBody>
        </p:sp>
      </p:grpSp>
      <p:grpSp>
        <p:nvGrpSpPr>
          <p:cNvPr id="141" name="Grupp 186"/>
          <p:cNvGrpSpPr/>
          <p:nvPr/>
        </p:nvGrpSpPr>
        <p:grpSpPr>
          <a:xfrm>
            <a:off x="4661720" y="3505199"/>
            <a:ext cx="1415230" cy="2513906"/>
            <a:chOff x="4671245" y="3505199"/>
            <a:chExt cx="1415230" cy="2513906"/>
          </a:xfrm>
        </p:grpSpPr>
        <p:grpSp>
          <p:nvGrpSpPr>
            <p:cNvPr id="142" name="Grupp 108"/>
            <p:cNvGrpSpPr/>
            <p:nvPr/>
          </p:nvGrpSpPr>
          <p:grpSpPr>
            <a:xfrm>
              <a:off x="4704299" y="3571876"/>
              <a:ext cx="1267876" cy="1457324"/>
              <a:chOff x="2303999" y="2339140"/>
              <a:chExt cx="1267876" cy="1220287"/>
            </a:xfrm>
          </p:grpSpPr>
          <p:sp>
            <p:nvSpPr>
              <p:cNvPr id="145" name="textruta 144"/>
              <p:cNvSpPr txBox="1"/>
              <p:nvPr/>
            </p:nvSpPr>
            <p:spPr>
              <a:xfrm>
                <a:off x="2303999" y="2339140"/>
                <a:ext cx="846386" cy="276999"/>
              </a:xfrm>
              <a:prstGeom prst="rect">
                <a:avLst/>
              </a:prstGeom>
              <a:noFill/>
            </p:spPr>
            <p:txBody>
              <a:bodyPr wrap="none" lIns="0" tIns="0" rIns="0" bIns="0" rtlCol="0">
                <a:spAutoFit/>
              </a:bodyPr>
              <a:lstStyle/>
              <a:p>
                <a:r>
                  <a:rPr lang="sv-SE" sz="900" b="1" dirty="0" smtClean="0">
                    <a:solidFill>
                      <a:prstClr val="black"/>
                    </a:solidFill>
                  </a:rPr>
                  <a:t>Trafikleda och </a:t>
                </a:r>
              </a:p>
              <a:p>
                <a:r>
                  <a:rPr lang="sv-SE" sz="900" b="1" dirty="0" smtClean="0">
                    <a:solidFill>
                      <a:prstClr val="black"/>
                    </a:solidFill>
                  </a:rPr>
                  <a:t>Trafikinformera</a:t>
                </a:r>
                <a:endParaRPr lang="sv-SE" sz="900" b="1" dirty="0">
                  <a:solidFill>
                    <a:prstClr val="black"/>
                  </a:solidFill>
                </a:endParaRPr>
              </a:p>
            </p:txBody>
          </p:sp>
          <p:sp>
            <p:nvSpPr>
              <p:cNvPr id="146" name="Femhörning 145"/>
              <p:cNvSpPr/>
              <p:nvPr/>
            </p:nvSpPr>
            <p:spPr>
              <a:xfrm>
                <a:off x="2338365" y="2834666"/>
                <a:ext cx="1157310" cy="302048"/>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sv-SE" sz="800" dirty="0" smtClean="0">
                    <a:solidFill>
                      <a:prstClr val="black"/>
                    </a:solidFill>
                    <a:latin typeface="Arial" pitchFamily="34" charset="0"/>
                    <a:cs typeface="Arial" pitchFamily="34" charset="0"/>
                  </a:rPr>
                  <a:t>Trafikinformera</a:t>
                </a:r>
                <a:endParaRPr lang="sv-SE" sz="800" dirty="0">
                  <a:solidFill>
                    <a:prstClr val="black"/>
                  </a:solidFill>
                  <a:latin typeface="Arial" pitchFamily="34" charset="0"/>
                  <a:cs typeface="Arial" pitchFamily="34" charset="0"/>
                </a:endParaRPr>
              </a:p>
            </p:txBody>
          </p:sp>
          <p:sp>
            <p:nvSpPr>
              <p:cNvPr id="149" name="Femhörning 148"/>
              <p:cNvSpPr/>
              <p:nvPr/>
            </p:nvSpPr>
            <p:spPr>
              <a:xfrm>
                <a:off x="2341988" y="3246038"/>
                <a:ext cx="1229887" cy="313389"/>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r>
                  <a:rPr lang="sv-SE" sz="800" dirty="0" smtClean="0">
                    <a:solidFill>
                      <a:prstClr val="black"/>
                    </a:solidFill>
                    <a:latin typeface="Arial" pitchFamily="34" charset="0"/>
                    <a:cs typeface="Arial" pitchFamily="34" charset="0"/>
                  </a:rPr>
                  <a:t>Övervaka  och  styra Trafik</a:t>
                </a:r>
                <a:endParaRPr lang="sv-SE" sz="800" dirty="0">
                  <a:solidFill>
                    <a:prstClr val="black"/>
                  </a:solidFill>
                  <a:latin typeface="Arial" pitchFamily="34" charset="0"/>
                  <a:cs typeface="Arial" pitchFamily="34" charset="0"/>
                </a:endParaRPr>
              </a:p>
            </p:txBody>
          </p:sp>
        </p:grpSp>
        <p:sp>
          <p:nvSpPr>
            <p:cNvPr id="143" name="Femhörning 142"/>
            <p:cNvSpPr/>
            <p:nvPr/>
          </p:nvSpPr>
          <p:spPr>
            <a:xfrm>
              <a:off x="4671245" y="3505199"/>
              <a:ext cx="1415230" cy="2513906"/>
            </a:xfrm>
            <a:prstGeom prst="homePlate">
              <a:avLst>
                <a:gd name="adj" fmla="val 1404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endParaRPr lang="sv-SE" sz="1200" dirty="0">
                <a:solidFill>
                  <a:prstClr val="black"/>
                </a:solidFill>
                <a:latin typeface="Arial" pitchFamily="34" charset="0"/>
                <a:cs typeface="Arial" pitchFamily="34" charset="0"/>
              </a:endParaRPr>
            </a:p>
          </p:txBody>
        </p:sp>
      </p:grpSp>
      <p:sp>
        <p:nvSpPr>
          <p:cNvPr id="153" name="Rektangel 152"/>
          <p:cNvSpPr/>
          <p:nvPr/>
        </p:nvSpPr>
        <p:spPr>
          <a:xfrm>
            <a:off x="7429500" y="1171575"/>
            <a:ext cx="1438275" cy="483870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sv-SE" sz="1000" dirty="0" smtClean="0">
                <a:solidFill>
                  <a:prstClr val="black"/>
                </a:solidFill>
                <a:latin typeface="Arial" pitchFamily="34" charset="0"/>
                <a:cs typeface="Arial" pitchFamily="34" charset="0"/>
              </a:rPr>
              <a:t>  </a:t>
            </a:r>
            <a:r>
              <a:rPr lang="sv-SE" sz="900" dirty="0" smtClean="0">
                <a:solidFill>
                  <a:prstClr val="black"/>
                </a:solidFill>
                <a:latin typeface="Arial" pitchFamily="34" charset="0"/>
                <a:cs typeface="Arial" pitchFamily="34" charset="0"/>
              </a:rPr>
              <a:t>Myndighetsbeslut</a:t>
            </a:r>
          </a:p>
          <a:p>
            <a:r>
              <a:rPr lang="sv-SE" sz="900" dirty="0" smtClean="0">
                <a:solidFill>
                  <a:prstClr val="black"/>
                </a:solidFill>
                <a:latin typeface="Arial" pitchFamily="34" charset="0"/>
                <a:cs typeface="Arial" pitchFamily="34" charset="0"/>
              </a:rPr>
              <a:t/>
            </a:r>
            <a:br>
              <a:rPr lang="sv-SE" sz="900" dirty="0" smtClean="0">
                <a:solidFill>
                  <a:prstClr val="black"/>
                </a:solidFill>
                <a:latin typeface="Arial" pitchFamily="34" charset="0"/>
                <a:cs typeface="Arial" pitchFamily="34" charset="0"/>
              </a:rPr>
            </a:br>
            <a:endParaRPr lang="sv-SE" sz="900"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Avtal </a:t>
            </a:r>
          </a:p>
          <a:p>
            <a:r>
              <a:rPr lang="sv-SE" sz="900" dirty="0" smtClean="0">
                <a:solidFill>
                  <a:prstClr val="black"/>
                </a:solidFill>
                <a:latin typeface="Arial" pitchFamily="34" charset="0"/>
                <a:cs typeface="Arial" pitchFamily="34" charset="0"/>
              </a:rPr>
              <a:t/>
            </a:r>
            <a:br>
              <a:rPr lang="sv-SE" sz="900" dirty="0" smtClean="0">
                <a:solidFill>
                  <a:prstClr val="black"/>
                </a:solidFill>
                <a:latin typeface="Arial" pitchFamily="34" charset="0"/>
                <a:cs typeface="Arial" pitchFamily="34" charset="0"/>
              </a:rPr>
            </a:br>
            <a:endParaRPr lang="sv-SE" sz="900"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Överenskommelser</a:t>
            </a:r>
          </a:p>
          <a:p>
            <a:r>
              <a:rPr lang="sv-SE" sz="900" dirty="0" smtClean="0">
                <a:solidFill>
                  <a:prstClr val="black"/>
                </a:solidFill>
                <a:latin typeface="Arial" pitchFamily="34" charset="0"/>
                <a:cs typeface="Arial" pitchFamily="34" charset="0"/>
              </a:rPr>
              <a:t/>
            </a:r>
            <a:br>
              <a:rPr lang="sv-SE" sz="900" dirty="0" smtClean="0">
                <a:solidFill>
                  <a:prstClr val="black"/>
                </a:solidFill>
                <a:latin typeface="Arial" pitchFamily="34" charset="0"/>
                <a:cs typeface="Arial" pitchFamily="34" charset="0"/>
              </a:rPr>
            </a:br>
            <a:endParaRPr lang="sv-SE" sz="900"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Förslag till Nationell</a:t>
            </a:r>
            <a:br>
              <a:rPr lang="sv-SE" sz="900" dirty="0" smtClean="0">
                <a:solidFill>
                  <a:prstClr val="black"/>
                </a:solidFill>
                <a:latin typeface="Arial" pitchFamily="34" charset="0"/>
                <a:cs typeface="Arial" pitchFamily="34" charset="0"/>
              </a:rPr>
            </a:br>
            <a:r>
              <a:rPr lang="sv-SE" sz="900" dirty="0" smtClean="0">
                <a:solidFill>
                  <a:prstClr val="black"/>
                </a:solidFill>
                <a:latin typeface="Arial" pitchFamily="34" charset="0"/>
                <a:cs typeface="Arial" pitchFamily="34" charset="0"/>
              </a:rPr>
              <a:t>   Plan</a:t>
            </a:r>
          </a:p>
          <a:p>
            <a:r>
              <a:rPr lang="sv-SE" sz="900" dirty="0" smtClean="0">
                <a:solidFill>
                  <a:prstClr val="black"/>
                </a:solidFill>
                <a:latin typeface="Arial" pitchFamily="34" charset="0"/>
                <a:cs typeface="Arial" pitchFamily="34" charset="0"/>
              </a:rPr>
              <a:t/>
            </a:r>
            <a:br>
              <a:rPr lang="sv-SE" sz="900" dirty="0" smtClean="0">
                <a:solidFill>
                  <a:prstClr val="black"/>
                </a:solidFill>
                <a:latin typeface="Arial" pitchFamily="34" charset="0"/>
                <a:cs typeface="Arial" pitchFamily="34" charset="0"/>
              </a:rPr>
            </a:br>
            <a:endParaRPr lang="sv-SE" sz="900"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Underlag till regionala</a:t>
            </a:r>
            <a:br>
              <a:rPr lang="sv-SE" sz="900" dirty="0" smtClean="0">
                <a:solidFill>
                  <a:prstClr val="black"/>
                </a:solidFill>
                <a:latin typeface="Arial" pitchFamily="34" charset="0"/>
                <a:cs typeface="Arial" pitchFamily="34" charset="0"/>
              </a:rPr>
            </a:br>
            <a:r>
              <a:rPr lang="sv-SE" sz="900" dirty="0" smtClean="0">
                <a:solidFill>
                  <a:prstClr val="black"/>
                </a:solidFill>
                <a:latin typeface="Arial" pitchFamily="34" charset="0"/>
                <a:cs typeface="Arial" pitchFamily="34" charset="0"/>
              </a:rPr>
              <a:t>   planer</a:t>
            </a:r>
          </a:p>
          <a:p>
            <a:r>
              <a:rPr lang="sv-SE" sz="900" dirty="0" smtClean="0">
                <a:solidFill>
                  <a:prstClr val="black"/>
                </a:solidFill>
                <a:latin typeface="Arial" pitchFamily="34" charset="0"/>
                <a:cs typeface="Arial" pitchFamily="34" charset="0"/>
              </a:rPr>
              <a:t/>
            </a:r>
            <a:br>
              <a:rPr lang="sv-SE" sz="900" dirty="0" smtClean="0">
                <a:solidFill>
                  <a:prstClr val="black"/>
                </a:solidFill>
                <a:latin typeface="Arial" pitchFamily="34" charset="0"/>
                <a:cs typeface="Arial" pitchFamily="34" charset="0"/>
              </a:rPr>
            </a:br>
            <a:endParaRPr lang="sv-SE" sz="900"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Funktionella väg – </a:t>
            </a:r>
            <a:br>
              <a:rPr lang="sv-SE" sz="900" dirty="0" smtClean="0">
                <a:solidFill>
                  <a:prstClr val="black"/>
                </a:solidFill>
                <a:latin typeface="Arial" pitchFamily="34" charset="0"/>
                <a:cs typeface="Arial" pitchFamily="34" charset="0"/>
              </a:rPr>
            </a:br>
            <a:r>
              <a:rPr lang="sv-SE" sz="900" dirty="0" smtClean="0">
                <a:solidFill>
                  <a:prstClr val="black"/>
                </a:solidFill>
                <a:latin typeface="Arial" pitchFamily="34" charset="0"/>
                <a:cs typeface="Arial" pitchFamily="34" charset="0"/>
              </a:rPr>
              <a:t>  och järnvägstjänster</a:t>
            </a:r>
          </a:p>
          <a:p>
            <a:endParaRPr lang="sv-SE" sz="900" dirty="0" smtClean="0">
              <a:solidFill>
                <a:prstClr val="black"/>
              </a:solidFill>
              <a:latin typeface="Arial" pitchFamily="34" charset="0"/>
              <a:cs typeface="Arial" pitchFamily="34" charset="0"/>
            </a:endParaRPr>
          </a:p>
          <a:p>
            <a:endParaRPr lang="sv-SE" sz="900"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Trafikinformation till</a:t>
            </a:r>
            <a:br>
              <a:rPr lang="sv-SE" sz="900" dirty="0" smtClean="0">
                <a:solidFill>
                  <a:prstClr val="black"/>
                </a:solidFill>
                <a:latin typeface="Arial" pitchFamily="34" charset="0"/>
                <a:cs typeface="Arial" pitchFamily="34" charset="0"/>
              </a:rPr>
            </a:br>
            <a:r>
              <a:rPr lang="sv-SE" sz="900" dirty="0" smtClean="0">
                <a:solidFill>
                  <a:prstClr val="black"/>
                </a:solidFill>
                <a:latin typeface="Arial" pitchFamily="34" charset="0"/>
                <a:cs typeface="Arial" pitchFamily="34" charset="0"/>
              </a:rPr>
              <a:t>   trafikanter</a:t>
            </a:r>
          </a:p>
          <a:p>
            <a:endParaRPr lang="sv-SE" sz="900" dirty="0" smtClean="0">
              <a:solidFill>
                <a:prstClr val="black"/>
              </a:solidFill>
              <a:latin typeface="Arial" pitchFamily="34" charset="0"/>
              <a:cs typeface="Arial" pitchFamily="34" charset="0"/>
            </a:endParaRPr>
          </a:p>
          <a:p>
            <a:endParaRPr lang="sv-SE" sz="900" strike="sngStrike"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Tillförlitligt väg och</a:t>
            </a:r>
            <a:br>
              <a:rPr lang="sv-SE" sz="900" dirty="0" smtClean="0">
                <a:solidFill>
                  <a:prstClr val="black"/>
                </a:solidFill>
                <a:latin typeface="Arial" pitchFamily="34" charset="0"/>
                <a:cs typeface="Arial" pitchFamily="34" charset="0"/>
              </a:rPr>
            </a:br>
            <a:r>
              <a:rPr lang="sv-SE" sz="900" dirty="0" smtClean="0">
                <a:solidFill>
                  <a:prstClr val="black"/>
                </a:solidFill>
                <a:latin typeface="Arial" pitchFamily="34" charset="0"/>
                <a:cs typeface="Arial" pitchFamily="34" charset="0"/>
              </a:rPr>
              <a:t>   järnvägssystem</a:t>
            </a:r>
          </a:p>
          <a:p>
            <a:r>
              <a:rPr lang="sv-SE" sz="900" dirty="0" smtClean="0">
                <a:solidFill>
                  <a:prstClr val="black"/>
                </a:solidFill>
                <a:latin typeface="Arial" pitchFamily="34" charset="0"/>
                <a:cs typeface="Arial" pitchFamily="34" charset="0"/>
              </a:rPr>
              <a:t/>
            </a:r>
            <a:br>
              <a:rPr lang="sv-SE" sz="900" dirty="0" smtClean="0">
                <a:solidFill>
                  <a:prstClr val="black"/>
                </a:solidFill>
                <a:latin typeface="Arial" pitchFamily="34" charset="0"/>
                <a:cs typeface="Arial" pitchFamily="34" charset="0"/>
              </a:rPr>
            </a:br>
            <a:endParaRPr lang="sv-SE" sz="900"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Genomförda</a:t>
            </a:r>
            <a:br>
              <a:rPr lang="sv-SE" sz="900" dirty="0" smtClean="0">
                <a:solidFill>
                  <a:prstClr val="black"/>
                </a:solidFill>
                <a:latin typeface="Arial" pitchFamily="34" charset="0"/>
                <a:cs typeface="Arial" pitchFamily="34" charset="0"/>
              </a:rPr>
            </a:br>
            <a:r>
              <a:rPr lang="sv-SE" sz="900" dirty="0" smtClean="0">
                <a:solidFill>
                  <a:prstClr val="black"/>
                </a:solidFill>
                <a:latin typeface="Arial" pitchFamily="34" charset="0"/>
                <a:cs typeface="Arial" pitchFamily="34" charset="0"/>
              </a:rPr>
              <a:t>  förarprov</a:t>
            </a:r>
          </a:p>
          <a:p>
            <a:r>
              <a:rPr lang="sv-SE" sz="900" dirty="0" smtClean="0">
                <a:solidFill>
                  <a:prstClr val="black"/>
                </a:solidFill>
                <a:latin typeface="Arial" pitchFamily="34" charset="0"/>
                <a:cs typeface="Arial" pitchFamily="34" charset="0"/>
              </a:rPr>
              <a:t/>
            </a:r>
            <a:br>
              <a:rPr lang="sv-SE" sz="900" dirty="0" smtClean="0">
                <a:solidFill>
                  <a:prstClr val="black"/>
                </a:solidFill>
                <a:latin typeface="Arial" pitchFamily="34" charset="0"/>
                <a:cs typeface="Arial" pitchFamily="34" charset="0"/>
              </a:rPr>
            </a:br>
            <a:endParaRPr lang="sv-SE" sz="900" dirty="0" smtClean="0">
              <a:solidFill>
                <a:prstClr val="black"/>
              </a:solidFill>
              <a:latin typeface="Arial" pitchFamily="34" charset="0"/>
              <a:cs typeface="Arial" pitchFamily="34" charset="0"/>
            </a:endParaRPr>
          </a:p>
          <a:p>
            <a:r>
              <a:rPr lang="sv-SE" sz="900" dirty="0" smtClean="0">
                <a:solidFill>
                  <a:prstClr val="black"/>
                </a:solidFill>
                <a:latin typeface="Arial" pitchFamily="34" charset="0"/>
                <a:cs typeface="Arial" pitchFamily="34" charset="0"/>
              </a:rPr>
              <a:t>  Effektivare användning</a:t>
            </a:r>
            <a:br>
              <a:rPr lang="sv-SE" sz="900" dirty="0" smtClean="0">
                <a:solidFill>
                  <a:prstClr val="black"/>
                </a:solidFill>
                <a:latin typeface="Arial" pitchFamily="34" charset="0"/>
                <a:cs typeface="Arial" pitchFamily="34" charset="0"/>
              </a:rPr>
            </a:br>
            <a:r>
              <a:rPr lang="sv-SE" sz="900" dirty="0" smtClean="0">
                <a:solidFill>
                  <a:prstClr val="black"/>
                </a:solidFill>
                <a:latin typeface="Arial" pitchFamily="34" charset="0"/>
                <a:cs typeface="Arial" pitchFamily="34" charset="0"/>
              </a:rPr>
              <a:t>  av transportsystemet</a:t>
            </a:r>
            <a:endParaRPr lang="sv-SE" sz="900" dirty="0">
              <a:solidFill>
                <a:prstClr val="black"/>
              </a:solidFill>
              <a:latin typeface="Arial" pitchFamily="34" charset="0"/>
              <a:cs typeface="Arial" pitchFamily="34" charset="0"/>
            </a:endParaRPr>
          </a:p>
        </p:txBody>
      </p:sp>
      <p:grpSp>
        <p:nvGrpSpPr>
          <p:cNvPr id="157" name="Grupp 124"/>
          <p:cNvGrpSpPr/>
          <p:nvPr/>
        </p:nvGrpSpPr>
        <p:grpSpPr>
          <a:xfrm>
            <a:off x="6143625" y="1227775"/>
            <a:ext cx="1235852" cy="174739"/>
            <a:chOff x="3324225" y="3066100"/>
            <a:chExt cx="1235852" cy="174739"/>
          </a:xfrm>
        </p:grpSpPr>
        <p:sp>
          <p:nvSpPr>
            <p:cNvPr id="161" name="Ellips 160"/>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165" name="Rak pil 164"/>
            <p:cNvCxnSpPr>
              <a:stCxn id="161"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9" name="Rak pil 168"/>
            <p:cNvCxnSpPr>
              <a:endCxn id="161" idx="2"/>
            </p:cNvCxnSpPr>
            <p:nvPr/>
          </p:nvCxnSpPr>
          <p:spPr>
            <a:xfrm>
              <a:off x="3324225" y="3152775"/>
              <a:ext cx="611986" cy="6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70" name="Grupp 128"/>
          <p:cNvGrpSpPr/>
          <p:nvPr/>
        </p:nvGrpSpPr>
        <p:grpSpPr>
          <a:xfrm>
            <a:off x="6219825" y="1684975"/>
            <a:ext cx="1197752" cy="174739"/>
            <a:chOff x="3362325" y="3066100"/>
            <a:chExt cx="1197752" cy="174739"/>
          </a:xfrm>
        </p:grpSpPr>
        <p:sp>
          <p:nvSpPr>
            <p:cNvPr id="171" name="Ellips 170"/>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172" name="Rak pil 171"/>
            <p:cNvCxnSpPr>
              <a:stCxn id="171"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3" name="Rak pil 172"/>
            <p:cNvCxnSpPr>
              <a:endCxn id="171" idx="2"/>
            </p:cNvCxnSpPr>
            <p:nvPr/>
          </p:nvCxnSpPr>
          <p:spPr>
            <a:xfrm>
              <a:off x="3362325" y="3143250"/>
              <a:ext cx="573886" cy="102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74" name="Grupp 132"/>
          <p:cNvGrpSpPr/>
          <p:nvPr/>
        </p:nvGrpSpPr>
        <p:grpSpPr>
          <a:xfrm>
            <a:off x="6305550" y="2065975"/>
            <a:ext cx="1102502" cy="174739"/>
            <a:chOff x="3457575" y="3066100"/>
            <a:chExt cx="1102502" cy="174739"/>
          </a:xfrm>
        </p:grpSpPr>
        <p:sp>
          <p:nvSpPr>
            <p:cNvPr id="175" name="Ellips 174"/>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176" name="Rak pil 175"/>
            <p:cNvCxnSpPr>
              <a:stCxn id="175"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7" name="Rak pil 176"/>
            <p:cNvCxnSpPr>
              <a:endCxn id="175" idx="2"/>
            </p:cNvCxnSpPr>
            <p:nvPr/>
          </p:nvCxnSpPr>
          <p:spPr>
            <a:xfrm>
              <a:off x="3457575" y="3143250"/>
              <a:ext cx="478636" cy="102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78" name="Grupp 136"/>
          <p:cNvGrpSpPr/>
          <p:nvPr/>
        </p:nvGrpSpPr>
        <p:grpSpPr>
          <a:xfrm>
            <a:off x="6410325" y="2542225"/>
            <a:ext cx="1016777" cy="174739"/>
            <a:chOff x="3543300" y="3066100"/>
            <a:chExt cx="1016777" cy="174739"/>
          </a:xfrm>
        </p:grpSpPr>
        <p:sp>
          <p:nvSpPr>
            <p:cNvPr id="179" name="Ellips 178"/>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181" name="Rak pil 180"/>
            <p:cNvCxnSpPr>
              <a:stCxn id="179"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2" name="Rak pil 181"/>
            <p:cNvCxnSpPr>
              <a:endCxn id="179" idx="2"/>
            </p:cNvCxnSpPr>
            <p:nvPr/>
          </p:nvCxnSpPr>
          <p:spPr>
            <a:xfrm>
              <a:off x="3543300" y="3152775"/>
              <a:ext cx="392911" cy="6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84" name="Grupp 142"/>
          <p:cNvGrpSpPr/>
          <p:nvPr/>
        </p:nvGrpSpPr>
        <p:grpSpPr>
          <a:xfrm>
            <a:off x="6524625" y="3018475"/>
            <a:ext cx="912002" cy="174739"/>
            <a:chOff x="3648075" y="3066100"/>
            <a:chExt cx="912002" cy="174739"/>
          </a:xfrm>
        </p:grpSpPr>
        <p:sp>
          <p:nvSpPr>
            <p:cNvPr id="185" name="Ellips 184"/>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186" name="Rak pil 185"/>
            <p:cNvCxnSpPr>
              <a:stCxn id="185"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7" name="Rak pil 186"/>
            <p:cNvCxnSpPr>
              <a:endCxn id="185" idx="2"/>
            </p:cNvCxnSpPr>
            <p:nvPr/>
          </p:nvCxnSpPr>
          <p:spPr>
            <a:xfrm>
              <a:off x="3648075" y="3152775"/>
              <a:ext cx="288136" cy="6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88" name="Grupp 148"/>
          <p:cNvGrpSpPr/>
          <p:nvPr/>
        </p:nvGrpSpPr>
        <p:grpSpPr>
          <a:xfrm>
            <a:off x="6610350" y="3542350"/>
            <a:ext cx="826277" cy="174739"/>
            <a:chOff x="3733800" y="3066100"/>
            <a:chExt cx="826277" cy="174739"/>
          </a:xfrm>
        </p:grpSpPr>
        <p:sp>
          <p:nvSpPr>
            <p:cNvPr id="189" name="Ellips 188"/>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190" name="Rak pil 189"/>
            <p:cNvCxnSpPr>
              <a:stCxn id="189"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1" name="Rak pil 190"/>
            <p:cNvCxnSpPr>
              <a:stCxn id="100" idx="3"/>
              <a:endCxn id="189" idx="2"/>
            </p:cNvCxnSpPr>
            <p:nvPr/>
          </p:nvCxnSpPr>
          <p:spPr>
            <a:xfrm>
              <a:off x="3733800" y="3152774"/>
              <a:ext cx="202411" cy="6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92" name="Grupp 152"/>
          <p:cNvGrpSpPr/>
          <p:nvPr/>
        </p:nvGrpSpPr>
        <p:grpSpPr>
          <a:xfrm>
            <a:off x="6524625" y="4066225"/>
            <a:ext cx="921527" cy="174739"/>
            <a:chOff x="3638550" y="3066100"/>
            <a:chExt cx="921527" cy="174739"/>
          </a:xfrm>
        </p:grpSpPr>
        <p:sp>
          <p:nvSpPr>
            <p:cNvPr id="193" name="Ellips 192"/>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194" name="Rak pil 193"/>
            <p:cNvCxnSpPr>
              <a:stCxn id="193"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5" name="Rak pil 194"/>
            <p:cNvCxnSpPr>
              <a:endCxn id="193" idx="2"/>
            </p:cNvCxnSpPr>
            <p:nvPr/>
          </p:nvCxnSpPr>
          <p:spPr>
            <a:xfrm>
              <a:off x="3638550" y="3152775"/>
              <a:ext cx="297661" cy="6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96" name="Grupp 156"/>
          <p:cNvGrpSpPr/>
          <p:nvPr/>
        </p:nvGrpSpPr>
        <p:grpSpPr>
          <a:xfrm>
            <a:off x="6400800" y="4599625"/>
            <a:ext cx="1064402" cy="174739"/>
            <a:chOff x="3495675" y="3066100"/>
            <a:chExt cx="1064402" cy="174739"/>
          </a:xfrm>
        </p:grpSpPr>
        <p:sp>
          <p:nvSpPr>
            <p:cNvPr id="197" name="Ellips 196"/>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198" name="Rak pil 197"/>
            <p:cNvCxnSpPr>
              <a:stCxn id="197"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9" name="Rak pil 198"/>
            <p:cNvCxnSpPr>
              <a:endCxn id="197" idx="2"/>
            </p:cNvCxnSpPr>
            <p:nvPr/>
          </p:nvCxnSpPr>
          <p:spPr>
            <a:xfrm>
              <a:off x="3495675" y="3143250"/>
              <a:ext cx="440536" cy="102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200" name="Grupp 160"/>
          <p:cNvGrpSpPr/>
          <p:nvPr/>
        </p:nvGrpSpPr>
        <p:grpSpPr>
          <a:xfrm>
            <a:off x="6276975" y="5152075"/>
            <a:ext cx="1197752" cy="174739"/>
            <a:chOff x="3362325" y="3066100"/>
            <a:chExt cx="1197752" cy="174739"/>
          </a:xfrm>
        </p:grpSpPr>
        <p:sp>
          <p:nvSpPr>
            <p:cNvPr id="201" name="Ellips 200"/>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202" name="Rak pil 201"/>
            <p:cNvCxnSpPr>
              <a:stCxn id="201"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3" name="Rak pil 202"/>
            <p:cNvCxnSpPr>
              <a:endCxn id="201" idx="2"/>
            </p:cNvCxnSpPr>
            <p:nvPr/>
          </p:nvCxnSpPr>
          <p:spPr>
            <a:xfrm flipV="1">
              <a:off x="3362325" y="3153470"/>
              <a:ext cx="573886" cy="883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204" name="Grupp 164"/>
          <p:cNvGrpSpPr/>
          <p:nvPr/>
        </p:nvGrpSpPr>
        <p:grpSpPr>
          <a:xfrm>
            <a:off x="6172200" y="5704525"/>
            <a:ext cx="1302527" cy="174739"/>
            <a:chOff x="3257550" y="3066100"/>
            <a:chExt cx="1302527" cy="174739"/>
          </a:xfrm>
        </p:grpSpPr>
        <p:sp>
          <p:nvSpPr>
            <p:cNvPr id="205" name="Ellips 204"/>
            <p:cNvSpPr/>
            <p:nvPr/>
          </p:nvSpPr>
          <p:spPr>
            <a:xfrm>
              <a:off x="3936211" y="3066100"/>
              <a:ext cx="180975" cy="174739"/>
            </a:xfrm>
            <a:prstGeom prst="ellipse">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000" dirty="0">
                <a:solidFill>
                  <a:prstClr val="black"/>
                </a:solidFill>
              </a:endParaRPr>
            </a:p>
          </p:txBody>
        </p:sp>
        <p:cxnSp>
          <p:nvCxnSpPr>
            <p:cNvPr id="206" name="Rak pil 205"/>
            <p:cNvCxnSpPr>
              <a:stCxn id="205" idx="6"/>
            </p:cNvCxnSpPr>
            <p:nvPr/>
          </p:nvCxnSpPr>
          <p:spPr>
            <a:xfrm flipV="1">
              <a:off x="4117186" y="3153469"/>
              <a:ext cx="44289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7" name="Rak pil 206"/>
            <p:cNvCxnSpPr>
              <a:endCxn id="205" idx="2"/>
            </p:cNvCxnSpPr>
            <p:nvPr/>
          </p:nvCxnSpPr>
          <p:spPr>
            <a:xfrm>
              <a:off x="3257550" y="3152775"/>
              <a:ext cx="678661" cy="6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208" name="Rektangel 207"/>
          <p:cNvSpPr/>
          <p:nvPr/>
        </p:nvSpPr>
        <p:spPr>
          <a:xfrm>
            <a:off x="286980" y="386834"/>
            <a:ext cx="3467681" cy="369332"/>
          </a:xfrm>
          <a:prstGeom prst="rect">
            <a:avLst/>
          </a:prstGeom>
        </p:spPr>
        <p:txBody>
          <a:bodyPr wrap="none">
            <a:spAutoFit/>
          </a:bodyPr>
          <a:lstStyle/>
          <a:p>
            <a:r>
              <a:rPr lang="sv-SE" b="1" dirty="0" smtClean="0">
                <a:solidFill>
                  <a:prstClr val="black"/>
                </a:solidFill>
              </a:rPr>
              <a:t>Trafikverkets huvudprocesser</a:t>
            </a:r>
            <a:endParaRPr lang="sv-SE" b="1" dirty="0">
              <a:solidFill>
                <a:prstClr val="black"/>
              </a:solidFill>
            </a:endParaRPr>
          </a:p>
        </p:txBody>
      </p:sp>
      <p:grpSp>
        <p:nvGrpSpPr>
          <p:cNvPr id="209" name="Grupp 185"/>
          <p:cNvGrpSpPr/>
          <p:nvPr/>
        </p:nvGrpSpPr>
        <p:grpSpPr>
          <a:xfrm>
            <a:off x="2047875" y="4762500"/>
            <a:ext cx="2562225" cy="1247775"/>
            <a:chOff x="2047875" y="4762500"/>
            <a:chExt cx="2581275" cy="1247775"/>
          </a:xfrm>
        </p:grpSpPr>
        <p:grpSp>
          <p:nvGrpSpPr>
            <p:cNvPr id="210" name="Grupp 93"/>
            <p:cNvGrpSpPr/>
            <p:nvPr/>
          </p:nvGrpSpPr>
          <p:grpSpPr>
            <a:xfrm>
              <a:off x="2122912" y="5000625"/>
              <a:ext cx="1846045" cy="947941"/>
              <a:chOff x="2399137" y="2507649"/>
              <a:chExt cx="1846045" cy="1417601"/>
            </a:xfrm>
          </p:grpSpPr>
          <p:sp>
            <p:nvSpPr>
              <p:cNvPr id="213" name="Femhörning 212"/>
              <p:cNvSpPr/>
              <p:nvPr/>
            </p:nvSpPr>
            <p:spPr>
              <a:xfrm>
                <a:off x="2399137" y="2507649"/>
                <a:ext cx="1846045" cy="420485"/>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r>
                  <a:rPr lang="sv-SE" sz="200" dirty="0" smtClean="0">
                    <a:solidFill>
                      <a:prstClr val="black"/>
                    </a:solidFill>
                    <a:latin typeface="Arial" pitchFamily="34" charset="0"/>
                    <a:cs typeface="Arial" pitchFamily="34" charset="0"/>
                  </a:rPr>
                  <a:t/>
                </a:r>
                <a:br>
                  <a:rPr lang="sv-SE" sz="200" dirty="0" smtClean="0">
                    <a:solidFill>
                      <a:prstClr val="black"/>
                    </a:solidFill>
                    <a:latin typeface="Arial" pitchFamily="34" charset="0"/>
                    <a:cs typeface="Arial" pitchFamily="34" charset="0"/>
                  </a:rPr>
                </a:br>
                <a:r>
                  <a:rPr lang="sv-SE" sz="800" dirty="0" smtClean="0">
                    <a:solidFill>
                      <a:prstClr val="black"/>
                    </a:solidFill>
                    <a:latin typeface="Arial" pitchFamily="34" charset="0"/>
                    <a:cs typeface="Arial" pitchFamily="34" charset="0"/>
                  </a:rPr>
                  <a:t>Leda och styra investeringsprojekt</a:t>
                </a:r>
                <a:endParaRPr lang="sv-SE" sz="800" dirty="0">
                  <a:solidFill>
                    <a:prstClr val="black"/>
                  </a:solidFill>
                  <a:latin typeface="Arial" pitchFamily="34" charset="0"/>
                  <a:cs typeface="Arial" pitchFamily="34" charset="0"/>
                </a:endParaRPr>
              </a:p>
            </p:txBody>
          </p:sp>
          <p:sp>
            <p:nvSpPr>
              <p:cNvPr id="214" name="Femhörning 213"/>
              <p:cNvSpPr/>
              <p:nvPr/>
            </p:nvSpPr>
            <p:spPr>
              <a:xfrm>
                <a:off x="2405039" y="2995450"/>
                <a:ext cx="1840143" cy="385754"/>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sv-SE" sz="800" dirty="0" smtClean="0">
                    <a:solidFill>
                      <a:prstClr val="black"/>
                    </a:solidFill>
                    <a:latin typeface="Arial" pitchFamily="34" charset="0"/>
                    <a:cs typeface="Arial" pitchFamily="34" charset="0"/>
                  </a:rPr>
                  <a:t>Planläggning</a:t>
                </a:r>
                <a:endParaRPr lang="sv-SE" sz="800" dirty="0">
                  <a:solidFill>
                    <a:prstClr val="black"/>
                  </a:solidFill>
                  <a:latin typeface="Arial" pitchFamily="34" charset="0"/>
                  <a:cs typeface="Arial" pitchFamily="34" charset="0"/>
                </a:endParaRPr>
              </a:p>
            </p:txBody>
          </p:sp>
          <p:sp>
            <p:nvSpPr>
              <p:cNvPr id="215" name="Femhörning 214"/>
              <p:cNvSpPr/>
              <p:nvPr/>
            </p:nvSpPr>
            <p:spPr>
              <a:xfrm>
                <a:off x="2408663" y="3476544"/>
                <a:ext cx="1828843" cy="448706"/>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sv-SE" sz="800" dirty="0" smtClean="0">
                    <a:solidFill>
                      <a:prstClr val="black"/>
                    </a:solidFill>
                    <a:latin typeface="Arial" pitchFamily="34" charset="0"/>
                    <a:cs typeface="Arial" pitchFamily="34" charset="0"/>
                  </a:rPr>
                  <a:t>Hantera tillstånd och  avtal</a:t>
                </a:r>
                <a:endParaRPr lang="sv-SE" sz="800" dirty="0">
                  <a:solidFill>
                    <a:prstClr val="black"/>
                  </a:solidFill>
                  <a:latin typeface="Arial" pitchFamily="34" charset="0"/>
                  <a:cs typeface="Arial" pitchFamily="34" charset="0"/>
                </a:endParaRPr>
              </a:p>
            </p:txBody>
          </p:sp>
        </p:grpSp>
        <p:sp>
          <p:nvSpPr>
            <p:cNvPr id="211" name="Femhörning 210"/>
            <p:cNvSpPr/>
            <p:nvPr/>
          </p:nvSpPr>
          <p:spPr>
            <a:xfrm>
              <a:off x="2047875" y="4762500"/>
              <a:ext cx="2581275" cy="1247775"/>
            </a:xfrm>
            <a:prstGeom prst="homePlate">
              <a:avLst>
                <a:gd name="adj" fmla="val 21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r>
                <a:rPr lang="sv-SE" sz="1200" dirty="0" smtClean="0">
                  <a:solidFill>
                    <a:prstClr val="black"/>
                  </a:solidFill>
                  <a:latin typeface="Arial" pitchFamily="34" charset="0"/>
                  <a:cs typeface="Arial" pitchFamily="34" charset="0"/>
                </a:rPr>
                <a:t> </a:t>
              </a:r>
              <a:endParaRPr lang="sv-SE" sz="1200" dirty="0">
                <a:solidFill>
                  <a:prstClr val="black"/>
                </a:solidFill>
                <a:latin typeface="Arial" pitchFamily="34" charset="0"/>
                <a:cs typeface="Arial" pitchFamily="34" charset="0"/>
              </a:endParaRPr>
            </a:p>
          </p:txBody>
        </p:sp>
        <p:sp>
          <p:nvSpPr>
            <p:cNvPr id="212" name="textruta 211"/>
            <p:cNvSpPr txBox="1"/>
            <p:nvPr/>
          </p:nvSpPr>
          <p:spPr>
            <a:xfrm>
              <a:off x="2142074" y="4838700"/>
              <a:ext cx="506549" cy="138499"/>
            </a:xfrm>
            <a:prstGeom prst="rect">
              <a:avLst/>
            </a:prstGeom>
            <a:noFill/>
          </p:spPr>
          <p:txBody>
            <a:bodyPr wrap="none" lIns="0" tIns="0" rIns="0" bIns="0" rtlCol="0">
              <a:spAutoFit/>
            </a:bodyPr>
            <a:lstStyle/>
            <a:p>
              <a:r>
                <a:rPr lang="sv-SE" sz="900" b="1" dirty="0" smtClean="0">
                  <a:solidFill>
                    <a:prstClr val="black"/>
                  </a:solidFill>
                </a:rPr>
                <a:t>Investera</a:t>
              </a:r>
              <a:endParaRPr lang="sv-SE" sz="900" b="1" dirty="0">
                <a:solidFill>
                  <a:prstClr val="black"/>
                </a:solidFill>
              </a:endParaRPr>
            </a:p>
          </p:txBody>
        </p:sp>
      </p:grpSp>
      <p:sp>
        <p:nvSpPr>
          <p:cNvPr id="216" name="textruta 215"/>
          <p:cNvSpPr txBox="1"/>
          <p:nvPr/>
        </p:nvSpPr>
        <p:spPr>
          <a:xfrm>
            <a:off x="2179510" y="2939877"/>
            <a:ext cx="1992439" cy="200055"/>
          </a:xfrm>
          <a:prstGeom prst="rect">
            <a:avLst/>
          </a:prstGeom>
          <a:noFill/>
        </p:spPr>
        <p:txBody>
          <a:bodyPr wrap="square" rtlCol="0">
            <a:spAutoFit/>
          </a:bodyPr>
          <a:lstStyle/>
          <a:p>
            <a:r>
              <a:rPr lang="sv-SE" sz="700" dirty="0" smtClean="0">
                <a:solidFill>
                  <a:prstClr val="black"/>
                </a:solidFill>
              </a:rPr>
              <a:t>Skapa planer, reglera och följa upp trafik</a:t>
            </a:r>
            <a:endParaRPr lang="sv-SE" sz="700" dirty="0">
              <a:solidFill>
                <a:prstClr val="black"/>
              </a:solidFill>
            </a:endParaRPr>
          </a:p>
        </p:txBody>
      </p:sp>
      <p:sp>
        <p:nvSpPr>
          <p:cNvPr id="87" name="Femhörning 86"/>
          <p:cNvSpPr/>
          <p:nvPr/>
        </p:nvSpPr>
        <p:spPr>
          <a:xfrm>
            <a:off x="2141379" y="3817198"/>
            <a:ext cx="2003742" cy="281176"/>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r>
              <a:rPr lang="sv-SE" sz="200" dirty="0" smtClean="0">
                <a:solidFill>
                  <a:prstClr val="black"/>
                </a:solidFill>
                <a:latin typeface="Arial" pitchFamily="34" charset="0"/>
                <a:cs typeface="Arial" pitchFamily="34" charset="0"/>
              </a:rPr>
              <a:t/>
            </a:r>
            <a:br>
              <a:rPr lang="sv-SE" sz="200" dirty="0" smtClean="0">
                <a:solidFill>
                  <a:prstClr val="black"/>
                </a:solidFill>
                <a:latin typeface="Arial" pitchFamily="34" charset="0"/>
                <a:cs typeface="Arial" pitchFamily="34" charset="0"/>
              </a:rPr>
            </a:br>
            <a:r>
              <a:rPr lang="sv-SE" sz="800" dirty="0" smtClean="0">
                <a:solidFill>
                  <a:prstClr val="black"/>
                </a:solidFill>
                <a:latin typeface="Arial" pitchFamily="34" charset="0"/>
                <a:cs typeface="Arial" pitchFamily="34" charset="0"/>
              </a:rPr>
              <a:t>Kontrollera och underhålla anläggning</a:t>
            </a:r>
            <a:endParaRPr lang="sv-SE" sz="800" dirty="0">
              <a:solidFill>
                <a:prstClr val="black"/>
              </a:solidFill>
              <a:latin typeface="Arial" pitchFamily="34" charset="0"/>
              <a:cs typeface="Arial" pitchFamily="34" charset="0"/>
            </a:endParaRPr>
          </a:p>
        </p:txBody>
      </p:sp>
      <p:sp>
        <p:nvSpPr>
          <p:cNvPr id="88" name="Femhörning 87"/>
          <p:cNvSpPr/>
          <p:nvPr/>
        </p:nvSpPr>
        <p:spPr>
          <a:xfrm>
            <a:off x="2141379" y="4237028"/>
            <a:ext cx="1975457" cy="281176"/>
          </a:xfrm>
          <a:prstGeom prst="homePlate">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r>
              <a:rPr lang="sv-SE" sz="200" dirty="0" smtClean="0">
                <a:solidFill>
                  <a:prstClr val="black"/>
                </a:solidFill>
                <a:latin typeface="Arial" pitchFamily="34" charset="0"/>
                <a:cs typeface="Arial" pitchFamily="34" charset="0"/>
              </a:rPr>
              <a:t/>
            </a:r>
            <a:br>
              <a:rPr lang="sv-SE" sz="200" dirty="0" smtClean="0">
                <a:solidFill>
                  <a:prstClr val="black"/>
                </a:solidFill>
                <a:latin typeface="Arial" pitchFamily="34" charset="0"/>
                <a:cs typeface="Arial" pitchFamily="34" charset="0"/>
              </a:rPr>
            </a:br>
            <a:r>
              <a:rPr lang="sv-SE" sz="800" dirty="0" smtClean="0">
                <a:solidFill>
                  <a:prstClr val="black"/>
                </a:solidFill>
                <a:latin typeface="Arial" pitchFamily="34" charset="0"/>
                <a:cs typeface="Arial" pitchFamily="34" charset="0"/>
              </a:rPr>
              <a:t>Leda och styra underhållsprojekt</a:t>
            </a:r>
            <a:endParaRPr lang="sv-SE" sz="800" dirty="0">
              <a:solidFill>
                <a:prstClr val="black"/>
              </a:solidFill>
              <a:latin typeface="Arial" pitchFamily="34" charset="0"/>
              <a:cs typeface="Arial" pitchFamily="34" charset="0"/>
            </a:endParaRPr>
          </a:p>
        </p:txBody>
      </p:sp>
      <p:sp>
        <p:nvSpPr>
          <p:cNvPr id="2" name="Rektangel med rundade hörn 1"/>
          <p:cNvSpPr/>
          <p:nvPr/>
        </p:nvSpPr>
        <p:spPr>
          <a:xfrm>
            <a:off x="799953" y="260648"/>
            <a:ext cx="6029460" cy="5599215"/>
          </a:xfrm>
          <a:prstGeom prst="round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897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563736" y="282010"/>
            <a:ext cx="4228722" cy="646331"/>
          </a:xfrm>
          <a:prstGeom prst="rect">
            <a:avLst/>
          </a:prstGeom>
          <a:noFill/>
        </p:spPr>
        <p:txBody>
          <a:bodyPr wrap="none" rtlCol="0">
            <a:spAutoFit/>
          </a:bodyPr>
          <a:lstStyle/>
          <a:p>
            <a:r>
              <a:rPr lang="sv-SE" sz="3600" dirty="0" smtClean="0">
                <a:solidFill>
                  <a:prstClr val="black"/>
                </a:solidFill>
              </a:rPr>
              <a:t>Effekter av åtgärder</a:t>
            </a:r>
            <a:endParaRPr lang="sv-SE" sz="3600" dirty="0">
              <a:solidFill>
                <a:prstClr val="black"/>
              </a:solidFill>
            </a:endParaRPr>
          </a:p>
        </p:txBody>
      </p:sp>
      <p:sp>
        <p:nvSpPr>
          <p:cNvPr id="6" name="textruta 5"/>
          <p:cNvSpPr txBox="1"/>
          <p:nvPr/>
        </p:nvSpPr>
        <p:spPr>
          <a:xfrm>
            <a:off x="3948283" y="1524301"/>
            <a:ext cx="1459628" cy="646331"/>
          </a:xfrm>
          <a:prstGeom prst="rect">
            <a:avLst/>
          </a:prstGeom>
          <a:noFill/>
        </p:spPr>
        <p:txBody>
          <a:bodyPr wrap="square" rtlCol="0">
            <a:spAutoFit/>
          </a:bodyPr>
          <a:lstStyle/>
          <a:p>
            <a:pPr algn="ctr"/>
            <a:r>
              <a:rPr lang="sv-SE" b="1" dirty="0" smtClean="0">
                <a:solidFill>
                  <a:prstClr val="black"/>
                </a:solidFill>
              </a:rPr>
              <a:t>Miljö och hälsa</a:t>
            </a:r>
            <a:endParaRPr lang="sv-SE" b="1" dirty="0">
              <a:solidFill>
                <a:prstClr val="black"/>
              </a:solidFill>
            </a:endParaRPr>
          </a:p>
        </p:txBody>
      </p:sp>
      <p:sp>
        <p:nvSpPr>
          <p:cNvPr id="7" name="textruta 6"/>
          <p:cNvSpPr txBox="1"/>
          <p:nvPr/>
        </p:nvSpPr>
        <p:spPr>
          <a:xfrm>
            <a:off x="5988336" y="4697862"/>
            <a:ext cx="1751609" cy="369332"/>
          </a:xfrm>
          <a:prstGeom prst="rect">
            <a:avLst/>
          </a:prstGeom>
          <a:noFill/>
        </p:spPr>
        <p:txBody>
          <a:bodyPr wrap="square" rtlCol="0">
            <a:spAutoFit/>
          </a:bodyPr>
          <a:lstStyle/>
          <a:p>
            <a:pPr algn="ctr"/>
            <a:r>
              <a:rPr lang="sv-SE" b="1" dirty="0" smtClean="0">
                <a:solidFill>
                  <a:prstClr val="black"/>
                </a:solidFill>
              </a:rPr>
              <a:t>Tillgänglighet</a:t>
            </a:r>
            <a:endParaRPr lang="sv-SE" b="1" dirty="0">
              <a:solidFill>
                <a:prstClr val="black"/>
              </a:solidFill>
            </a:endParaRPr>
          </a:p>
        </p:txBody>
      </p:sp>
      <p:sp>
        <p:nvSpPr>
          <p:cNvPr id="8" name="textruta 7"/>
          <p:cNvSpPr txBox="1"/>
          <p:nvPr/>
        </p:nvSpPr>
        <p:spPr>
          <a:xfrm>
            <a:off x="1435971" y="4697862"/>
            <a:ext cx="1459628" cy="369332"/>
          </a:xfrm>
          <a:prstGeom prst="rect">
            <a:avLst/>
          </a:prstGeom>
          <a:noFill/>
        </p:spPr>
        <p:txBody>
          <a:bodyPr wrap="square" rtlCol="0">
            <a:spAutoFit/>
          </a:bodyPr>
          <a:lstStyle/>
          <a:p>
            <a:pPr algn="ctr"/>
            <a:r>
              <a:rPr lang="sv-SE" b="1" dirty="0" smtClean="0">
                <a:solidFill>
                  <a:prstClr val="black"/>
                </a:solidFill>
              </a:rPr>
              <a:t>Säkerhet</a:t>
            </a:r>
            <a:endParaRPr lang="sv-SE" b="1" dirty="0">
              <a:solidFill>
                <a:prstClr val="black"/>
              </a:solidFill>
            </a:endParaRPr>
          </a:p>
        </p:txBody>
      </p:sp>
      <p:sp>
        <p:nvSpPr>
          <p:cNvPr id="9" name="Likbent triangel 8"/>
          <p:cNvSpPr/>
          <p:nvPr/>
        </p:nvSpPr>
        <p:spPr>
          <a:xfrm>
            <a:off x="3015531" y="2170632"/>
            <a:ext cx="3170489" cy="24332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Tree>
    <p:extLst>
      <p:ext uri="{BB962C8B-B14F-4D97-AF65-F5344CB8AC3E}">
        <p14:creationId xmlns:p14="http://schemas.microsoft.com/office/powerpoint/2010/main" val="3563296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0"/>
          <p:cNvSpPr>
            <a:spLocks/>
          </p:cNvSpPr>
          <p:nvPr/>
        </p:nvSpPr>
        <p:spPr bwMode="auto">
          <a:xfrm>
            <a:off x="200025" y="95250"/>
            <a:ext cx="8763000" cy="1470025"/>
          </a:xfrm>
          <a:prstGeom prst="rect">
            <a:avLst/>
          </a:prstGeom>
          <a:noFill/>
          <a:ln w="9525">
            <a:noFill/>
            <a:miter lim="800000"/>
            <a:headEnd/>
            <a:tailEnd/>
          </a:ln>
        </p:spPr>
        <p:txBody>
          <a:bodyPr/>
          <a:lstStyle/>
          <a:p>
            <a:r>
              <a:rPr lang="en-US" sz="3600" dirty="0" smtClean="0">
                <a:solidFill>
                  <a:schemeClr val="tx1">
                    <a:lumMod val="95000"/>
                    <a:lumOff val="5000"/>
                  </a:schemeClr>
                </a:solidFill>
                <a:latin typeface="Calibri" pitchFamily="34" charset="0"/>
              </a:rPr>
              <a:t>Tre </a:t>
            </a:r>
            <a:r>
              <a:rPr lang="en-US" sz="3600" dirty="0" err="1" smtClean="0">
                <a:solidFill>
                  <a:schemeClr val="tx1">
                    <a:lumMod val="95000"/>
                    <a:lumOff val="5000"/>
                  </a:schemeClr>
                </a:solidFill>
                <a:latin typeface="Calibri" pitchFamily="34" charset="0"/>
              </a:rPr>
              <a:t>potentiella</a:t>
            </a:r>
            <a:r>
              <a:rPr lang="en-US" sz="3600" dirty="0" smtClean="0">
                <a:solidFill>
                  <a:schemeClr val="tx1">
                    <a:lumMod val="95000"/>
                    <a:lumOff val="5000"/>
                  </a:schemeClr>
                </a:solidFill>
                <a:latin typeface="Calibri" pitchFamily="34" charset="0"/>
              </a:rPr>
              <a:t> </a:t>
            </a:r>
            <a:r>
              <a:rPr lang="en-US" sz="3600" dirty="0" err="1" smtClean="0">
                <a:solidFill>
                  <a:schemeClr val="tx1">
                    <a:lumMod val="95000"/>
                    <a:lumOff val="5000"/>
                  </a:schemeClr>
                </a:solidFill>
                <a:latin typeface="Calibri" pitchFamily="34" charset="0"/>
              </a:rPr>
              <a:t>målkonflikter</a:t>
            </a:r>
            <a:r>
              <a:rPr lang="en-US" sz="2800" dirty="0" smtClean="0">
                <a:solidFill>
                  <a:schemeClr val="tx1">
                    <a:lumMod val="95000"/>
                    <a:lumOff val="5000"/>
                  </a:schemeClr>
                </a:solidFill>
                <a:latin typeface="Calibri" pitchFamily="34" charset="0"/>
              </a:rPr>
              <a:t/>
            </a:r>
            <a:br>
              <a:rPr lang="en-US" sz="2800" dirty="0" smtClean="0">
                <a:solidFill>
                  <a:schemeClr val="tx1">
                    <a:lumMod val="95000"/>
                    <a:lumOff val="5000"/>
                  </a:schemeClr>
                </a:solidFill>
                <a:latin typeface="Calibri" pitchFamily="34" charset="0"/>
              </a:rPr>
            </a:br>
            <a:endParaRPr lang="en-US" sz="2400" dirty="0">
              <a:solidFill>
                <a:schemeClr val="tx1">
                  <a:lumMod val="95000"/>
                  <a:lumOff val="5000"/>
                </a:schemeClr>
              </a:solidFill>
              <a:latin typeface="Calibri" pitchFamily="34" charset="0"/>
            </a:endParaRPr>
          </a:p>
        </p:txBody>
      </p:sp>
      <p:pic>
        <p:nvPicPr>
          <p:cNvPr id="4098" name="Picture 2" descr="C:\-- VÄGVERKET --\-- PROJEKT --\TS-enhet\Dubbdäck\möten\Gillingebana 111019\vinterdä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4309932"/>
            <a:ext cx="4690864" cy="1820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211620" y="1351134"/>
            <a:ext cx="8248811"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Dubbdäck</a:t>
            </a:r>
            <a:r>
              <a:rPr kumimoji="0" lang="en-US" sz="2400" b="0" i="0" u="none" strike="noStrike" cap="none" normalizeH="0" baseline="0" dirty="0" smtClean="0">
                <a:ln>
                  <a:noFill/>
                </a:ln>
                <a:solidFill>
                  <a:schemeClr val="tx1"/>
                </a:solidFill>
                <a:effectLst/>
                <a:latin typeface="Arial" pitchFamily="34" charset="0"/>
                <a:cs typeface="Arial" pitchFamily="34" charset="0"/>
              </a:rPr>
              <a:t> v/s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dubbfria</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däck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tabLst/>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Dammbindning</a:t>
            </a:r>
            <a:endParaRPr lang="en-US" sz="2400" dirty="0" smtClean="0">
              <a:latin typeface="Arial"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Hastighetsnedsättning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ktangel 7"/>
          <p:cNvSpPr/>
          <p:nvPr/>
        </p:nvSpPr>
        <p:spPr>
          <a:xfrm>
            <a:off x="6948264" y="6669360"/>
            <a:ext cx="2195736" cy="216024"/>
          </a:xfrm>
          <a:prstGeom prst="rect">
            <a:avLst/>
          </a:prstGeom>
        </p:spPr>
        <p:txBody>
          <a:bodyPr wrap="square">
            <a:spAutoFit/>
          </a:bodyPr>
          <a:lstStyle/>
          <a:p>
            <a:pPr algn="ctr"/>
            <a:r>
              <a:rPr lang="sv-SE" sz="800" b="1" dirty="0" smtClean="0">
                <a:solidFill>
                  <a:schemeClr val="bg1"/>
                </a:solidFill>
              </a:rPr>
              <a:t>Swedish Transport Administration</a:t>
            </a:r>
            <a:endParaRPr lang="en-US" sz="800" dirty="0">
              <a:solidFill>
                <a:schemeClr val="bg1"/>
              </a:solidFill>
            </a:endParaRPr>
          </a:p>
        </p:txBody>
      </p:sp>
      <p:sp>
        <p:nvSpPr>
          <p:cNvPr id="9" name="Rektangel 8"/>
          <p:cNvSpPr/>
          <p:nvPr/>
        </p:nvSpPr>
        <p:spPr>
          <a:xfrm>
            <a:off x="8205749" y="5712310"/>
            <a:ext cx="895799" cy="307777"/>
          </a:xfrm>
          <a:prstGeom prst="rect">
            <a:avLst/>
          </a:prstGeom>
        </p:spPr>
        <p:txBody>
          <a:bodyPr wrap="square">
            <a:spAutoFit/>
          </a:bodyPr>
          <a:lstStyle/>
          <a:p>
            <a:r>
              <a:rPr lang="sv-SE" sz="1400" dirty="0" smtClean="0">
                <a:latin typeface="Arial" pitchFamily="34" charset="0"/>
                <a:ea typeface="Times New Roman" pitchFamily="18" charset="0"/>
                <a:cs typeface="Arial" pitchFamily="34" charset="0"/>
              </a:rPr>
              <a:t>STRO</a:t>
            </a:r>
            <a:endParaRPr lang="sv-SE" sz="1400" dirty="0"/>
          </a:p>
        </p:txBody>
      </p:sp>
      <p:pic>
        <p:nvPicPr>
          <p:cNvPr id="10" name="Picture 9"/>
          <p:cNvPicPr>
            <a:picLocks noChangeAspect="1" noChangeArrowheads="1"/>
          </p:cNvPicPr>
          <p:nvPr/>
        </p:nvPicPr>
        <p:blipFill>
          <a:blip r:embed="rId3" cstate="print"/>
          <a:srcRect/>
          <a:stretch>
            <a:fillRect/>
          </a:stretch>
        </p:blipFill>
        <p:spPr bwMode="auto">
          <a:xfrm>
            <a:off x="4754684" y="901111"/>
            <a:ext cx="4389316" cy="2867972"/>
          </a:xfrm>
          <a:prstGeom prst="rect">
            <a:avLst/>
          </a:prstGeom>
          <a:noFill/>
          <a:ln w="9525">
            <a:noFill/>
            <a:miter lim="800000"/>
            <a:headEnd/>
            <a:tailEnd/>
          </a:ln>
        </p:spPr>
      </p:pic>
      <p:pic>
        <p:nvPicPr>
          <p:cNvPr id="11" name="Bildobjekt 10" descr="A10-1.png"/>
          <p:cNvPicPr>
            <a:picLocks noChangeAspect="1"/>
          </p:cNvPicPr>
          <p:nvPr/>
        </p:nvPicPr>
        <p:blipFill>
          <a:blip r:embed="rId4" cstate="print"/>
          <a:stretch>
            <a:fillRect/>
          </a:stretch>
        </p:blipFill>
        <p:spPr>
          <a:xfrm>
            <a:off x="3405530" y="3298988"/>
            <a:ext cx="1860990" cy="1653315"/>
          </a:xfrm>
          <a:prstGeom prst="rect">
            <a:avLst/>
          </a:prstGeom>
        </p:spPr>
      </p:pic>
      <p:pic>
        <p:nvPicPr>
          <p:cNvPr id="12" name="Picture 2" descr="P21200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938" b="11991"/>
          <a:stretch/>
        </p:blipFill>
        <p:spPr bwMode="auto">
          <a:xfrm>
            <a:off x="0" y="4212394"/>
            <a:ext cx="3532814"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002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prstClr val="black"/>
                </a:solidFill>
              </a:rPr>
              <a:t>Dubbdäcks effekter </a:t>
            </a:r>
            <a:endParaRPr lang="sv-SE" dirty="0"/>
          </a:p>
        </p:txBody>
      </p:sp>
      <p:pic>
        <p:nvPicPr>
          <p:cNvPr id="3" name="Bildobjekt 2"/>
          <p:cNvPicPr>
            <a:picLocks noChangeAspect="1"/>
          </p:cNvPicPr>
          <p:nvPr/>
        </p:nvPicPr>
        <p:blipFill>
          <a:blip r:embed="rId2"/>
          <a:stretch>
            <a:fillRect/>
          </a:stretch>
        </p:blipFill>
        <p:spPr>
          <a:xfrm>
            <a:off x="107504" y="2780928"/>
            <a:ext cx="2411464" cy="3414018"/>
          </a:xfrm>
          <a:prstGeom prst="rect">
            <a:avLst/>
          </a:prstGeom>
          <a:ln w="9525">
            <a:solidFill>
              <a:schemeClr val="tx1"/>
            </a:solidFill>
          </a:ln>
        </p:spPr>
      </p:pic>
      <p:pic>
        <p:nvPicPr>
          <p:cNvPr id="5" name="Bildobjekt 4"/>
          <p:cNvPicPr>
            <a:picLocks noChangeAspect="1"/>
          </p:cNvPicPr>
          <p:nvPr/>
        </p:nvPicPr>
        <p:blipFill>
          <a:blip r:embed="rId3"/>
          <a:stretch>
            <a:fillRect/>
          </a:stretch>
        </p:blipFill>
        <p:spPr>
          <a:xfrm>
            <a:off x="778256" y="2560796"/>
            <a:ext cx="2438603" cy="3448255"/>
          </a:xfrm>
          <a:prstGeom prst="rect">
            <a:avLst/>
          </a:prstGeom>
          <a:ln w="9525">
            <a:solidFill>
              <a:schemeClr val="tx1"/>
            </a:solidFill>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448" y="2132856"/>
            <a:ext cx="2515173" cy="3760057"/>
          </a:xfrm>
          <a:prstGeom prst="rect">
            <a:avLst/>
          </a:prstGeom>
          <a:ln w="9525">
            <a:solidFill>
              <a:schemeClr val="tx1"/>
            </a:solidFill>
          </a:ln>
        </p:spPr>
      </p:pic>
      <p:pic>
        <p:nvPicPr>
          <p:cNvPr id="11" name="Bildobjekt 10"/>
          <p:cNvPicPr>
            <a:picLocks noChangeAspect="1"/>
          </p:cNvPicPr>
          <p:nvPr/>
        </p:nvPicPr>
        <p:blipFill>
          <a:blip r:embed="rId5"/>
          <a:stretch>
            <a:fillRect/>
          </a:stretch>
        </p:blipFill>
        <p:spPr>
          <a:xfrm>
            <a:off x="2117707" y="1718509"/>
            <a:ext cx="3009299" cy="3885029"/>
          </a:xfrm>
          <a:prstGeom prst="rect">
            <a:avLst/>
          </a:prstGeom>
          <a:ln w="9525">
            <a:solidFill>
              <a:schemeClr val="tx1"/>
            </a:solidFill>
          </a:ln>
        </p:spPr>
      </p:pic>
      <p:pic>
        <p:nvPicPr>
          <p:cNvPr id="7" name="Bildobjekt 6"/>
          <p:cNvPicPr>
            <a:picLocks noChangeAspect="1"/>
          </p:cNvPicPr>
          <p:nvPr/>
        </p:nvPicPr>
        <p:blipFill>
          <a:blip r:embed="rId6"/>
          <a:stretch>
            <a:fillRect/>
          </a:stretch>
        </p:blipFill>
        <p:spPr>
          <a:xfrm>
            <a:off x="2890946" y="1325716"/>
            <a:ext cx="2910124" cy="4116116"/>
          </a:xfrm>
          <a:prstGeom prst="rect">
            <a:avLst/>
          </a:prstGeom>
          <a:ln w="9525">
            <a:solidFill>
              <a:schemeClr val="tx1"/>
            </a:solidFill>
          </a:ln>
        </p:spPr>
      </p:pic>
      <p:pic>
        <p:nvPicPr>
          <p:cNvPr id="8" name="Bildobjekt 7"/>
          <p:cNvPicPr>
            <a:picLocks noChangeAspect="1"/>
          </p:cNvPicPr>
          <p:nvPr/>
        </p:nvPicPr>
        <p:blipFill>
          <a:blip r:embed="rId7"/>
          <a:stretch>
            <a:fillRect/>
          </a:stretch>
        </p:blipFill>
        <p:spPr>
          <a:xfrm>
            <a:off x="3818924" y="1136296"/>
            <a:ext cx="2893860" cy="4129658"/>
          </a:xfrm>
          <a:prstGeom prst="rect">
            <a:avLst/>
          </a:prstGeom>
          <a:ln w="12700">
            <a:solidFill>
              <a:schemeClr val="tx1"/>
            </a:solidFill>
          </a:ln>
        </p:spPr>
      </p:pic>
      <p:pic>
        <p:nvPicPr>
          <p:cNvPr id="9" name="Bildobjekt 8"/>
          <p:cNvPicPr>
            <a:picLocks noChangeAspect="1"/>
          </p:cNvPicPr>
          <p:nvPr/>
        </p:nvPicPr>
        <p:blipFill>
          <a:blip r:embed="rId8"/>
          <a:stretch>
            <a:fillRect/>
          </a:stretch>
        </p:blipFill>
        <p:spPr>
          <a:xfrm>
            <a:off x="4659476" y="764748"/>
            <a:ext cx="3103087" cy="4389046"/>
          </a:xfrm>
          <a:prstGeom prst="rect">
            <a:avLst/>
          </a:prstGeom>
          <a:ln w="9525">
            <a:solidFill>
              <a:schemeClr val="tx1"/>
            </a:solidFill>
          </a:ln>
        </p:spPr>
      </p:pic>
      <p:pic>
        <p:nvPicPr>
          <p:cNvPr id="10" name="Bildobjekt 9"/>
          <p:cNvPicPr>
            <a:picLocks noChangeAspect="1"/>
          </p:cNvPicPr>
          <p:nvPr/>
        </p:nvPicPr>
        <p:blipFill>
          <a:blip r:embed="rId9"/>
          <a:stretch>
            <a:fillRect/>
          </a:stretch>
        </p:blipFill>
        <p:spPr>
          <a:xfrm>
            <a:off x="5292080" y="332656"/>
            <a:ext cx="3265085" cy="4625406"/>
          </a:xfrm>
          <a:prstGeom prst="rect">
            <a:avLst/>
          </a:prstGeom>
          <a:ln w="9525">
            <a:solidFill>
              <a:schemeClr val="tx1"/>
            </a:solidFill>
          </a:ln>
        </p:spPr>
      </p:pic>
      <p:pic>
        <p:nvPicPr>
          <p:cNvPr id="13" name="Bildobjekt 12"/>
          <p:cNvPicPr>
            <a:picLocks noChangeAspect="1"/>
          </p:cNvPicPr>
          <p:nvPr/>
        </p:nvPicPr>
        <p:blipFill>
          <a:blip r:embed="rId10"/>
          <a:stretch>
            <a:fillRect/>
          </a:stretch>
        </p:blipFill>
        <p:spPr>
          <a:xfrm>
            <a:off x="5993564" y="135629"/>
            <a:ext cx="2865162" cy="4033539"/>
          </a:xfrm>
          <a:prstGeom prst="rect">
            <a:avLst/>
          </a:prstGeom>
          <a:ln w="9525">
            <a:solidFill>
              <a:schemeClr val="tx1"/>
            </a:solidFill>
          </a:ln>
        </p:spPr>
      </p:pic>
      <p:pic>
        <p:nvPicPr>
          <p:cNvPr id="12" name="Bildobjekt 11"/>
          <p:cNvPicPr>
            <a:picLocks noChangeAspect="1"/>
          </p:cNvPicPr>
          <p:nvPr/>
        </p:nvPicPr>
        <p:blipFill>
          <a:blip r:embed="rId11"/>
          <a:stretch>
            <a:fillRect/>
          </a:stretch>
        </p:blipFill>
        <p:spPr>
          <a:xfrm>
            <a:off x="6321435" y="0"/>
            <a:ext cx="2858102" cy="4042536"/>
          </a:xfrm>
          <a:prstGeom prst="rect">
            <a:avLst/>
          </a:prstGeom>
          <a:ln w="952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J TrV DLF 27 mars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8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9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10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fikverkspresentation, si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esentation" ma:contentTypeID="0x010100C96E80762C93B44B9873BC712A14C6FC005288ED2A32667342B0278567833928DE" ma:contentTypeVersion="5" ma:contentTypeDescription="" ma:contentTypeScope="" ma:versionID="b528f2570812138dcce96198095f5698">
  <xsd:schema xmlns:xsd="http://www.w3.org/2001/XMLSchema" xmlns:p="http://schemas.microsoft.com/office/2006/metadata/properties" xmlns:ns2="f1fdfebb-68fe-4d4a-9602-87edd43d3207" xmlns:ns3="http://schemas.microsoft.com/sharepoint/v3/fields" targetNamespace="http://schemas.microsoft.com/office/2006/metadata/properties" ma:root="true" ma:fieldsID="408331193cd60bba6792249ae8170490" ns2:_="" ns3:_="">
    <xsd:import namespace="f1fdfebb-68fe-4d4a-9602-87edd43d3207"/>
    <xsd:import namespace="http://schemas.microsoft.com/sharepoint/v3/fields"/>
    <xsd:element name="properties">
      <xsd:complexType>
        <xsd:sequence>
          <xsd:element name="documentManagement">
            <xsd:complexType>
              <xsd:all>
                <xsd:element ref="ns2:Skapat_x0020_av"/>
                <xsd:element ref="ns2:Dokumenttitel"/>
                <xsd:element ref="ns2:Dokumentdatum"/>
                <xsd:element ref="ns3:tvdokumentversion" minOccurs="0"/>
              </xsd:all>
            </xsd:complexType>
          </xsd:element>
        </xsd:sequence>
      </xsd:complexType>
    </xsd:element>
  </xsd:schema>
  <xsd:schema xmlns:xsd="http://www.w3.org/2001/XMLSchema" xmlns:dms="http://schemas.microsoft.com/office/2006/documentManagement/types" targetNamespace="f1fdfebb-68fe-4d4a-9602-87edd43d3207" elementFormDefault="qualified">
    <xsd:import namespace="http://schemas.microsoft.com/office/2006/documentManagement/types"/>
    <xsd:element name="Skapat_x0020_av" ma:index="1" ma:displayName="Skapat av" ma:description="Den person som skapat dokumentet.&#10;&quot;Namnet och organisatorisk enhet. Exempel: Persson Per, XY.&quot;" ma:internalName="Skapat_x0020_av">
      <xsd:simpleType>
        <xsd:restriction base="dms:Text">
          <xsd:maxLength value="255"/>
        </xsd:restriction>
      </xsd:simpleType>
    </xsd:element>
    <xsd:element name="Dokumenttitel" ma:index="2" ma:displayName="Dokumenttitel" ma:description="Dokumentets namn som det formulerats av dokumentets skapare." ma:internalName="Dokumenttitel">
      <xsd:simpleType>
        <xsd:restriction base="dms:Text">
          <xsd:maxLength value="255"/>
        </xsd:restriction>
      </xsd:simpleType>
    </xsd:element>
    <xsd:element name="Dokumentdatum" ma:index="3" ma:displayName="Dokumentdatum" ma:format="DateOnly" ma:internalName="Dokumentdatum">
      <xsd:simpleType>
        <xsd:restriction base="dms:DateTime"/>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tvdokumentversion" ma:index="4" nillable="true" ma:displayName="TRV version" ma:internalName="tvdokumentvers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ehållstyp"/>
        <xsd:element ref="dc:title" minOccurs="0" maxOccurs="1" ma:index="5"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vdokumentversion xmlns="http://schemas.microsoft.com/sharepoint/v3/fields">1.0</tvdokumentversion>
    <Dokumentdatum xmlns="f1fdfebb-68fe-4d4a-9602-87edd43d3207">2010-03-17T23:00:00+00:00</Dokumentdatum>
    <Dokumenttitel xmlns="f1fdfebb-68fe-4d4a-9602-87edd43d3207">TRV och Åtgärdsprogram</Dokumenttitel>
    <Skapat_x0020_av xmlns="f1fdfebb-68fe-4d4a-9602-87edd43d3207">Martin Juneholm</Skapat_x0020_av>
  </documentManagement>
</p:properties>
</file>

<file path=customXml/item4.xml><?xml version="1.0" encoding="utf-8"?>
<LongProperties xmlns="http://schemas.microsoft.com/office/2006/metadata/longProperti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4F507121-A0EE-4C03-B91C-70D9615DE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fdfebb-68fe-4d4a-9602-87edd43d3207"/>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9431DE0-42AD-4DE4-A7CC-CBC3E03CBB40}">
  <ds:schemaRefs>
    <ds:schemaRef ds:uri="http://schemas.microsoft.com/sharepoint/v3/contenttype/forms"/>
  </ds:schemaRefs>
</ds:datastoreItem>
</file>

<file path=customXml/itemProps3.xml><?xml version="1.0" encoding="utf-8"?>
<ds:datastoreItem xmlns:ds="http://schemas.openxmlformats.org/officeDocument/2006/customXml" ds:itemID="{5E99BB38-11E5-4FC0-AB34-FF05C83D3864}">
  <ds:schemaRefs>
    <ds:schemaRef ds:uri="http://purl.org/dc/elements/1.1/"/>
    <ds:schemaRef ds:uri="http://purl.org/dc/terms/"/>
    <ds:schemaRef ds:uri="http://schemas.microsoft.com/office/2006/metadata/properties"/>
    <ds:schemaRef ds:uri="http://schemas.microsoft.com/sharepoint/v3/fields"/>
    <ds:schemaRef ds:uri="http://purl.org/dc/dcmitype/"/>
    <ds:schemaRef ds:uri="http://www.w3.org/XML/1998/namespace"/>
    <ds:schemaRef ds:uri="http://schemas.microsoft.com/office/2006/documentManagement/types"/>
    <ds:schemaRef ds:uri="http://schemas.openxmlformats.org/package/2006/metadata/core-properties"/>
    <ds:schemaRef ds:uri="f1fdfebb-68fe-4d4a-9602-87edd43d3207"/>
  </ds:schemaRefs>
</ds:datastoreItem>
</file>

<file path=customXml/itemProps4.xml><?xml version="1.0" encoding="utf-8"?>
<ds:datastoreItem xmlns:ds="http://schemas.openxmlformats.org/officeDocument/2006/customXml" ds:itemID="{CA677285-FB3D-456F-AF2C-538838009258}">
  <ds:schemaRefs>
    <ds:schemaRef ds:uri="http://schemas.microsoft.com/office/2006/metadata/longProperties"/>
  </ds:schemaRefs>
</ds:datastoreItem>
</file>

<file path=customXml/itemProps5.xml><?xml version="1.0" encoding="utf-8"?>
<ds:datastoreItem xmlns:ds="http://schemas.openxmlformats.org/officeDocument/2006/customXml" ds:itemID="{9530A8F2-A118-4329-AE99-DF4DF5A237C8}">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MJ TrV DLF 27 mars 2012</Template>
  <TotalTime>3210</TotalTime>
  <Words>598</Words>
  <Application>Microsoft Office PowerPoint</Application>
  <PresentationFormat>Bildspel på skärmen (4:3)</PresentationFormat>
  <Paragraphs>155</Paragraphs>
  <Slides>17</Slides>
  <Notes>8</Notes>
  <HiddenSlides>2</HiddenSlides>
  <MMClips>0</MMClips>
  <ScaleCrop>false</ScaleCrop>
  <HeadingPairs>
    <vt:vector size="6" baseType="variant">
      <vt:variant>
        <vt:lpstr>Använt teckensnitt</vt:lpstr>
      </vt:variant>
      <vt:variant>
        <vt:i4>6</vt:i4>
      </vt:variant>
      <vt:variant>
        <vt:lpstr>Tema</vt:lpstr>
      </vt:variant>
      <vt:variant>
        <vt:i4>14</vt:i4>
      </vt:variant>
      <vt:variant>
        <vt:lpstr>Bildrubriker</vt:lpstr>
      </vt:variant>
      <vt:variant>
        <vt:i4>17</vt:i4>
      </vt:variant>
    </vt:vector>
  </HeadingPairs>
  <TitlesOfParts>
    <vt:vector size="37" baseType="lpstr">
      <vt:lpstr>ＭＳ Ｐゴシック</vt:lpstr>
      <vt:lpstr>Arial</vt:lpstr>
      <vt:lpstr>Calibri</vt:lpstr>
      <vt:lpstr>Times</vt:lpstr>
      <vt:lpstr>Times New Roman</vt:lpstr>
      <vt:lpstr>ヒラギノ角ゴ Pro W3</vt:lpstr>
      <vt:lpstr>MJ TrV DLF 27 mars 2012</vt:lpstr>
      <vt:lpstr>Trafikverkspresentation, sidor</vt:lpstr>
      <vt:lpstr>Anpassad formgivning</vt:lpstr>
      <vt:lpstr>1_Anpassad formgivning</vt:lpstr>
      <vt:lpstr>2_Anpassad formgivning</vt:lpstr>
      <vt:lpstr>3_Anpassad formgivning</vt:lpstr>
      <vt:lpstr>4_Anpassad formgivning</vt:lpstr>
      <vt:lpstr>5_Anpassad formgivning</vt:lpstr>
      <vt:lpstr>6_Anpassad formgivning</vt:lpstr>
      <vt:lpstr>7_Anpassad formgivning</vt:lpstr>
      <vt:lpstr>8_Anpassad formgivning</vt:lpstr>
      <vt:lpstr>9_Anpassad formgivning</vt:lpstr>
      <vt:lpstr>10_Anpassad formgivning</vt:lpstr>
      <vt:lpstr>11_Anpassad formgivning</vt:lpstr>
      <vt:lpstr>Åtgärdsprogram.   SLF 19 maj 2015              Martin Juneholm Nationell samordnare Luftkvalitet</vt:lpstr>
      <vt:lpstr>Vårt förhållande till Åtgärdsprogram är gott!</vt:lpstr>
      <vt:lpstr>ÅP är redskap för uppfyllande av MKN</vt:lpstr>
      <vt:lpstr>PowerPoint-presentation</vt:lpstr>
      <vt:lpstr>Trafikverkets uppdrag</vt:lpstr>
      <vt:lpstr>PowerPoint-presentation</vt:lpstr>
      <vt:lpstr>PowerPoint-presentation</vt:lpstr>
      <vt:lpstr>PowerPoint-presentation</vt:lpstr>
      <vt:lpstr>Dubbdäcks effekter </vt:lpstr>
      <vt:lpstr>PowerPoint-presentation</vt:lpstr>
      <vt:lpstr>Dammbindning</vt:lpstr>
      <vt:lpstr>Betydelse av hastigheten </vt:lpstr>
      <vt:lpstr>PowerPoint-presentation</vt:lpstr>
      <vt:lpstr>Har Åtgärdsprogrammen haft någon effekt? </vt:lpstr>
      <vt:lpstr>PowerPoint-presentation</vt:lpstr>
      <vt:lpstr>Några slutsatser</vt:lpstr>
      <vt:lpstr>PowerPoint-presentation</vt:lpstr>
    </vt:vector>
  </TitlesOfParts>
  <Company>Trafikverket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TRV och Åtgärdsprogram</dc:title>
  <dc:creator>Martin Juneholm</dc:creator>
  <cp:lastModifiedBy>Microsoft-konto</cp:lastModifiedBy>
  <cp:revision>76</cp:revision>
  <dcterms:created xsi:type="dcterms:W3CDTF">2012-05-23T13:36:32Z</dcterms:created>
  <dcterms:modified xsi:type="dcterms:W3CDTF">2015-06-23T11:29:24Z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kumenttitel">
    <vt:lpwstr/>
  </property>
  <property fmtid="{D5CDD505-2E9C-101B-9397-08002B2CF9AE}" pid="3" name="display_urn:schemas-microsoft-com:office:office#Fastst_x00e4_llt_x0020_av_x0020__x0028_personlista_x0029_">
    <vt:lpwstr>Jönis Åsa Stnita_Extern</vt:lpwstr>
  </property>
  <property fmtid="{D5CDD505-2E9C-101B-9397-08002B2CF9AE}" pid="4" name="ContentTypeId">
    <vt:lpwstr>0x010100C96E80762C93B44B9873BC712A14C6FC005288ED2A32667342B0278567833928DE</vt:lpwstr>
  </property>
  <property fmtid="{D5CDD505-2E9C-101B-9397-08002B2CF9AE}" pid="5" name="Skapat av">
    <vt:lpwstr/>
  </property>
  <property fmtid="{D5CDD505-2E9C-101B-9397-08002B2CF9AE}" pid="6" name="ContentType">
    <vt:lpwstr>Formell presentation</vt:lpwstr>
  </property>
  <property fmtid="{D5CDD505-2E9C-101B-9397-08002B2CF9AE}" pid="7" name="tvdokumentversion">
    <vt:lpwstr>0.1</vt:lpwstr>
  </property>
  <property fmtid="{D5CDD505-2E9C-101B-9397-08002B2CF9AE}" pid="8" name="Dokumenttyp">
    <vt:lpwstr>INFORMATIONSMATERIAL</vt:lpwstr>
  </property>
  <property fmtid="{D5CDD505-2E9C-101B-9397-08002B2CF9AE}" pid="9" name="Order">
    <vt:lpwstr>700.000000000000</vt:lpwstr>
  </property>
  <property fmtid="{D5CDD505-2E9C-101B-9397-08002B2CF9AE}" pid="10" name="Dokumentdatum">
    <vt:lpwstr>2010-03-19T00:00:00Z</vt:lpwstr>
  </property>
  <property fmtid="{D5CDD505-2E9C-101B-9397-08002B2CF9AE}" pid="11" name="Fastställt av (personlista)">
    <vt:lpwstr/>
  </property>
  <property fmtid="{D5CDD505-2E9C-101B-9397-08002B2CF9AE}" pid="12" name="_MarkAsFinal">
    <vt:bool>true</vt:bool>
  </property>
</Properties>
</file>