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286" r:id="rId15"/>
    <p:sldId id="282" r:id="rId16"/>
    <p:sldId id="288" r:id="rId17"/>
    <p:sldId id="287" r:id="rId18"/>
    <p:sldId id="267" r:id="rId19"/>
    <p:sldId id="291" r:id="rId20"/>
    <p:sldId id="284" r:id="rId21"/>
  </p:sldIdLst>
  <p:sldSz cx="9145588" cy="6859588"/>
  <p:notesSz cx="6805613" cy="9944100"/>
  <p:defaultTextStyle>
    <a:defPPr>
      <a:defRPr lang="nb-NO"/>
    </a:defPPr>
    <a:lvl1pPr marL="0" algn="l" defTabSz="914218" rtl="0" eaLnBrk="1" latinLnBrk="0" hangingPunct="1">
      <a:defRPr sz="1800" kern="1200">
        <a:solidFill>
          <a:schemeClr val="tx1"/>
        </a:solidFill>
        <a:latin typeface="+mn-lt"/>
        <a:ea typeface="+mn-ea"/>
        <a:cs typeface="+mn-cs"/>
      </a:defRPr>
    </a:lvl1pPr>
    <a:lvl2pPr marL="457109"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5" algn="l" defTabSz="914218" rtl="0" eaLnBrk="1" latinLnBrk="0" hangingPunct="1">
      <a:defRPr sz="1800" kern="1200">
        <a:solidFill>
          <a:schemeClr val="tx1"/>
        </a:solidFill>
        <a:latin typeface="+mn-lt"/>
        <a:ea typeface="+mn-ea"/>
        <a:cs typeface="+mn-cs"/>
      </a:defRPr>
    </a:lvl5pPr>
    <a:lvl6pPr marL="2285543"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9" algn="l" defTabSz="9142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jerstad Karl Idar" initials="GK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300"/>
    <a:srgbClr val="DADADA"/>
    <a:srgbClr val="58B02C"/>
    <a:srgbClr val="C8CACB"/>
    <a:srgbClr val="808080"/>
    <a:srgbClr val="EAEAEA"/>
    <a:srgbClr val="ED901A"/>
    <a:srgbClr val="59B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67" autoAdjust="0"/>
    <p:restoredTop sz="80571" autoAdjust="0"/>
  </p:normalViewPr>
  <p:slideViewPr>
    <p:cSldViewPr snapToObjects="1">
      <p:cViewPr varScale="1">
        <p:scale>
          <a:sx n="60" d="100"/>
          <a:sy n="60" d="100"/>
        </p:scale>
        <p:origin x="1878" y="66"/>
      </p:cViewPr>
      <p:guideLst>
        <p:guide orient="horz" pos="2161"/>
        <p:guide pos="2881"/>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879CA-07BA-4FE2-AED3-246413801C33}"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901F458D-AD2B-4651-A3AF-01B2A9539497}">
      <dgm:prSet phldrT="[Tek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nb-NO" dirty="0" smtClean="0"/>
        </a:p>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Current situation in Oslo</a:t>
          </a:r>
        </a:p>
        <a:p>
          <a:pPr defTabSz="800100">
            <a:lnSpc>
              <a:spcPct val="90000"/>
            </a:lnSpc>
            <a:spcBef>
              <a:spcPct val="0"/>
            </a:spcBef>
            <a:spcAft>
              <a:spcPct val="35000"/>
            </a:spcAft>
          </a:pPr>
          <a:endParaRPr lang="en-US" dirty="0"/>
        </a:p>
      </dgm:t>
    </dgm:pt>
    <dgm:pt modelId="{F38F4BDA-EBAA-43DC-8593-B8E71C498B45}" type="parTrans" cxnId="{E88B55CC-DDE0-4332-A3F0-61CAC7FDC164}">
      <dgm:prSet/>
      <dgm:spPr/>
      <dgm:t>
        <a:bodyPr/>
        <a:lstStyle/>
        <a:p>
          <a:endParaRPr lang="en-US"/>
        </a:p>
      </dgm:t>
    </dgm:pt>
    <dgm:pt modelId="{7AE766CF-62AB-421F-9591-ED4A072DDB8F}" type="sibTrans" cxnId="{E88B55CC-DDE0-4332-A3F0-61CAC7FDC164}">
      <dgm:prSet/>
      <dgm:spPr/>
      <dgm:t>
        <a:bodyPr/>
        <a:lstStyle/>
        <a:p>
          <a:endParaRPr lang="en-US"/>
        </a:p>
      </dgm:t>
    </dgm:pt>
    <dgm:pt modelId="{01D57C86-5059-4ABE-97D2-9AB0880FF801}">
      <dgm:prSe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nb-NO" dirty="0" smtClean="0"/>
        </a:p>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Measures for road dust, PM</a:t>
          </a:r>
          <a:r>
            <a:rPr lang="en-US" baseline="-25000" noProof="0" dirty="0" smtClean="0"/>
            <a:t>10</a:t>
          </a:r>
        </a:p>
        <a:p>
          <a:pPr defTabSz="666750">
            <a:lnSpc>
              <a:spcPct val="90000"/>
            </a:lnSpc>
            <a:spcBef>
              <a:spcPct val="0"/>
            </a:spcBef>
            <a:spcAft>
              <a:spcPct val="35000"/>
            </a:spcAft>
          </a:pPr>
          <a:endParaRPr lang="en-US" dirty="0"/>
        </a:p>
      </dgm:t>
    </dgm:pt>
    <dgm:pt modelId="{8391CDBF-88EE-4FC0-97B4-EBA3ED7FF487}" type="parTrans" cxnId="{69DF10D3-4EB8-4BCC-A0E4-F8EA6E921CAC}">
      <dgm:prSet/>
      <dgm:spPr/>
      <dgm:t>
        <a:bodyPr/>
        <a:lstStyle/>
        <a:p>
          <a:endParaRPr lang="en-US"/>
        </a:p>
      </dgm:t>
    </dgm:pt>
    <dgm:pt modelId="{15FADBB5-0F51-4157-B742-016C22503FA3}" type="sibTrans" cxnId="{69DF10D3-4EB8-4BCC-A0E4-F8EA6E921CAC}">
      <dgm:prSet/>
      <dgm:spPr/>
      <dgm:t>
        <a:bodyPr/>
        <a:lstStyle/>
        <a:p>
          <a:endParaRPr lang="en-US"/>
        </a:p>
      </dgm:t>
    </dgm:pt>
    <dgm:pt modelId="{141BCAA9-5C43-4E06-83F8-EF54EA7DFE87}">
      <dgm:prSet/>
      <dgm:spPr/>
      <dgm:t>
        <a:bodyPr/>
        <a:lstStyle/>
        <a:p>
          <a:r>
            <a:rPr lang="en-US" noProof="0" dirty="0" smtClean="0"/>
            <a:t>Measures for NO</a:t>
          </a:r>
          <a:r>
            <a:rPr lang="en-US" baseline="-25000" noProof="0" dirty="0" smtClean="0"/>
            <a:t>2</a:t>
          </a:r>
          <a:endParaRPr lang="en-US" noProof="0" dirty="0" smtClean="0"/>
        </a:p>
      </dgm:t>
    </dgm:pt>
    <dgm:pt modelId="{F973306C-9288-43F1-B537-0DC206D81AA4}" type="parTrans" cxnId="{D5E23ED2-AA01-42A0-9F6F-9398D2CB534F}">
      <dgm:prSet/>
      <dgm:spPr/>
      <dgm:t>
        <a:bodyPr/>
        <a:lstStyle/>
        <a:p>
          <a:endParaRPr lang="en-US"/>
        </a:p>
      </dgm:t>
    </dgm:pt>
    <dgm:pt modelId="{6B1B7B78-7B06-4C0C-8377-5B42816B54E6}" type="sibTrans" cxnId="{D5E23ED2-AA01-42A0-9F6F-9398D2CB534F}">
      <dgm:prSet/>
      <dgm:spPr/>
      <dgm:t>
        <a:bodyPr/>
        <a:lstStyle/>
        <a:p>
          <a:endParaRPr lang="en-US"/>
        </a:p>
      </dgm:t>
    </dgm:pt>
    <dgm:pt modelId="{FB1E91CB-89D9-4D52-8940-FEE576B01628}">
      <dgm:prSet/>
      <dgm:spPr/>
      <dgm:t>
        <a:bodyPr/>
        <a:lstStyle/>
        <a:p>
          <a:r>
            <a:rPr lang="en-US" dirty="0" smtClean="0"/>
            <a:t>The success of electric cars</a:t>
          </a:r>
          <a:endParaRPr lang="nb-NO" dirty="0" smtClean="0"/>
        </a:p>
      </dgm:t>
    </dgm:pt>
    <dgm:pt modelId="{DEB4DF4C-B71D-468B-A243-9EBE35AB323E}" type="parTrans" cxnId="{9E75A81A-42FE-4B92-8648-6712F56AE5BC}">
      <dgm:prSet/>
      <dgm:spPr/>
      <dgm:t>
        <a:bodyPr/>
        <a:lstStyle/>
        <a:p>
          <a:endParaRPr lang="en-US"/>
        </a:p>
      </dgm:t>
    </dgm:pt>
    <dgm:pt modelId="{B91A3B1C-44CC-497C-94EC-8F4DF8BBB63D}" type="sibTrans" cxnId="{9E75A81A-42FE-4B92-8648-6712F56AE5BC}">
      <dgm:prSet/>
      <dgm:spPr/>
      <dgm:t>
        <a:bodyPr/>
        <a:lstStyle/>
        <a:p>
          <a:endParaRPr lang="en-US"/>
        </a:p>
      </dgm:t>
    </dgm:pt>
    <dgm:pt modelId="{2500CB16-FF1D-45A1-8505-7DDC2144CD92}">
      <dgm:prSet/>
      <dgm:spPr/>
      <dgm:t>
        <a:bodyPr/>
        <a:lstStyle/>
        <a:p>
          <a:r>
            <a:rPr lang="en-US" noProof="0" dirty="0" smtClean="0"/>
            <a:t>Information and communication</a:t>
          </a:r>
          <a:endParaRPr lang="en-US" noProof="0" dirty="0"/>
        </a:p>
      </dgm:t>
    </dgm:pt>
    <dgm:pt modelId="{9A9BCB80-D084-427B-95A6-8DF6789A9D33}" type="parTrans" cxnId="{7BF4C156-56E7-41B1-83BF-64B5F45152A1}">
      <dgm:prSet/>
      <dgm:spPr/>
      <dgm:t>
        <a:bodyPr/>
        <a:lstStyle/>
        <a:p>
          <a:endParaRPr lang="en-US"/>
        </a:p>
      </dgm:t>
    </dgm:pt>
    <dgm:pt modelId="{2214CE70-2EC2-4901-8FA6-0107EE21BF07}" type="sibTrans" cxnId="{7BF4C156-56E7-41B1-83BF-64B5F45152A1}">
      <dgm:prSet/>
      <dgm:spPr/>
      <dgm:t>
        <a:bodyPr/>
        <a:lstStyle/>
        <a:p>
          <a:endParaRPr lang="en-US"/>
        </a:p>
      </dgm:t>
    </dgm:pt>
    <dgm:pt modelId="{96E201F5-32B9-4F53-9C6F-7621DB0D25A6}" type="pres">
      <dgm:prSet presAssocID="{6BA879CA-07BA-4FE2-AED3-246413801C33}" presName="linear" presStyleCnt="0">
        <dgm:presLayoutVars>
          <dgm:dir/>
          <dgm:animLvl val="lvl"/>
          <dgm:resizeHandles val="exact"/>
        </dgm:presLayoutVars>
      </dgm:prSet>
      <dgm:spPr/>
      <dgm:t>
        <a:bodyPr/>
        <a:lstStyle/>
        <a:p>
          <a:endParaRPr lang="nb-NO"/>
        </a:p>
      </dgm:t>
    </dgm:pt>
    <dgm:pt modelId="{1E622ACD-FC10-43AF-B24D-DB30347267F5}" type="pres">
      <dgm:prSet presAssocID="{901F458D-AD2B-4651-A3AF-01B2A9539497}" presName="parentLin" presStyleCnt="0"/>
      <dgm:spPr/>
    </dgm:pt>
    <dgm:pt modelId="{66FEA19F-A258-4D7A-B991-8B09C100847F}" type="pres">
      <dgm:prSet presAssocID="{901F458D-AD2B-4651-A3AF-01B2A9539497}" presName="parentLeftMargin" presStyleLbl="node1" presStyleIdx="0" presStyleCnt="5"/>
      <dgm:spPr/>
      <dgm:t>
        <a:bodyPr/>
        <a:lstStyle/>
        <a:p>
          <a:endParaRPr lang="nb-NO"/>
        </a:p>
      </dgm:t>
    </dgm:pt>
    <dgm:pt modelId="{DD812D02-E6DD-4F29-8185-E4A04080824D}" type="pres">
      <dgm:prSet presAssocID="{901F458D-AD2B-4651-A3AF-01B2A9539497}" presName="parentText" presStyleLbl="node1" presStyleIdx="0" presStyleCnt="5">
        <dgm:presLayoutVars>
          <dgm:chMax val="0"/>
          <dgm:bulletEnabled val="1"/>
        </dgm:presLayoutVars>
      </dgm:prSet>
      <dgm:spPr/>
      <dgm:t>
        <a:bodyPr/>
        <a:lstStyle/>
        <a:p>
          <a:endParaRPr lang="nb-NO"/>
        </a:p>
      </dgm:t>
    </dgm:pt>
    <dgm:pt modelId="{470B0D3F-1591-483A-A5BD-752002527120}" type="pres">
      <dgm:prSet presAssocID="{901F458D-AD2B-4651-A3AF-01B2A9539497}" presName="negativeSpace" presStyleCnt="0"/>
      <dgm:spPr/>
    </dgm:pt>
    <dgm:pt modelId="{AFD79274-8379-465D-9650-F1A34D737563}" type="pres">
      <dgm:prSet presAssocID="{901F458D-AD2B-4651-A3AF-01B2A9539497}" presName="childText" presStyleLbl="conFgAcc1" presStyleIdx="0" presStyleCnt="5">
        <dgm:presLayoutVars>
          <dgm:bulletEnabled val="1"/>
        </dgm:presLayoutVars>
      </dgm:prSet>
      <dgm:spPr/>
    </dgm:pt>
    <dgm:pt modelId="{CA7B1C53-11FC-4DA1-A6B4-0FFEA42DD8DC}" type="pres">
      <dgm:prSet presAssocID="{7AE766CF-62AB-421F-9591-ED4A072DDB8F}" presName="spaceBetweenRectangles" presStyleCnt="0"/>
      <dgm:spPr/>
    </dgm:pt>
    <dgm:pt modelId="{4F05EDF0-A15D-4D1B-8965-04D7B16BDAC0}" type="pres">
      <dgm:prSet presAssocID="{01D57C86-5059-4ABE-97D2-9AB0880FF801}" presName="parentLin" presStyleCnt="0"/>
      <dgm:spPr/>
    </dgm:pt>
    <dgm:pt modelId="{7E8CB4A5-785D-47B5-9C20-2E9A0D8933E8}" type="pres">
      <dgm:prSet presAssocID="{01D57C86-5059-4ABE-97D2-9AB0880FF801}" presName="parentLeftMargin" presStyleLbl="node1" presStyleIdx="0" presStyleCnt="5"/>
      <dgm:spPr/>
      <dgm:t>
        <a:bodyPr/>
        <a:lstStyle/>
        <a:p>
          <a:endParaRPr lang="nb-NO"/>
        </a:p>
      </dgm:t>
    </dgm:pt>
    <dgm:pt modelId="{736D9158-3FBB-458A-A270-846DF152824C}" type="pres">
      <dgm:prSet presAssocID="{01D57C86-5059-4ABE-97D2-9AB0880FF801}" presName="parentText" presStyleLbl="node1" presStyleIdx="1" presStyleCnt="5">
        <dgm:presLayoutVars>
          <dgm:chMax val="0"/>
          <dgm:bulletEnabled val="1"/>
        </dgm:presLayoutVars>
      </dgm:prSet>
      <dgm:spPr/>
      <dgm:t>
        <a:bodyPr/>
        <a:lstStyle/>
        <a:p>
          <a:endParaRPr lang="en-US"/>
        </a:p>
      </dgm:t>
    </dgm:pt>
    <dgm:pt modelId="{B5403EC5-092A-4A61-B083-31051E72C918}" type="pres">
      <dgm:prSet presAssocID="{01D57C86-5059-4ABE-97D2-9AB0880FF801}" presName="negativeSpace" presStyleCnt="0"/>
      <dgm:spPr/>
    </dgm:pt>
    <dgm:pt modelId="{1A5BDDB3-1BC5-4D45-A940-6D380E67C756}" type="pres">
      <dgm:prSet presAssocID="{01D57C86-5059-4ABE-97D2-9AB0880FF801}" presName="childText" presStyleLbl="conFgAcc1" presStyleIdx="1" presStyleCnt="5">
        <dgm:presLayoutVars>
          <dgm:bulletEnabled val="1"/>
        </dgm:presLayoutVars>
      </dgm:prSet>
      <dgm:spPr/>
    </dgm:pt>
    <dgm:pt modelId="{4ED0FB24-C47F-4F5A-9455-367D8582A293}" type="pres">
      <dgm:prSet presAssocID="{15FADBB5-0F51-4157-B742-016C22503FA3}" presName="spaceBetweenRectangles" presStyleCnt="0"/>
      <dgm:spPr/>
    </dgm:pt>
    <dgm:pt modelId="{8B70ADF9-943F-404E-8217-2CB2CA61D479}" type="pres">
      <dgm:prSet presAssocID="{141BCAA9-5C43-4E06-83F8-EF54EA7DFE87}" presName="parentLin" presStyleCnt="0"/>
      <dgm:spPr/>
    </dgm:pt>
    <dgm:pt modelId="{19726257-075A-4F0E-A50B-AB822E1D55B9}" type="pres">
      <dgm:prSet presAssocID="{141BCAA9-5C43-4E06-83F8-EF54EA7DFE87}" presName="parentLeftMargin" presStyleLbl="node1" presStyleIdx="1" presStyleCnt="5"/>
      <dgm:spPr/>
      <dgm:t>
        <a:bodyPr/>
        <a:lstStyle/>
        <a:p>
          <a:endParaRPr lang="nb-NO"/>
        </a:p>
      </dgm:t>
    </dgm:pt>
    <dgm:pt modelId="{22043D7E-D990-429B-872A-A32B5B1CA05E}" type="pres">
      <dgm:prSet presAssocID="{141BCAA9-5C43-4E06-83F8-EF54EA7DFE87}" presName="parentText" presStyleLbl="node1" presStyleIdx="2" presStyleCnt="5">
        <dgm:presLayoutVars>
          <dgm:chMax val="0"/>
          <dgm:bulletEnabled val="1"/>
        </dgm:presLayoutVars>
      </dgm:prSet>
      <dgm:spPr/>
      <dgm:t>
        <a:bodyPr/>
        <a:lstStyle/>
        <a:p>
          <a:endParaRPr lang="en-US"/>
        </a:p>
      </dgm:t>
    </dgm:pt>
    <dgm:pt modelId="{1166EF31-7460-458D-A95A-B2910CB58F33}" type="pres">
      <dgm:prSet presAssocID="{141BCAA9-5C43-4E06-83F8-EF54EA7DFE87}" presName="negativeSpace" presStyleCnt="0"/>
      <dgm:spPr/>
    </dgm:pt>
    <dgm:pt modelId="{B34DEC37-D932-4C27-9710-62811011391E}" type="pres">
      <dgm:prSet presAssocID="{141BCAA9-5C43-4E06-83F8-EF54EA7DFE87}" presName="childText" presStyleLbl="conFgAcc1" presStyleIdx="2" presStyleCnt="5">
        <dgm:presLayoutVars>
          <dgm:bulletEnabled val="1"/>
        </dgm:presLayoutVars>
      </dgm:prSet>
      <dgm:spPr/>
    </dgm:pt>
    <dgm:pt modelId="{937FF779-A0BA-4F78-8E20-573C3CDE3BBE}" type="pres">
      <dgm:prSet presAssocID="{6B1B7B78-7B06-4C0C-8377-5B42816B54E6}" presName="spaceBetweenRectangles" presStyleCnt="0"/>
      <dgm:spPr/>
    </dgm:pt>
    <dgm:pt modelId="{89781F28-C329-483A-85F8-78E2D20DF5F1}" type="pres">
      <dgm:prSet presAssocID="{FB1E91CB-89D9-4D52-8940-FEE576B01628}" presName="parentLin" presStyleCnt="0"/>
      <dgm:spPr/>
    </dgm:pt>
    <dgm:pt modelId="{997A0507-0259-47FA-9A1F-99B6C064C646}" type="pres">
      <dgm:prSet presAssocID="{FB1E91CB-89D9-4D52-8940-FEE576B01628}" presName="parentLeftMargin" presStyleLbl="node1" presStyleIdx="2" presStyleCnt="5"/>
      <dgm:spPr/>
      <dgm:t>
        <a:bodyPr/>
        <a:lstStyle/>
        <a:p>
          <a:endParaRPr lang="nb-NO"/>
        </a:p>
      </dgm:t>
    </dgm:pt>
    <dgm:pt modelId="{62E0D4EF-EF48-41FF-A862-A3A1F09AD4E9}" type="pres">
      <dgm:prSet presAssocID="{FB1E91CB-89D9-4D52-8940-FEE576B01628}" presName="parentText" presStyleLbl="node1" presStyleIdx="3" presStyleCnt="5">
        <dgm:presLayoutVars>
          <dgm:chMax val="0"/>
          <dgm:bulletEnabled val="1"/>
        </dgm:presLayoutVars>
      </dgm:prSet>
      <dgm:spPr/>
      <dgm:t>
        <a:bodyPr/>
        <a:lstStyle/>
        <a:p>
          <a:endParaRPr lang="en-US"/>
        </a:p>
      </dgm:t>
    </dgm:pt>
    <dgm:pt modelId="{96BF81D3-67BB-4427-9775-2FC5FEBF767F}" type="pres">
      <dgm:prSet presAssocID="{FB1E91CB-89D9-4D52-8940-FEE576B01628}" presName="negativeSpace" presStyleCnt="0"/>
      <dgm:spPr/>
    </dgm:pt>
    <dgm:pt modelId="{CD365872-66B5-464C-B0ED-F5CFE94423DD}" type="pres">
      <dgm:prSet presAssocID="{FB1E91CB-89D9-4D52-8940-FEE576B01628}" presName="childText" presStyleLbl="conFgAcc1" presStyleIdx="3" presStyleCnt="5">
        <dgm:presLayoutVars>
          <dgm:bulletEnabled val="1"/>
        </dgm:presLayoutVars>
      </dgm:prSet>
      <dgm:spPr/>
    </dgm:pt>
    <dgm:pt modelId="{33552E92-964D-41F0-A02E-34474A57D229}" type="pres">
      <dgm:prSet presAssocID="{B91A3B1C-44CC-497C-94EC-8F4DF8BBB63D}" presName="spaceBetweenRectangles" presStyleCnt="0"/>
      <dgm:spPr/>
    </dgm:pt>
    <dgm:pt modelId="{BF3D4874-029D-43E0-994E-2C659B63EEED}" type="pres">
      <dgm:prSet presAssocID="{2500CB16-FF1D-45A1-8505-7DDC2144CD92}" presName="parentLin" presStyleCnt="0"/>
      <dgm:spPr/>
    </dgm:pt>
    <dgm:pt modelId="{93E88D34-CB5F-40A5-B50F-862560F408C4}" type="pres">
      <dgm:prSet presAssocID="{2500CB16-FF1D-45A1-8505-7DDC2144CD92}" presName="parentLeftMargin" presStyleLbl="node1" presStyleIdx="3" presStyleCnt="5"/>
      <dgm:spPr/>
      <dgm:t>
        <a:bodyPr/>
        <a:lstStyle/>
        <a:p>
          <a:endParaRPr lang="nb-NO"/>
        </a:p>
      </dgm:t>
    </dgm:pt>
    <dgm:pt modelId="{C331C3B7-51ED-4359-B017-7999026FE1F9}" type="pres">
      <dgm:prSet presAssocID="{2500CB16-FF1D-45A1-8505-7DDC2144CD92}" presName="parentText" presStyleLbl="node1" presStyleIdx="4" presStyleCnt="5">
        <dgm:presLayoutVars>
          <dgm:chMax val="0"/>
          <dgm:bulletEnabled val="1"/>
        </dgm:presLayoutVars>
      </dgm:prSet>
      <dgm:spPr/>
      <dgm:t>
        <a:bodyPr/>
        <a:lstStyle/>
        <a:p>
          <a:endParaRPr lang="nb-NO"/>
        </a:p>
      </dgm:t>
    </dgm:pt>
    <dgm:pt modelId="{0EE4D5B7-C45A-445B-82DA-F55F7729D0D1}" type="pres">
      <dgm:prSet presAssocID="{2500CB16-FF1D-45A1-8505-7DDC2144CD92}" presName="negativeSpace" presStyleCnt="0"/>
      <dgm:spPr/>
    </dgm:pt>
    <dgm:pt modelId="{2323D384-24BB-4E2F-BBA9-7B90275BC8C8}" type="pres">
      <dgm:prSet presAssocID="{2500CB16-FF1D-45A1-8505-7DDC2144CD92}" presName="childText" presStyleLbl="conFgAcc1" presStyleIdx="4" presStyleCnt="5">
        <dgm:presLayoutVars>
          <dgm:bulletEnabled val="1"/>
        </dgm:presLayoutVars>
      </dgm:prSet>
      <dgm:spPr/>
    </dgm:pt>
  </dgm:ptLst>
  <dgm:cxnLst>
    <dgm:cxn modelId="{E88B55CC-DDE0-4332-A3F0-61CAC7FDC164}" srcId="{6BA879CA-07BA-4FE2-AED3-246413801C33}" destId="{901F458D-AD2B-4651-A3AF-01B2A9539497}" srcOrd="0" destOrd="0" parTransId="{F38F4BDA-EBAA-43DC-8593-B8E71C498B45}" sibTransId="{7AE766CF-62AB-421F-9591-ED4A072DDB8F}"/>
    <dgm:cxn modelId="{57423EA4-116D-4CB1-AFD3-81FE145A7104}" type="presOf" srcId="{01D57C86-5059-4ABE-97D2-9AB0880FF801}" destId="{7E8CB4A5-785D-47B5-9C20-2E9A0D8933E8}" srcOrd="0" destOrd="0" presId="urn:microsoft.com/office/officeart/2005/8/layout/list1"/>
    <dgm:cxn modelId="{E79656EF-6B8F-4E47-B0AC-453CE27292F6}" type="presOf" srcId="{6BA879CA-07BA-4FE2-AED3-246413801C33}" destId="{96E201F5-32B9-4F53-9C6F-7621DB0D25A6}" srcOrd="0" destOrd="0" presId="urn:microsoft.com/office/officeart/2005/8/layout/list1"/>
    <dgm:cxn modelId="{111B2015-F660-4DA1-BE03-E9B723BFED18}" type="presOf" srcId="{141BCAA9-5C43-4E06-83F8-EF54EA7DFE87}" destId="{22043D7E-D990-429B-872A-A32B5B1CA05E}" srcOrd="1" destOrd="0" presId="urn:microsoft.com/office/officeart/2005/8/layout/list1"/>
    <dgm:cxn modelId="{1CDCFE47-34BA-4927-84D9-E8926B11F177}" type="presOf" srcId="{FB1E91CB-89D9-4D52-8940-FEE576B01628}" destId="{997A0507-0259-47FA-9A1F-99B6C064C646}" srcOrd="0" destOrd="0" presId="urn:microsoft.com/office/officeart/2005/8/layout/list1"/>
    <dgm:cxn modelId="{9E75A81A-42FE-4B92-8648-6712F56AE5BC}" srcId="{6BA879CA-07BA-4FE2-AED3-246413801C33}" destId="{FB1E91CB-89D9-4D52-8940-FEE576B01628}" srcOrd="3" destOrd="0" parTransId="{DEB4DF4C-B71D-468B-A243-9EBE35AB323E}" sibTransId="{B91A3B1C-44CC-497C-94EC-8F4DF8BBB63D}"/>
    <dgm:cxn modelId="{39A12059-30A3-4B48-B8A6-0F1D3F58C7E6}" type="presOf" srcId="{2500CB16-FF1D-45A1-8505-7DDC2144CD92}" destId="{93E88D34-CB5F-40A5-B50F-862560F408C4}" srcOrd="0" destOrd="0" presId="urn:microsoft.com/office/officeart/2005/8/layout/list1"/>
    <dgm:cxn modelId="{47090E81-FD5E-467D-B2FD-FC872AC7B4E7}" type="presOf" srcId="{901F458D-AD2B-4651-A3AF-01B2A9539497}" destId="{DD812D02-E6DD-4F29-8185-E4A04080824D}" srcOrd="1" destOrd="0" presId="urn:microsoft.com/office/officeart/2005/8/layout/list1"/>
    <dgm:cxn modelId="{D5E23ED2-AA01-42A0-9F6F-9398D2CB534F}" srcId="{6BA879CA-07BA-4FE2-AED3-246413801C33}" destId="{141BCAA9-5C43-4E06-83F8-EF54EA7DFE87}" srcOrd="2" destOrd="0" parTransId="{F973306C-9288-43F1-B537-0DC206D81AA4}" sibTransId="{6B1B7B78-7B06-4C0C-8377-5B42816B54E6}"/>
    <dgm:cxn modelId="{7BF4C156-56E7-41B1-83BF-64B5F45152A1}" srcId="{6BA879CA-07BA-4FE2-AED3-246413801C33}" destId="{2500CB16-FF1D-45A1-8505-7DDC2144CD92}" srcOrd="4" destOrd="0" parTransId="{9A9BCB80-D084-427B-95A6-8DF6789A9D33}" sibTransId="{2214CE70-2EC2-4901-8FA6-0107EE21BF07}"/>
    <dgm:cxn modelId="{2C35B722-82F1-4D6C-8A68-CC5D9BFA55F1}" type="presOf" srcId="{141BCAA9-5C43-4E06-83F8-EF54EA7DFE87}" destId="{19726257-075A-4F0E-A50B-AB822E1D55B9}" srcOrd="0" destOrd="0" presId="urn:microsoft.com/office/officeart/2005/8/layout/list1"/>
    <dgm:cxn modelId="{B478DDFF-522F-45AB-8E8C-F30C3590F1B5}" type="presOf" srcId="{FB1E91CB-89D9-4D52-8940-FEE576B01628}" destId="{62E0D4EF-EF48-41FF-A862-A3A1F09AD4E9}" srcOrd="1" destOrd="0" presId="urn:microsoft.com/office/officeart/2005/8/layout/list1"/>
    <dgm:cxn modelId="{FEBFDAD1-657C-430F-8388-ECC80A2B8396}" type="presOf" srcId="{01D57C86-5059-4ABE-97D2-9AB0880FF801}" destId="{736D9158-3FBB-458A-A270-846DF152824C}" srcOrd="1" destOrd="0" presId="urn:microsoft.com/office/officeart/2005/8/layout/list1"/>
    <dgm:cxn modelId="{91B8A77D-BD91-4E00-96C3-6798533C15FD}" type="presOf" srcId="{901F458D-AD2B-4651-A3AF-01B2A9539497}" destId="{66FEA19F-A258-4D7A-B991-8B09C100847F}" srcOrd="0" destOrd="0" presId="urn:microsoft.com/office/officeart/2005/8/layout/list1"/>
    <dgm:cxn modelId="{69DF10D3-4EB8-4BCC-A0E4-F8EA6E921CAC}" srcId="{6BA879CA-07BA-4FE2-AED3-246413801C33}" destId="{01D57C86-5059-4ABE-97D2-9AB0880FF801}" srcOrd="1" destOrd="0" parTransId="{8391CDBF-88EE-4FC0-97B4-EBA3ED7FF487}" sibTransId="{15FADBB5-0F51-4157-B742-016C22503FA3}"/>
    <dgm:cxn modelId="{4429F89E-F2B9-4DB7-BD45-BE2116BB4FC2}" type="presOf" srcId="{2500CB16-FF1D-45A1-8505-7DDC2144CD92}" destId="{C331C3B7-51ED-4359-B017-7999026FE1F9}" srcOrd="1" destOrd="0" presId="urn:microsoft.com/office/officeart/2005/8/layout/list1"/>
    <dgm:cxn modelId="{07ED1090-DEF3-48F8-A283-E80E01514EB0}" type="presParOf" srcId="{96E201F5-32B9-4F53-9C6F-7621DB0D25A6}" destId="{1E622ACD-FC10-43AF-B24D-DB30347267F5}" srcOrd="0" destOrd="0" presId="urn:microsoft.com/office/officeart/2005/8/layout/list1"/>
    <dgm:cxn modelId="{BB822082-C92E-4C27-A1F8-0B4560709165}" type="presParOf" srcId="{1E622ACD-FC10-43AF-B24D-DB30347267F5}" destId="{66FEA19F-A258-4D7A-B991-8B09C100847F}" srcOrd="0" destOrd="0" presId="urn:microsoft.com/office/officeart/2005/8/layout/list1"/>
    <dgm:cxn modelId="{B5829BED-D0B6-4B0C-A068-78C11D46CA6F}" type="presParOf" srcId="{1E622ACD-FC10-43AF-B24D-DB30347267F5}" destId="{DD812D02-E6DD-4F29-8185-E4A04080824D}" srcOrd="1" destOrd="0" presId="urn:microsoft.com/office/officeart/2005/8/layout/list1"/>
    <dgm:cxn modelId="{A18E5CE7-F49F-4F8E-96F0-2582E8BFE4CC}" type="presParOf" srcId="{96E201F5-32B9-4F53-9C6F-7621DB0D25A6}" destId="{470B0D3F-1591-483A-A5BD-752002527120}" srcOrd="1" destOrd="0" presId="urn:microsoft.com/office/officeart/2005/8/layout/list1"/>
    <dgm:cxn modelId="{D74C6D84-AF7C-4137-9D9A-A6E206CE3C30}" type="presParOf" srcId="{96E201F5-32B9-4F53-9C6F-7621DB0D25A6}" destId="{AFD79274-8379-465D-9650-F1A34D737563}" srcOrd="2" destOrd="0" presId="urn:microsoft.com/office/officeart/2005/8/layout/list1"/>
    <dgm:cxn modelId="{8040B92B-6573-4B47-9009-DEB2B3EA1776}" type="presParOf" srcId="{96E201F5-32B9-4F53-9C6F-7621DB0D25A6}" destId="{CA7B1C53-11FC-4DA1-A6B4-0FFEA42DD8DC}" srcOrd="3" destOrd="0" presId="urn:microsoft.com/office/officeart/2005/8/layout/list1"/>
    <dgm:cxn modelId="{940DDE24-255D-4CAB-A2A6-2161ED504347}" type="presParOf" srcId="{96E201F5-32B9-4F53-9C6F-7621DB0D25A6}" destId="{4F05EDF0-A15D-4D1B-8965-04D7B16BDAC0}" srcOrd="4" destOrd="0" presId="urn:microsoft.com/office/officeart/2005/8/layout/list1"/>
    <dgm:cxn modelId="{74492901-BD1E-466C-93E3-BEF9156DFCD5}" type="presParOf" srcId="{4F05EDF0-A15D-4D1B-8965-04D7B16BDAC0}" destId="{7E8CB4A5-785D-47B5-9C20-2E9A0D8933E8}" srcOrd="0" destOrd="0" presId="urn:microsoft.com/office/officeart/2005/8/layout/list1"/>
    <dgm:cxn modelId="{F7F26F0A-F944-4507-9B29-E1B4A1434DF9}" type="presParOf" srcId="{4F05EDF0-A15D-4D1B-8965-04D7B16BDAC0}" destId="{736D9158-3FBB-458A-A270-846DF152824C}" srcOrd="1" destOrd="0" presId="urn:microsoft.com/office/officeart/2005/8/layout/list1"/>
    <dgm:cxn modelId="{36A7C1DB-1FC9-4554-9716-0A565EB7A5DB}" type="presParOf" srcId="{96E201F5-32B9-4F53-9C6F-7621DB0D25A6}" destId="{B5403EC5-092A-4A61-B083-31051E72C918}" srcOrd="5" destOrd="0" presId="urn:microsoft.com/office/officeart/2005/8/layout/list1"/>
    <dgm:cxn modelId="{A0D0248B-4C7A-4F59-9825-1B7D1ACCFA05}" type="presParOf" srcId="{96E201F5-32B9-4F53-9C6F-7621DB0D25A6}" destId="{1A5BDDB3-1BC5-4D45-A940-6D380E67C756}" srcOrd="6" destOrd="0" presId="urn:microsoft.com/office/officeart/2005/8/layout/list1"/>
    <dgm:cxn modelId="{EEBC0BA5-DC50-4192-9A85-78DE8664527F}" type="presParOf" srcId="{96E201F5-32B9-4F53-9C6F-7621DB0D25A6}" destId="{4ED0FB24-C47F-4F5A-9455-367D8582A293}" srcOrd="7" destOrd="0" presId="urn:microsoft.com/office/officeart/2005/8/layout/list1"/>
    <dgm:cxn modelId="{B7B98A51-9F11-4126-AFE0-5C0EFE1CE12F}" type="presParOf" srcId="{96E201F5-32B9-4F53-9C6F-7621DB0D25A6}" destId="{8B70ADF9-943F-404E-8217-2CB2CA61D479}" srcOrd="8" destOrd="0" presId="urn:microsoft.com/office/officeart/2005/8/layout/list1"/>
    <dgm:cxn modelId="{DA4FE2CB-043C-4D58-8D60-A89CB64EFB25}" type="presParOf" srcId="{8B70ADF9-943F-404E-8217-2CB2CA61D479}" destId="{19726257-075A-4F0E-A50B-AB822E1D55B9}" srcOrd="0" destOrd="0" presId="urn:microsoft.com/office/officeart/2005/8/layout/list1"/>
    <dgm:cxn modelId="{5E227B46-8462-41EA-8FB7-261B5F129E50}" type="presParOf" srcId="{8B70ADF9-943F-404E-8217-2CB2CA61D479}" destId="{22043D7E-D990-429B-872A-A32B5B1CA05E}" srcOrd="1" destOrd="0" presId="urn:microsoft.com/office/officeart/2005/8/layout/list1"/>
    <dgm:cxn modelId="{E80CC46F-3F26-4245-B495-ED67A948B59C}" type="presParOf" srcId="{96E201F5-32B9-4F53-9C6F-7621DB0D25A6}" destId="{1166EF31-7460-458D-A95A-B2910CB58F33}" srcOrd="9" destOrd="0" presId="urn:microsoft.com/office/officeart/2005/8/layout/list1"/>
    <dgm:cxn modelId="{65C54D7B-2B00-4725-AE83-94DE79D77E35}" type="presParOf" srcId="{96E201F5-32B9-4F53-9C6F-7621DB0D25A6}" destId="{B34DEC37-D932-4C27-9710-62811011391E}" srcOrd="10" destOrd="0" presId="urn:microsoft.com/office/officeart/2005/8/layout/list1"/>
    <dgm:cxn modelId="{C9422248-E383-4A3B-BF26-6E42C28F777D}" type="presParOf" srcId="{96E201F5-32B9-4F53-9C6F-7621DB0D25A6}" destId="{937FF779-A0BA-4F78-8E20-573C3CDE3BBE}" srcOrd="11" destOrd="0" presId="urn:microsoft.com/office/officeart/2005/8/layout/list1"/>
    <dgm:cxn modelId="{CBA1575A-C716-4AFC-967C-D78B44DC7F27}" type="presParOf" srcId="{96E201F5-32B9-4F53-9C6F-7621DB0D25A6}" destId="{89781F28-C329-483A-85F8-78E2D20DF5F1}" srcOrd="12" destOrd="0" presId="urn:microsoft.com/office/officeart/2005/8/layout/list1"/>
    <dgm:cxn modelId="{C91E17E8-07D0-4E11-BAF1-C05EDE9766B0}" type="presParOf" srcId="{89781F28-C329-483A-85F8-78E2D20DF5F1}" destId="{997A0507-0259-47FA-9A1F-99B6C064C646}" srcOrd="0" destOrd="0" presId="urn:microsoft.com/office/officeart/2005/8/layout/list1"/>
    <dgm:cxn modelId="{5FB75A2B-C379-498D-937F-3C888AA388AE}" type="presParOf" srcId="{89781F28-C329-483A-85F8-78E2D20DF5F1}" destId="{62E0D4EF-EF48-41FF-A862-A3A1F09AD4E9}" srcOrd="1" destOrd="0" presId="urn:microsoft.com/office/officeart/2005/8/layout/list1"/>
    <dgm:cxn modelId="{9806AE19-9B3D-49D2-A808-EE6DFEFB178B}" type="presParOf" srcId="{96E201F5-32B9-4F53-9C6F-7621DB0D25A6}" destId="{96BF81D3-67BB-4427-9775-2FC5FEBF767F}" srcOrd="13" destOrd="0" presId="urn:microsoft.com/office/officeart/2005/8/layout/list1"/>
    <dgm:cxn modelId="{CE53261A-87B5-4342-AA98-A308695CA860}" type="presParOf" srcId="{96E201F5-32B9-4F53-9C6F-7621DB0D25A6}" destId="{CD365872-66B5-464C-B0ED-F5CFE94423DD}" srcOrd="14" destOrd="0" presId="urn:microsoft.com/office/officeart/2005/8/layout/list1"/>
    <dgm:cxn modelId="{4E6F5F70-B130-40AB-AA83-DE9150154727}" type="presParOf" srcId="{96E201F5-32B9-4F53-9C6F-7621DB0D25A6}" destId="{33552E92-964D-41F0-A02E-34474A57D229}" srcOrd="15" destOrd="0" presId="urn:microsoft.com/office/officeart/2005/8/layout/list1"/>
    <dgm:cxn modelId="{27D8E95E-CBA1-4D62-8627-C833521C2527}" type="presParOf" srcId="{96E201F5-32B9-4F53-9C6F-7621DB0D25A6}" destId="{BF3D4874-029D-43E0-994E-2C659B63EEED}" srcOrd="16" destOrd="0" presId="urn:microsoft.com/office/officeart/2005/8/layout/list1"/>
    <dgm:cxn modelId="{056DAA0E-86C3-4382-884F-5EB27F53AFF5}" type="presParOf" srcId="{BF3D4874-029D-43E0-994E-2C659B63EEED}" destId="{93E88D34-CB5F-40A5-B50F-862560F408C4}" srcOrd="0" destOrd="0" presId="urn:microsoft.com/office/officeart/2005/8/layout/list1"/>
    <dgm:cxn modelId="{68203D97-088F-44BF-8EBA-14F745200F11}" type="presParOf" srcId="{BF3D4874-029D-43E0-994E-2C659B63EEED}" destId="{C331C3B7-51ED-4359-B017-7999026FE1F9}" srcOrd="1" destOrd="0" presId="urn:microsoft.com/office/officeart/2005/8/layout/list1"/>
    <dgm:cxn modelId="{0DFD609B-7C84-4BC9-AA7F-0B46F4BD7DDE}" type="presParOf" srcId="{96E201F5-32B9-4F53-9C6F-7621DB0D25A6}" destId="{0EE4D5B7-C45A-445B-82DA-F55F7729D0D1}" srcOrd="17" destOrd="0" presId="urn:microsoft.com/office/officeart/2005/8/layout/list1"/>
    <dgm:cxn modelId="{6D7F82C4-77E1-4BC8-8E29-E1FC362C32BF}" type="presParOf" srcId="{96E201F5-32B9-4F53-9C6F-7621DB0D25A6}" destId="{2323D384-24BB-4E2F-BBA9-7B90275BC8C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E3AEECC-845F-4DA0-949D-0B5A3FEA011D}" type="datetimeFigureOut">
              <a:rPr lang="nb-NO" smtClean="0"/>
              <a:pPr/>
              <a:t>23.06.2015</a:t>
            </a:fld>
            <a:endParaRPr lang="nb-NO"/>
          </a:p>
        </p:txBody>
      </p:sp>
      <p:sp>
        <p:nvSpPr>
          <p:cNvPr id="4" name="Plassholder for lysbilde 3"/>
          <p:cNvSpPr>
            <a:spLocks noGrp="1" noRot="1" noChangeAspect="1"/>
          </p:cNvSpPr>
          <p:nvPr>
            <p:ph type="sldImg" idx="2"/>
          </p:nvPr>
        </p:nvSpPr>
        <p:spPr>
          <a:xfrm>
            <a:off x="919163" y="746125"/>
            <a:ext cx="4968875"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AD5B0B2-4E16-48B4-A117-38F6EBA2124B}" type="slidenum">
              <a:rPr lang="nb-NO" smtClean="0"/>
              <a:pPr/>
              <a:t>‹#›</a:t>
            </a:fld>
            <a:endParaRPr lang="nb-NO"/>
          </a:p>
        </p:txBody>
      </p:sp>
    </p:spTree>
    <p:extLst>
      <p:ext uri="{BB962C8B-B14F-4D97-AF65-F5344CB8AC3E}">
        <p14:creationId xmlns:p14="http://schemas.microsoft.com/office/powerpoint/2010/main" val="3467221431"/>
      </p:ext>
    </p:extLst>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9"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6" algn="l" defTabSz="914218" rtl="0" eaLnBrk="1" latinLnBrk="0" hangingPunct="1">
      <a:defRPr sz="1200" kern="1200">
        <a:solidFill>
          <a:schemeClr val="tx1"/>
        </a:solidFill>
        <a:latin typeface="+mn-lt"/>
        <a:ea typeface="+mn-ea"/>
        <a:cs typeface="+mn-cs"/>
      </a:defRPr>
    </a:lvl4pPr>
    <a:lvl5pPr marL="1828435" algn="l" defTabSz="914218" rtl="0" eaLnBrk="1" latinLnBrk="0" hangingPunct="1">
      <a:defRPr sz="1200" kern="1200">
        <a:solidFill>
          <a:schemeClr val="tx1"/>
        </a:solidFill>
        <a:latin typeface="+mn-lt"/>
        <a:ea typeface="+mn-ea"/>
        <a:cs typeface="+mn-cs"/>
      </a:defRPr>
    </a:lvl5pPr>
    <a:lvl6pPr marL="2285543" algn="l" defTabSz="914218" rtl="0" eaLnBrk="1" latinLnBrk="0" hangingPunct="1">
      <a:defRPr sz="1200" kern="1200">
        <a:solidFill>
          <a:schemeClr val="tx1"/>
        </a:solidFill>
        <a:latin typeface="+mn-lt"/>
        <a:ea typeface="+mn-ea"/>
        <a:cs typeface="+mn-cs"/>
      </a:defRPr>
    </a:lvl6pPr>
    <a:lvl7pPr marL="2742652"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9" algn="l" defTabSz="9142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a:t>
            </a:fld>
            <a:endParaRPr lang="nb-NO"/>
          </a:p>
        </p:txBody>
      </p:sp>
    </p:spTree>
    <p:extLst>
      <p:ext uri="{BB962C8B-B14F-4D97-AF65-F5344CB8AC3E}">
        <p14:creationId xmlns:p14="http://schemas.microsoft.com/office/powerpoint/2010/main" val="141229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10</a:t>
            </a:fld>
            <a:endParaRPr lang="nb-NO"/>
          </a:p>
        </p:txBody>
      </p:sp>
    </p:spTree>
    <p:extLst>
      <p:ext uri="{BB962C8B-B14F-4D97-AF65-F5344CB8AC3E}">
        <p14:creationId xmlns:p14="http://schemas.microsoft.com/office/powerpoint/2010/main" val="248209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11</a:t>
            </a:fld>
            <a:endParaRPr lang="nb-NO"/>
          </a:p>
        </p:txBody>
      </p:sp>
    </p:spTree>
    <p:extLst>
      <p:ext uri="{BB962C8B-B14F-4D97-AF65-F5344CB8AC3E}">
        <p14:creationId xmlns:p14="http://schemas.microsoft.com/office/powerpoint/2010/main" val="133271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12</a:t>
            </a:fld>
            <a:endParaRPr lang="nb-NO"/>
          </a:p>
        </p:txBody>
      </p:sp>
    </p:spTree>
    <p:extLst>
      <p:ext uri="{BB962C8B-B14F-4D97-AF65-F5344CB8AC3E}">
        <p14:creationId xmlns:p14="http://schemas.microsoft.com/office/powerpoint/2010/main" val="80361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13</a:t>
            </a:fld>
            <a:endParaRPr lang="nb-NO"/>
          </a:p>
        </p:txBody>
      </p:sp>
    </p:spTree>
    <p:extLst>
      <p:ext uri="{BB962C8B-B14F-4D97-AF65-F5344CB8AC3E}">
        <p14:creationId xmlns:p14="http://schemas.microsoft.com/office/powerpoint/2010/main" val="393048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effectLst/>
              </a:rPr>
              <a:t>The main</a:t>
            </a:r>
            <a:r>
              <a:rPr lang="en-US" baseline="0" dirty="0" smtClean="0">
                <a:effectLst/>
              </a:rPr>
              <a:t> challenge in relation to current regulatory requirements is related to the levels of NO2 concentration. There is a growing concern about the high numbers of people currently exposed to exceedances of the annual mean of NO2 in Norwegian cities. This is Oslo.</a:t>
            </a:r>
            <a:endParaRPr lang="nb-NO"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14</a:t>
            </a:fld>
            <a:endParaRPr lang="nb-NO"/>
          </a:p>
        </p:txBody>
      </p:sp>
    </p:spTree>
    <p:extLst>
      <p:ext uri="{BB962C8B-B14F-4D97-AF65-F5344CB8AC3E}">
        <p14:creationId xmlns:p14="http://schemas.microsoft.com/office/powerpoint/2010/main" val="316648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effectLst/>
              </a:rPr>
              <a:t>Because of the increasing exceedances of the limit values,</a:t>
            </a:r>
            <a:r>
              <a:rPr lang="en-US" baseline="0" dirty="0" smtClean="0">
                <a:effectLst/>
              </a:rPr>
              <a:t> especially</a:t>
            </a:r>
            <a:r>
              <a:rPr lang="en-US" dirty="0" smtClean="0">
                <a:effectLst/>
              </a:rPr>
              <a:t> of</a:t>
            </a:r>
            <a:r>
              <a:rPr lang="en-US" baseline="0" dirty="0" smtClean="0">
                <a:effectLst/>
              </a:rPr>
              <a:t> NO2, i</a:t>
            </a:r>
            <a:r>
              <a:rPr lang="en-US" dirty="0" smtClean="0">
                <a:effectLst/>
              </a:rPr>
              <a:t>t has been developed many action plans </a:t>
            </a:r>
            <a:r>
              <a:rPr lang="en-US" baseline="0" dirty="0" smtClean="0"/>
              <a:t>in the biggest cities in Norway during the last years. These reports includes advices on what measures should be considered in order to secure that the air quality limits will be met in the future. </a:t>
            </a:r>
            <a:endParaRPr lang="en-US"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15</a:t>
            </a:fld>
            <a:endParaRPr lang="nb-NO"/>
          </a:p>
        </p:txBody>
      </p:sp>
    </p:spTree>
    <p:extLst>
      <p:ext uri="{BB962C8B-B14F-4D97-AF65-F5344CB8AC3E}">
        <p14:creationId xmlns:p14="http://schemas.microsoft.com/office/powerpoint/2010/main" val="387011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218" rtl="0" eaLnBrk="1" fontAlgn="auto" latinLnBrk="0" hangingPunct="1">
              <a:lnSpc>
                <a:spcPct val="100000"/>
              </a:lnSpc>
              <a:spcBef>
                <a:spcPts val="0"/>
              </a:spcBef>
              <a:spcAft>
                <a:spcPts val="0"/>
              </a:spcAft>
              <a:buClrTx/>
              <a:buSzTx/>
              <a:buFontTx/>
              <a:buNone/>
              <a:tabLst/>
              <a:defRPr/>
            </a:pPr>
            <a:r>
              <a:rPr lang="en-US" dirty="0" smtClean="0"/>
              <a:t>In situations with especially high NO2 levels it may be necessary to implement measures against the most polluting cars to reduce the volume of</a:t>
            </a:r>
            <a:r>
              <a:rPr lang="en-US" baseline="0" dirty="0" smtClean="0"/>
              <a:t> </a:t>
            </a:r>
            <a:r>
              <a:rPr lang="en-US" dirty="0" smtClean="0"/>
              <a:t>traffic quickly.</a:t>
            </a:r>
          </a:p>
          <a:p>
            <a:pPr marL="0" marR="0" indent="0" algn="l" defTabSz="914218" rtl="0" eaLnBrk="1" fontAlgn="auto" latinLnBrk="0" hangingPunct="1">
              <a:lnSpc>
                <a:spcPct val="100000"/>
              </a:lnSpc>
              <a:spcBef>
                <a:spcPts val="0"/>
              </a:spcBef>
              <a:spcAft>
                <a:spcPts val="0"/>
              </a:spcAft>
              <a:buClrTx/>
              <a:buSzTx/>
              <a:buFontTx/>
              <a:buNone/>
              <a:tabLst/>
              <a:defRPr/>
            </a:pPr>
            <a:r>
              <a:rPr lang="en-US" dirty="0" smtClean="0">
                <a:effectLst/>
              </a:rPr>
              <a:t>Driving restrictions for cars with high emissions (diesel cars, heavy vehicles) have been discussed, and some places tried</a:t>
            </a:r>
            <a:r>
              <a:rPr lang="en-US" baseline="0" dirty="0" smtClean="0">
                <a:effectLst/>
              </a:rPr>
              <a:t> out</a:t>
            </a:r>
            <a:r>
              <a:rPr lang="en-US" dirty="0" smtClean="0">
                <a:effectLst/>
              </a:rPr>
              <a:t>. </a:t>
            </a:r>
          </a:p>
          <a:p>
            <a:pPr marL="0" marR="0" indent="0" algn="l" defTabSz="914218"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218"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2010 </a:t>
            </a:r>
            <a:r>
              <a:rPr lang="en-US" dirty="0" smtClean="0"/>
              <a:t>, odd-even driving</a:t>
            </a:r>
            <a:r>
              <a:rPr lang="en-US" baseline="0" dirty="0" smtClean="0"/>
              <a:t> </a:t>
            </a:r>
            <a:r>
              <a:rPr lang="en-US" dirty="0" smtClean="0"/>
              <a:t>policy were</a:t>
            </a:r>
            <a:r>
              <a:rPr lang="en-US" baseline="0" dirty="0" smtClean="0"/>
              <a:t> introduced in Bergen, at the </a:t>
            </a:r>
            <a:r>
              <a:rPr lang="en-US" baseline="0" dirty="0" err="1" smtClean="0"/>
              <a:t>westcoast</a:t>
            </a:r>
            <a:r>
              <a:rPr lang="en-US" baseline="0" dirty="0" smtClean="0"/>
              <a:t> in Norway.</a:t>
            </a:r>
            <a:r>
              <a:rPr lang="en-US" dirty="0" smtClean="0"/>
              <a:t> By allowing cars that had an even last number of their license plates to be able to drive on roads in one day while the cars that had an odd last number of their license plates could drive on the road the next day in order to improve air quality in the city. </a:t>
            </a:r>
            <a:r>
              <a:rPr lang="en-US" baseline="0" dirty="0" smtClean="0">
                <a:effectLst/>
              </a:rPr>
              <a:t>This measure gave a reduction</a:t>
            </a:r>
            <a:r>
              <a:rPr lang="en-US" dirty="0" smtClean="0">
                <a:effectLst/>
              </a:rPr>
              <a:t> in</a:t>
            </a:r>
            <a:r>
              <a:rPr lang="en-US" baseline="0" dirty="0" smtClean="0">
                <a:effectLst/>
              </a:rPr>
              <a:t> </a:t>
            </a:r>
            <a:r>
              <a:rPr lang="en-US" dirty="0" smtClean="0">
                <a:effectLst/>
              </a:rPr>
              <a:t>traffic volume by 30%. Although there were 50% of the cars that were</a:t>
            </a:r>
            <a:r>
              <a:rPr lang="en-US" baseline="0" dirty="0" smtClean="0">
                <a:effectLst/>
              </a:rPr>
              <a:t> affected, the </a:t>
            </a:r>
            <a:r>
              <a:rPr lang="en-US" dirty="0" smtClean="0">
                <a:effectLst/>
              </a:rPr>
              <a:t>traffic volume did</a:t>
            </a:r>
            <a:r>
              <a:rPr lang="en-US" baseline="0" dirty="0" smtClean="0">
                <a:effectLst/>
              </a:rPr>
              <a:t>n’t went </a:t>
            </a:r>
            <a:r>
              <a:rPr lang="en-US" dirty="0" smtClean="0">
                <a:effectLst/>
              </a:rPr>
              <a:t>down by 50%. This was mainly because</a:t>
            </a:r>
            <a:r>
              <a:rPr lang="en-US" baseline="0" dirty="0" smtClean="0">
                <a:effectLst/>
              </a:rPr>
              <a:t> </a:t>
            </a:r>
            <a:r>
              <a:rPr lang="en-US" dirty="0" smtClean="0">
                <a:effectLst/>
              </a:rPr>
              <a:t>many people had access to another car with the "right" number,</a:t>
            </a:r>
            <a:r>
              <a:rPr lang="en-US" baseline="0" dirty="0" smtClean="0">
                <a:effectLst/>
              </a:rPr>
              <a:t> and the measure only included private cars and not heavy vehicles and </a:t>
            </a:r>
            <a:r>
              <a:rPr lang="nb-NO" dirty="0" err="1" smtClean="0">
                <a:effectLst/>
              </a:rPr>
              <a:t>commercial</a:t>
            </a:r>
            <a:r>
              <a:rPr lang="nb-NO" dirty="0" smtClean="0">
                <a:effectLst/>
              </a:rPr>
              <a:t> </a:t>
            </a:r>
            <a:r>
              <a:rPr lang="nb-NO" dirty="0" err="1" smtClean="0">
                <a:effectLst/>
              </a:rPr>
              <a:t>traffic</a:t>
            </a:r>
            <a:r>
              <a:rPr lang="nb-NO" dirty="0" smtClean="0">
                <a:effectLst/>
              </a:rPr>
              <a:t>. </a:t>
            </a:r>
            <a:r>
              <a:rPr lang="en-US" dirty="0" smtClean="0">
                <a:effectLst/>
              </a:rPr>
              <a:t> </a:t>
            </a:r>
          </a:p>
          <a:p>
            <a:endParaRPr lang="en-US" dirty="0" smtClean="0"/>
          </a:p>
          <a:p>
            <a:r>
              <a:rPr lang="en-US" dirty="0" smtClean="0">
                <a:effectLst/>
              </a:rPr>
              <a:t>The introduction of low emission zones (zones with specific requirements for emissions from heavy and light vehicles within a limited urban area) may be an appropriate measure, but the regulations and how this should be followed up is unclear. It</a:t>
            </a:r>
            <a:r>
              <a:rPr lang="en-US" baseline="0" dirty="0" smtClean="0">
                <a:effectLst/>
              </a:rPr>
              <a:t> also include political aspects. </a:t>
            </a:r>
            <a:endParaRPr lang="en-US" dirty="0" smtClean="0"/>
          </a:p>
          <a:p>
            <a:endParaRPr lang="en-US" dirty="0" smtClean="0">
              <a:effectLst/>
            </a:endParaRPr>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16</a:t>
            </a:fld>
            <a:endParaRPr lang="nb-NO"/>
          </a:p>
        </p:txBody>
      </p:sp>
    </p:spTree>
    <p:extLst>
      <p:ext uri="{BB962C8B-B14F-4D97-AF65-F5344CB8AC3E}">
        <p14:creationId xmlns:p14="http://schemas.microsoft.com/office/powerpoint/2010/main" val="285679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Oslo is the city in Europe with the most tunnels. We are seeing an increasing challenge of managing air pollution surrounding tunnel portals. </a:t>
            </a:r>
            <a:endParaRPr lang="en-US"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17</a:t>
            </a:fld>
            <a:endParaRPr lang="nb-NO"/>
          </a:p>
        </p:txBody>
      </p:sp>
    </p:spTree>
    <p:extLst>
      <p:ext uri="{BB962C8B-B14F-4D97-AF65-F5344CB8AC3E}">
        <p14:creationId xmlns:p14="http://schemas.microsoft.com/office/powerpoint/2010/main" val="252857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effectLst/>
              </a:rPr>
              <a:t>Norway has a high proportion of electric vehicles. Norway has many more electric vehicles than Sweden because we have a tax policy that have motivated people to buy electric cars. The reason for the great success of electric cars in Norway has been the economic benefits:</a:t>
            </a:r>
          </a:p>
          <a:p>
            <a:r>
              <a:rPr lang="en-US" dirty="0" smtClean="0">
                <a:effectLst/>
              </a:rPr>
              <a:t>- The</a:t>
            </a:r>
            <a:r>
              <a:rPr lang="en-US" baseline="0" dirty="0" smtClean="0">
                <a:effectLst/>
              </a:rPr>
              <a:t> a</a:t>
            </a:r>
            <a:r>
              <a:rPr lang="en-US" dirty="0" smtClean="0">
                <a:effectLst/>
              </a:rPr>
              <a:t>nnual motor vehicle tax is very low</a:t>
            </a:r>
          </a:p>
          <a:p>
            <a:pPr marL="171450" indent="-171450">
              <a:buFontTx/>
              <a:buChar char="-"/>
            </a:pPr>
            <a:r>
              <a:rPr lang="en-US" dirty="0" smtClean="0">
                <a:effectLst/>
              </a:rPr>
              <a:t>Free parking in municipal parking places.</a:t>
            </a:r>
          </a:p>
          <a:p>
            <a:pPr marL="171450" indent="-171450">
              <a:buFontTx/>
              <a:buChar char="-"/>
            </a:pPr>
            <a:r>
              <a:rPr lang="en-US" dirty="0" smtClean="0">
                <a:effectLst/>
              </a:rPr>
              <a:t>Free passage in all the tolls </a:t>
            </a:r>
          </a:p>
          <a:p>
            <a:pPr marL="171450" indent="-171450">
              <a:buFontTx/>
              <a:buChar char="-"/>
            </a:pPr>
            <a:r>
              <a:rPr lang="en-US" dirty="0" smtClean="0">
                <a:effectLst/>
              </a:rPr>
              <a:t>Free access to drive in the collective field.</a:t>
            </a:r>
          </a:p>
          <a:p>
            <a:pPr marL="0" indent="0">
              <a:buFontTx/>
              <a:buNone/>
            </a:pPr>
            <a:endParaRPr lang="en-US" dirty="0" smtClean="0">
              <a:effectLst/>
            </a:endParaRPr>
          </a:p>
          <a:p>
            <a:pPr marL="0" indent="0">
              <a:buFontTx/>
              <a:buNone/>
            </a:pPr>
            <a:r>
              <a:rPr lang="en-US" dirty="0" smtClean="0">
                <a:effectLst/>
              </a:rPr>
              <a:t>This high proportion will reduce emissions of NO2 and CO2 in Oslo. </a:t>
            </a:r>
            <a:endParaRPr lang="nb-NO"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18</a:t>
            </a:fld>
            <a:endParaRPr lang="nb-NO"/>
          </a:p>
        </p:txBody>
      </p:sp>
    </p:spTree>
    <p:extLst>
      <p:ext uri="{BB962C8B-B14F-4D97-AF65-F5344CB8AC3E}">
        <p14:creationId xmlns:p14="http://schemas.microsoft.com/office/powerpoint/2010/main" val="101988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effectLst/>
              </a:rPr>
              <a:t>Annual surveys of behavioral and attitude changes over time have</a:t>
            </a:r>
            <a:r>
              <a:rPr lang="en-US" baseline="0" dirty="0" smtClean="0">
                <a:effectLst/>
              </a:rPr>
              <a:t> been collected to </a:t>
            </a:r>
            <a:r>
              <a:rPr lang="en-US" dirty="0" smtClean="0">
                <a:effectLst/>
              </a:rPr>
              <a:t>identify how measures</a:t>
            </a:r>
            <a:r>
              <a:rPr lang="en-US" baseline="0" dirty="0" smtClean="0">
                <a:effectLst/>
              </a:rPr>
              <a:t> will affect people in Oslo. As we can see, people in Oslo are most found of measures which reduce PM10-concentration, while measures that affect their ability to travel or increased taxes are harder to communicate. These measures are also </a:t>
            </a:r>
            <a:r>
              <a:rPr lang="en-US" baseline="0" smtClean="0">
                <a:effectLst/>
              </a:rPr>
              <a:t>more political.</a:t>
            </a:r>
            <a:endParaRPr lang="nb-NO"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19</a:t>
            </a:fld>
            <a:endParaRPr lang="nb-NO"/>
          </a:p>
        </p:txBody>
      </p:sp>
    </p:spTree>
    <p:extLst>
      <p:ext uri="{BB962C8B-B14F-4D97-AF65-F5344CB8AC3E}">
        <p14:creationId xmlns:p14="http://schemas.microsoft.com/office/powerpoint/2010/main" val="196738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2</a:t>
            </a:fld>
            <a:endParaRPr lang="nb-NO"/>
          </a:p>
        </p:txBody>
      </p:sp>
    </p:spTree>
    <p:extLst>
      <p:ext uri="{BB962C8B-B14F-4D97-AF65-F5344CB8AC3E}">
        <p14:creationId xmlns:p14="http://schemas.microsoft.com/office/powerpoint/2010/main" val="286258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From 2004 </a:t>
            </a:r>
            <a:r>
              <a:rPr lang="nb-NO" dirty="0" err="1" smtClean="0"/>
              <a:t>until</a:t>
            </a:r>
            <a:r>
              <a:rPr lang="nb-NO" dirty="0" smtClean="0"/>
              <a:t> </a:t>
            </a:r>
            <a:r>
              <a:rPr lang="nb-NO" dirty="0" err="1" smtClean="0"/>
              <a:t>today</a:t>
            </a:r>
            <a:r>
              <a:rPr lang="nb-NO" dirty="0" smtClean="0"/>
              <a:t>, </a:t>
            </a:r>
            <a:r>
              <a:rPr lang="nb-NO" dirty="0" err="1" smtClean="0"/>
              <a:t>the</a:t>
            </a:r>
            <a:r>
              <a:rPr lang="nb-NO" dirty="0" smtClean="0"/>
              <a:t> </a:t>
            </a:r>
            <a:r>
              <a:rPr lang="nb-NO" dirty="0" err="1" smtClean="0"/>
              <a:t>concentration</a:t>
            </a:r>
            <a:r>
              <a:rPr lang="nb-NO" dirty="0" smtClean="0"/>
              <a:t> </a:t>
            </a:r>
            <a:r>
              <a:rPr lang="nb-NO" dirty="0" err="1" smtClean="0"/>
              <a:t>of</a:t>
            </a:r>
            <a:r>
              <a:rPr lang="nb-NO" dirty="0" smtClean="0"/>
              <a:t> PM10 in Oslo has</a:t>
            </a:r>
            <a:r>
              <a:rPr lang="nb-NO" baseline="0" dirty="0" smtClean="0"/>
              <a:t> </a:t>
            </a:r>
            <a:r>
              <a:rPr lang="nb-NO" baseline="0" dirty="0" err="1" smtClean="0"/>
              <a:t>decreased</a:t>
            </a:r>
            <a:r>
              <a:rPr lang="nb-NO" dirty="0" smtClean="0"/>
              <a:t>.</a:t>
            </a:r>
            <a:r>
              <a:rPr lang="nb-NO" baseline="0" dirty="0" smtClean="0"/>
              <a:t> This is </a:t>
            </a:r>
            <a:r>
              <a:rPr lang="nb-NO" baseline="0" dirty="0" err="1" smtClean="0"/>
              <a:t>mainly</a:t>
            </a:r>
            <a:r>
              <a:rPr lang="nb-NO" baseline="0" dirty="0" smtClean="0"/>
              <a:t> </a:t>
            </a:r>
            <a:r>
              <a:rPr lang="nb-NO" baseline="0" dirty="0" err="1" smtClean="0"/>
              <a:t>because</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effective</a:t>
            </a:r>
            <a:r>
              <a:rPr lang="nb-NO" baseline="0" dirty="0" smtClean="0"/>
              <a:t> </a:t>
            </a:r>
            <a:r>
              <a:rPr lang="nb-NO" baseline="0" dirty="0" err="1" smtClean="0"/>
              <a:t>abatements</a:t>
            </a:r>
            <a:r>
              <a:rPr lang="nb-NO" baseline="0" dirty="0" smtClean="0"/>
              <a:t> </a:t>
            </a:r>
            <a:r>
              <a:rPr lang="nb-NO" baseline="0" dirty="0" err="1" smtClean="0"/>
              <a:t>against</a:t>
            </a:r>
            <a:r>
              <a:rPr lang="nb-NO" baseline="0" dirty="0" smtClean="0"/>
              <a:t> </a:t>
            </a:r>
            <a:r>
              <a:rPr lang="nb-NO" baseline="0" dirty="0" err="1" smtClean="0"/>
              <a:t>road</a:t>
            </a:r>
            <a:r>
              <a:rPr lang="nb-NO" baseline="0" dirty="0" smtClean="0"/>
              <a:t> dust in Oslo. </a:t>
            </a:r>
            <a:r>
              <a:rPr lang="nb-NO" baseline="0" dirty="0" err="1" smtClean="0"/>
              <a:t>We</a:t>
            </a:r>
            <a:r>
              <a:rPr lang="nb-NO" baseline="0" dirty="0" smtClean="0"/>
              <a:t> </a:t>
            </a:r>
            <a:r>
              <a:rPr lang="nb-NO" baseline="0" dirty="0" err="1" smtClean="0"/>
              <a:t>will</a:t>
            </a:r>
            <a:r>
              <a:rPr lang="nb-NO" baseline="0" dirty="0" smtClean="0"/>
              <a:t> </a:t>
            </a:r>
            <a:r>
              <a:rPr lang="nb-NO" baseline="0" dirty="0" err="1" smtClean="0"/>
              <a:t>come</a:t>
            </a:r>
            <a:r>
              <a:rPr lang="nb-NO" baseline="0" dirty="0" smtClean="0"/>
              <a:t> back to </a:t>
            </a:r>
            <a:r>
              <a:rPr lang="nb-NO" baseline="0" dirty="0" err="1" smtClean="0"/>
              <a:t>this</a:t>
            </a:r>
            <a:r>
              <a:rPr lang="nb-NO" baseline="0" dirty="0" smtClean="0"/>
              <a:t> later in </a:t>
            </a:r>
            <a:r>
              <a:rPr lang="nb-NO" baseline="0" dirty="0" err="1" smtClean="0"/>
              <a:t>the</a:t>
            </a:r>
            <a:r>
              <a:rPr lang="nb-NO" baseline="0" dirty="0" smtClean="0"/>
              <a:t> </a:t>
            </a:r>
            <a:r>
              <a:rPr lang="nb-NO" baseline="0" dirty="0" err="1" smtClean="0"/>
              <a:t>presentation</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3</a:t>
            </a:fld>
            <a:endParaRPr lang="nb-NO"/>
          </a:p>
        </p:txBody>
      </p:sp>
    </p:spTree>
    <p:extLst>
      <p:ext uri="{BB962C8B-B14F-4D97-AF65-F5344CB8AC3E}">
        <p14:creationId xmlns:p14="http://schemas.microsoft.com/office/powerpoint/2010/main" val="113294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4</a:t>
            </a:fld>
            <a:endParaRPr lang="nb-NO"/>
          </a:p>
        </p:txBody>
      </p:sp>
    </p:spTree>
    <p:extLst>
      <p:ext uri="{BB962C8B-B14F-4D97-AF65-F5344CB8AC3E}">
        <p14:creationId xmlns:p14="http://schemas.microsoft.com/office/powerpoint/2010/main" val="1859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5</a:t>
            </a:fld>
            <a:endParaRPr lang="nb-NO"/>
          </a:p>
        </p:txBody>
      </p:sp>
    </p:spTree>
    <p:extLst>
      <p:ext uri="{BB962C8B-B14F-4D97-AF65-F5344CB8AC3E}">
        <p14:creationId xmlns:p14="http://schemas.microsoft.com/office/powerpoint/2010/main" val="214627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6</a:t>
            </a:fld>
            <a:endParaRPr lang="nb-NO"/>
          </a:p>
        </p:txBody>
      </p:sp>
    </p:spTree>
    <p:extLst>
      <p:ext uri="{BB962C8B-B14F-4D97-AF65-F5344CB8AC3E}">
        <p14:creationId xmlns:p14="http://schemas.microsoft.com/office/powerpoint/2010/main" val="347497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7</a:t>
            </a:fld>
            <a:endParaRPr lang="nb-NO"/>
          </a:p>
        </p:txBody>
      </p:sp>
    </p:spTree>
    <p:extLst>
      <p:ext uri="{BB962C8B-B14F-4D97-AF65-F5344CB8AC3E}">
        <p14:creationId xmlns:p14="http://schemas.microsoft.com/office/powerpoint/2010/main" val="13615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8</a:t>
            </a:fld>
            <a:endParaRPr lang="nb-NO"/>
          </a:p>
        </p:txBody>
      </p:sp>
    </p:spTree>
    <p:extLst>
      <p:ext uri="{BB962C8B-B14F-4D97-AF65-F5344CB8AC3E}">
        <p14:creationId xmlns:p14="http://schemas.microsoft.com/office/powerpoint/2010/main" val="427058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FAD5B0B2-4E16-48B4-A117-38F6EBA2124B}" type="slidenum">
              <a:rPr lang="nb-NO" smtClean="0"/>
              <a:pPr/>
              <a:t>9</a:t>
            </a:fld>
            <a:endParaRPr lang="nb-NO"/>
          </a:p>
        </p:txBody>
      </p:sp>
    </p:spTree>
    <p:extLst>
      <p:ext uri="{BB962C8B-B14F-4D97-AF65-F5344CB8AC3E}">
        <p14:creationId xmlns:p14="http://schemas.microsoft.com/office/powerpoint/2010/main" val="3078822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tekst">
    <p:spTree>
      <p:nvGrpSpPr>
        <p:cNvPr id="1" name=""/>
        <p:cNvGrpSpPr/>
        <p:nvPr/>
      </p:nvGrpSpPr>
      <p:grpSpPr>
        <a:xfrm>
          <a:off x="0" y="0"/>
          <a:ext cx="0" cy="0"/>
          <a:chOff x="0" y="0"/>
          <a:chExt cx="0" cy="0"/>
        </a:xfrm>
      </p:grpSpPr>
      <p:sp>
        <p:nvSpPr>
          <p:cNvPr id="14" name="Rektangel 13"/>
          <p:cNvSpPr/>
          <p:nvPr userDrawn="1"/>
        </p:nvSpPr>
        <p:spPr>
          <a:xfrm>
            <a:off x="1284994" y="6329858"/>
            <a:ext cx="7596000" cy="26077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15" name="Rektangel 14"/>
          <p:cNvSpPr/>
          <p:nvPr userDrawn="1"/>
        </p:nvSpPr>
        <p:spPr>
          <a:xfrm>
            <a:off x="258995" y="6329858"/>
            <a:ext cx="1033200" cy="26077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380415" cy="3515546"/>
          </a:xfrm>
          <a:prstGeom prst="rect">
            <a:avLst/>
          </a:prstGeom>
        </p:spPr>
      </p:pic>
      <p:sp>
        <p:nvSpPr>
          <p:cNvPr id="12"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9"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pic>
        <p:nvPicPr>
          <p:cNvPr id="20" name="Bild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4162" y="250826"/>
            <a:ext cx="1170282" cy="871741"/>
          </a:xfrm>
          <a:prstGeom prst="rect">
            <a:avLst/>
          </a:prstGeom>
        </p:spPr>
      </p:pic>
      <p:sp>
        <p:nvSpPr>
          <p:cNvPr id="13"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5097C45E-3994-4FEB-B080-CD3716A84BBD}" type="datetime1">
              <a:rPr lang="en-GB" smtClean="0"/>
              <a:t>23/06/2015</a:t>
            </a:fld>
            <a:endParaRPr lang="nb-NO" dirty="0"/>
          </a:p>
        </p:txBody>
      </p:sp>
      <p:sp>
        <p:nvSpPr>
          <p:cNvPr id="17" name="Tittel 3"/>
          <p:cNvSpPr>
            <a:spLocks noGrp="1"/>
          </p:cNvSpPr>
          <p:nvPr>
            <p:ph type="ctrTitle"/>
          </p:nvPr>
        </p:nvSpPr>
        <p:spPr>
          <a:xfrm>
            <a:off x="1627151" y="2348880"/>
            <a:ext cx="7205077" cy="1656184"/>
          </a:xfrm>
        </p:spPr>
        <p:txBody>
          <a:bodyPr>
            <a:normAutofit/>
          </a:bodyPr>
          <a:lstStyle>
            <a:lvl1pPr>
              <a:defRPr sz="3600"/>
            </a:lvl1pPr>
          </a:lstStyle>
          <a:p>
            <a:r>
              <a:rPr lang="nb-NO" sz="3600" smtClean="0"/>
              <a:t>Klikk for å redigere tittelstil</a:t>
            </a:r>
            <a:endParaRPr lang="nb-NO" sz="3600" dirty="0"/>
          </a:p>
        </p:txBody>
      </p:sp>
      <p:sp>
        <p:nvSpPr>
          <p:cNvPr id="18" name="Undertittel 4"/>
          <p:cNvSpPr>
            <a:spLocks noGrp="1"/>
          </p:cNvSpPr>
          <p:nvPr>
            <p:ph type="subTitle" idx="1"/>
          </p:nvPr>
        </p:nvSpPr>
        <p:spPr>
          <a:xfrm>
            <a:off x="1619672" y="4293096"/>
            <a:ext cx="7204788" cy="1080120"/>
          </a:xfrm>
        </p:spPr>
        <p:txBody>
          <a:bodyPr>
            <a:noAutofit/>
          </a:bodyPr>
          <a:lstStyle>
            <a:lvl1pPr marL="0" indent="0">
              <a:buNone/>
              <a:defRPr sz="2400">
                <a:solidFill>
                  <a:schemeClr val="tx2"/>
                </a:solidFill>
              </a:defRPr>
            </a:lvl1pPr>
          </a:lstStyle>
          <a:p>
            <a:r>
              <a:rPr lang="nb-NO" sz="2400" smtClean="0"/>
              <a:t>Klikk for å redigere undertittelstil i malen</a:t>
            </a:r>
            <a:endParaRPr lang="nb-NO" sz="2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8" name="Plassholder for tekst 7"/>
          <p:cNvSpPr>
            <a:spLocks noGrp="1"/>
          </p:cNvSpPr>
          <p:nvPr>
            <p:ph type="body" sz="quarter" idx="13"/>
          </p:nvPr>
        </p:nvSpPr>
        <p:spPr>
          <a:xfrm>
            <a:off x="1275501" y="699634"/>
            <a:ext cx="5693770" cy="354793"/>
          </a:xfrm>
        </p:spPr>
        <p:txBody>
          <a:bodyPr>
            <a:normAutofit/>
          </a:bodyPr>
          <a:lstStyle>
            <a:lvl1pPr marL="0" indent="0">
              <a:buNone/>
              <a:defRPr sz="2000">
                <a:solidFill>
                  <a:srgbClr val="ED901A"/>
                </a:solidFill>
              </a:defRPr>
            </a:lvl1pPr>
          </a:lstStyle>
          <a:p>
            <a:pPr lvl="0"/>
            <a:r>
              <a:rPr lang="nb-NO" smtClean="0"/>
              <a:t>Klikk for å redigere tekststiler i malen</a:t>
            </a:r>
          </a:p>
        </p:txBody>
      </p:sp>
      <p:sp>
        <p:nvSpPr>
          <p:cNvPr id="10"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1"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7"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58257977-8744-405B-AAE3-FE72837FEB2F}" type="datetime1">
              <a:rPr lang="en-GB" smtClean="0"/>
              <a:t>23/06/2015</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tekst 7"/>
          <p:cNvSpPr>
            <a:spLocks noGrp="1"/>
          </p:cNvSpPr>
          <p:nvPr>
            <p:ph type="body" sz="quarter" idx="13"/>
          </p:nvPr>
        </p:nvSpPr>
        <p:spPr>
          <a:xfrm>
            <a:off x="1275501" y="699634"/>
            <a:ext cx="5693770" cy="354793"/>
          </a:xfrm>
        </p:spPr>
        <p:txBody>
          <a:bodyPr>
            <a:normAutofit/>
          </a:bodyPr>
          <a:lstStyle>
            <a:lvl1pPr marL="0" indent="0">
              <a:buNone/>
              <a:defRPr sz="2000">
                <a:solidFill>
                  <a:srgbClr val="ED9300"/>
                </a:solidFill>
              </a:defRPr>
            </a:lvl1pPr>
          </a:lstStyle>
          <a:p>
            <a:pPr lvl="0"/>
            <a:r>
              <a:rPr lang="nb-NO" smtClean="0"/>
              <a:t>Klikk for å redigere tekststiler i malen</a:t>
            </a:r>
          </a:p>
        </p:txBody>
      </p:sp>
      <p:sp>
        <p:nvSpPr>
          <p:cNvPr id="11"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2"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9"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66E55247-A20F-4485-8C17-C2A9E1F8B7BF}" type="datetime1">
              <a:rPr lang="en-GB" smtClean="0"/>
              <a:t>23/06/2015</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foto">
    <p:spTree>
      <p:nvGrpSpPr>
        <p:cNvPr id="1" name=""/>
        <p:cNvGrpSpPr/>
        <p:nvPr/>
      </p:nvGrpSpPr>
      <p:grpSpPr>
        <a:xfrm>
          <a:off x="0" y="0"/>
          <a:ext cx="0" cy="0"/>
          <a:chOff x="0" y="0"/>
          <a:chExt cx="0" cy="0"/>
        </a:xfrm>
      </p:grpSpPr>
      <p:sp>
        <p:nvSpPr>
          <p:cNvPr id="8" name="Rektangel 7"/>
          <p:cNvSpPr/>
          <p:nvPr userDrawn="1"/>
        </p:nvSpPr>
        <p:spPr>
          <a:xfrm>
            <a:off x="1296000" y="1951534"/>
            <a:ext cx="7560000" cy="26077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9" name="Rektangel 8"/>
          <p:cNvSpPr/>
          <p:nvPr userDrawn="1"/>
        </p:nvSpPr>
        <p:spPr>
          <a:xfrm>
            <a:off x="253170" y="1949377"/>
            <a:ext cx="1044000" cy="26077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15" name="Plassholder for bilde 14"/>
          <p:cNvSpPr>
            <a:spLocks noGrp="1"/>
          </p:cNvSpPr>
          <p:nvPr>
            <p:ph type="pic" sz="quarter" idx="12" hasCustomPrompt="1"/>
          </p:nvPr>
        </p:nvSpPr>
        <p:spPr>
          <a:xfrm>
            <a:off x="253171" y="2481200"/>
            <a:ext cx="8607745" cy="4137020"/>
          </a:xfrm>
          <a:noFill/>
        </p:spPr>
        <p:txBody>
          <a:bodyPr tIns="1645093"/>
          <a:lstStyle>
            <a:lvl1pPr algn="ctr">
              <a:buNone/>
              <a:defRPr baseline="0"/>
            </a:lvl1pPr>
          </a:lstStyle>
          <a:p>
            <a:r>
              <a:rPr lang="nb-NO" dirty="0" smtClean="0"/>
              <a:t>Sett inn bilde</a:t>
            </a:r>
            <a:endParaRPr lang="nb-NO" dirty="0"/>
          </a:p>
        </p:txBody>
      </p:sp>
      <p:sp>
        <p:nvSpPr>
          <p:cNvPr id="2" name="Tittel 1"/>
          <p:cNvSpPr>
            <a:spLocks noGrp="1"/>
          </p:cNvSpPr>
          <p:nvPr>
            <p:ph type="ctrTitle"/>
          </p:nvPr>
        </p:nvSpPr>
        <p:spPr>
          <a:xfrm>
            <a:off x="1536737" y="1380925"/>
            <a:ext cx="5871868" cy="502140"/>
          </a:xfrm>
        </p:spPr>
        <p:txBody>
          <a:bodyPr>
            <a:normAutofit/>
          </a:bodyPr>
          <a:lstStyle>
            <a:lvl1pPr>
              <a:defRPr sz="2800"/>
            </a:lvl1pPr>
          </a:lstStyle>
          <a:p>
            <a:r>
              <a:rPr lang="nb-NO" smtClean="0"/>
              <a:t>Klikk for å redigere tittelstil</a:t>
            </a:r>
            <a:endParaRPr lang="nb-NO" dirty="0"/>
          </a:p>
        </p:txBody>
      </p:sp>
      <p:sp>
        <p:nvSpPr>
          <p:cNvPr id="3" name="Undertittel 2"/>
          <p:cNvSpPr>
            <a:spLocks noGrp="1"/>
          </p:cNvSpPr>
          <p:nvPr>
            <p:ph type="subTitle" idx="1"/>
          </p:nvPr>
        </p:nvSpPr>
        <p:spPr>
          <a:xfrm>
            <a:off x="1536735" y="1099354"/>
            <a:ext cx="5871866" cy="339581"/>
          </a:xfrm>
        </p:spPr>
        <p:txBody>
          <a:bodyPr>
            <a:normAutofit/>
          </a:bodyPr>
          <a:lstStyle>
            <a:lvl1pPr marL="0" indent="0" algn="l">
              <a:buNone/>
              <a:defRPr sz="1800">
                <a:solidFill>
                  <a:srgbClr val="ED9300"/>
                </a:solidFill>
              </a:defRPr>
            </a:lvl1pPr>
            <a:lvl2pPr marL="457109"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5" indent="0" algn="ctr">
              <a:buNone/>
              <a:defRPr>
                <a:solidFill>
                  <a:schemeClr val="tx1">
                    <a:tint val="75000"/>
                  </a:schemeClr>
                </a:solidFill>
              </a:defRPr>
            </a:lvl5pPr>
            <a:lvl6pPr marL="2285543"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a:xfrm>
            <a:off x="253171" y="1994170"/>
            <a:ext cx="1042569" cy="172165"/>
          </a:xfrm>
        </p:spPr>
        <p:txBody>
          <a:bodyPr/>
          <a:lstStyle>
            <a:lvl1pPr>
              <a:defRPr spc="80" baseline="0"/>
            </a:lvl1pPr>
          </a:lstStyle>
          <a:p>
            <a:fld id="{4E325557-A8F9-496C-BEFA-885234F6F139}" type="datetime1">
              <a:rPr lang="en-GB" smtClean="0"/>
              <a:t>23/06/2015</a:t>
            </a:fld>
            <a:endParaRPr lang="nb-NO" dirty="0"/>
          </a:p>
        </p:txBody>
      </p:sp>
      <p:sp>
        <p:nvSpPr>
          <p:cNvPr id="5" name="Plassholder for bunntekst 4"/>
          <p:cNvSpPr>
            <a:spLocks noGrp="1"/>
          </p:cNvSpPr>
          <p:nvPr>
            <p:ph type="ftr" sz="quarter" idx="11"/>
          </p:nvPr>
        </p:nvSpPr>
        <p:spPr>
          <a:xfrm>
            <a:off x="1559990" y="1999929"/>
            <a:ext cx="7247338" cy="172165"/>
          </a:xfrm>
        </p:spPr>
        <p:txBody>
          <a:bodyPr/>
          <a:lstStyle>
            <a:lvl1pPr>
              <a:defRPr b="0"/>
            </a:lvl1pPr>
          </a:lstStyle>
          <a:p>
            <a:r>
              <a:rPr lang="nb-NO" smtClean="0"/>
              <a:t>Svenska luftvårdsföreningen</a:t>
            </a:r>
            <a:endParaRPr lang="nb-NO"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2"/>
            <a:ext cx="1354693" cy="1809220"/>
          </a:xfrm>
          <a:prstGeom prst="rect">
            <a:avLst/>
          </a:prstGeom>
        </p:spPr>
      </p:pic>
      <p:pic>
        <p:nvPicPr>
          <p:cNvPr id="11" name="Bild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4162" y="250826"/>
            <a:ext cx="1170282" cy="871741"/>
          </a:xfrm>
          <a:prstGeom prst="rect">
            <a:avLst/>
          </a:prstGeom>
        </p:spPr>
      </p:pic>
    </p:spTree>
    <p:extLst>
      <p:ext uri="{BB962C8B-B14F-4D97-AF65-F5344CB8AC3E}">
        <p14:creationId xmlns:p14="http://schemas.microsoft.com/office/powerpoint/2010/main" val="179161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mønster">
    <p:spTree>
      <p:nvGrpSpPr>
        <p:cNvPr id="1" name=""/>
        <p:cNvGrpSpPr/>
        <p:nvPr/>
      </p:nvGrpSpPr>
      <p:grpSpPr>
        <a:xfrm>
          <a:off x="0" y="0"/>
          <a:ext cx="0" cy="0"/>
          <a:chOff x="0" y="0"/>
          <a:chExt cx="0" cy="0"/>
        </a:xfrm>
      </p:grpSpPr>
      <p:sp>
        <p:nvSpPr>
          <p:cNvPr id="8" name="Rektangel 7"/>
          <p:cNvSpPr/>
          <p:nvPr userDrawn="1"/>
        </p:nvSpPr>
        <p:spPr>
          <a:xfrm>
            <a:off x="1296000" y="1951534"/>
            <a:ext cx="7560000" cy="26077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9" name="Rektangel 8"/>
          <p:cNvSpPr/>
          <p:nvPr userDrawn="1"/>
        </p:nvSpPr>
        <p:spPr>
          <a:xfrm>
            <a:off x="253170" y="1949377"/>
            <a:ext cx="1044000" cy="26077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2" name="Tittel 1"/>
          <p:cNvSpPr>
            <a:spLocks noGrp="1"/>
          </p:cNvSpPr>
          <p:nvPr>
            <p:ph type="ctrTitle"/>
          </p:nvPr>
        </p:nvSpPr>
        <p:spPr>
          <a:xfrm>
            <a:off x="1536737" y="1380925"/>
            <a:ext cx="5871868" cy="502140"/>
          </a:xfrm>
        </p:spPr>
        <p:txBody>
          <a:bodyPr>
            <a:normAutofit/>
          </a:bodyPr>
          <a:lstStyle>
            <a:lvl1pPr>
              <a:defRPr sz="2800"/>
            </a:lvl1pPr>
          </a:lstStyle>
          <a:p>
            <a:r>
              <a:rPr lang="nb-NO" smtClean="0"/>
              <a:t>Klikk for å redigere tittelstil</a:t>
            </a:r>
            <a:endParaRPr lang="nb-NO" dirty="0"/>
          </a:p>
        </p:txBody>
      </p:sp>
      <p:sp>
        <p:nvSpPr>
          <p:cNvPr id="3" name="Undertittel 2"/>
          <p:cNvSpPr>
            <a:spLocks noGrp="1"/>
          </p:cNvSpPr>
          <p:nvPr>
            <p:ph type="subTitle" idx="1"/>
          </p:nvPr>
        </p:nvSpPr>
        <p:spPr>
          <a:xfrm>
            <a:off x="1536735" y="1099354"/>
            <a:ext cx="5871866" cy="339581"/>
          </a:xfrm>
        </p:spPr>
        <p:txBody>
          <a:bodyPr>
            <a:normAutofit/>
          </a:bodyPr>
          <a:lstStyle>
            <a:lvl1pPr marL="0" indent="0" algn="l">
              <a:buNone/>
              <a:defRPr sz="1800">
                <a:solidFill>
                  <a:srgbClr val="ED9300"/>
                </a:solidFill>
              </a:defRPr>
            </a:lvl1pPr>
            <a:lvl2pPr marL="457109"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5" indent="0" algn="ctr">
              <a:buNone/>
              <a:defRPr>
                <a:solidFill>
                  <a:schemeClr val="tx1">
                    <a:tint val="75000"/>
                  </a:schemeClr>
                </a:solidFill>
              </a:defRPr>
            </a:lvl5pPr>
            <a:lvl6pPr marL="2285543"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nb-NO" smtClean="0"/>
              <a:t>Klikk for å redigere undertittelstil i malen</a:t>
            </a:r>
            <a:endParaRPr lang="nb-NO"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2"/>
            <a:ext cx="1354693" cy="1809220"/>
          </a:xfrm>
          <a:prstGeom prst="rect">
            <a:avLst/>
          </a:prstGeom>
        </p:spPr>
      </p:pic>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52000" y="2480400"/>
            <a:ext cx="8607600" cy="4136400"/>
          </a:xfrm>
          <a:prstGeom prst="rect">
            <a:avLst/>
          </a:prstGeom>
        </p:spPr>
      </p:pic>
      <p:pic>
        <p:nvPicPr>
          <p:cNvPr id="13" name="Bil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4162" y="250826"/>
            <a:ext cx="1170282" cy="871741"/>
          </a:xfrm>
          <a:prstGeom prst="rect">
            <a:avLst/>
          </a:prstGeom>
        </p:spPr>
      </p:pic>
      <p:sp>
        <p:nvSpPr>
          <p:cNvPr id="15" name="Plassholder for dato 3"/>
          <p:cNvSpPr>
            <a:spLocks noGrp="1"/>
          </p:cNvSpPr>
          <p:nvPr>
            <p:ph type="dt" sz="half" idx="10"/>
          </p:nvPr>
        </p:nvSpPr>
        <p:spPr>
          <a:xfrm>
            <a:off x="253171" y="1994170"/>
            <a:ext cx="1042569" cy="172165"/>
          </a:xfrm>
        </p:spPr>
        <p:txBody>
          <a:bodyPr/>
          <a:lstStyle>
            <a:lvl1pPr>
              <a:defRPr spc="80" baseline="0"/>
            </a:lvl1pPr>
          </a:lstStyle>
          <a:p>
            <a:fld id="{8BF0D6CF-0250-4C04-BC9B-4C266BF111DB}" type="datetime1">
              <a:rPr lang="en-GB" smtClean="0"/>
              <a:t>23/06/2015</a:t>
            </a:fld>
            <a:endParaRPr lang="nb-NO" dirty="0"/>
          </a:p>
        </p:txBody>
      </p:sp>
      <p:sp>
        <p:nvSpPr>
          <p:cNvPr id="16" name="Plassholder for bunntekst 4"/>
          <p:cNvSpPr>
            <a:spLocks noGrp="1"/>
          </p:cNvSpPr>
          <p:nvPr>
            <p:ph type="ftr" sz="quarter" idx="11"/>
          </p:nvPr>
        </p:nvSpPr>
        <p:spPr>
          <a:xfrm>
            <a:off x="1559990" y="1999929"/>
            <a:ext cx="7247338" cy="172165"/>
          </a:xfrm>
        </p:spPr>
        <p:txBody>
          <a:bodyPr/>
          <a:lstStyle>
            <a:lvl1pPr>
              <a:defRPr b="0"/>
            </a:lvl1pPr>
          </a:lstStyle>
          <a:p>
            <a:r>
              <a:rPr lang="nb-NO" smtClean="0"/>
              <a:t>Svenska luftvårdsföreningen</a:t>
            </a:r>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tekst 7"/>
          <p:cNvSpPr>
            <a:spLocks noGrp="1"/>
          </p:cNvSpPr>
          <p:nvPr>
            <p:ph type="body" sz="quarter" idx="17"/>
          </p:nvPr>
        </p:nvSpPr>
        <p:spPr>
          <a:xfrm>
            <a:off x="1275501" y="699634"/>
            <a:ext cx="5693770" cy="354793"/>
          </a:xfrm>
        </p:spPr>
        <p:txBody>
          <a:bodyPr>
            <a:normAutofit/>
          </a:bodyPr>
          <a:lstStyle>
            <a:lvl1pPr marL="0" indent="0">
              <a:buNone/>
              <a:defRPr sz="2000">
                <a:solidFill>
                  <a:srgbClr val="ED901A"/>
                </a:solidFill>
              </a:defRPr>
            </a:lvl1pPr>
          </a:lstStyle>
          <a:p>
            <a:pPr lvl="0"/>
            <a:r>
              <a:rPr lang="nb-NO" smtClean="0"/>
              <a:t>Klikk for å redigere tekststiler i malen</a:t>
            </a:r>
          </a:p>
        </p:txBody>
      </p:sp>
      <p:sp>
        <p:nvSpPr>
          <p:cNvPr id="18" name="Plassholder for innhold 2"/>
          <p:cNvSpPr>
            <a:spLocks noGrp="1"/>
          </p:cNvSpPr>
          <p:nvPr>
            <p:ph idx="1"/>
          </p:nvPr>
        </p:nvSpPr>
        <p:spPr>
          <a:xfrm>
            <a:off x="1273842" y="1778269"/>
            <a:ext cx="4019032" cy="429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20" name="Plassholder for bilde 3"/>
          <p:cNvSpPr>
            <a:spLocks noGrp="1"/>
          </p:cNvSpPr>
          <p:nvPr>
            <p:ph type="pic" sz="quarter" idx="19"/>
          </p:nvPr>
        </p:nvSpPr>
        <p:spPr>
          <a:xfrm>
            <a:off x="5753686" y="1834758"/>
            <a:ext cx="3132000" cy="4237200"/>
          </a:xfrm>
        </p:spPr>
        <p:txBody>
          <a:bodyPr tIns="1620000"/>
          <a:lstStyle>
            <a:lvl1pPr marL="0" indent="0" algn="ctr">
              <a:buNone/>
              <a:defRPr/>
            </a:lvl1pPr>
          </a:lstStyle>
          <a:p>
            <a:r>
              <a:rPr lang="nb-NO" smtClean="0"/>
              <a:t>Klikk ikonet for å legge til et bilde</a:t>
            </a:r>
            <a:endParaRPr lang="en-GB" dirty="0"/>
          </a:p>
        </p:txBody>
      </p:sp>
      <p:sp>
        <p:nvSpPr>
          <p:cNvPr id="10"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1"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12"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93C2E7C7-AF5C-44A0-948B-11E7DEAACEAB}" type="datetime1">
              <a:rPr lang="en-GB" smtClean="0"/>
              <a:t>23/06/2015</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infotekst">
    <p:spTree>
      <p:nvGrpSpPr>
        <p:cNvPr id="1" name=""/>
        <p:cNvGrpSpPr/>
        <p:nvPr/>
      </p:nvGrpSpPr>
      <p:grpSpPr>
        <a:xfrm>
          <a:off x="0" y="0"/>
          <a:ext cx="0" cy="0"/>
          <a:chOff x="0" y="0"/>
          <a:chExt cx="0" cy="0"/>
        </a:xfrm>
      </p:grpSpPr>
      <p:sp>
        <p:nvSpPr>
          <p:cNvPr id="15" name="Plassholder for tekst 14"/>
          <p:cNvSpPr>
            <a:spLocks noGrp="1"/>
          </p:cNvSpPr>
          <p:nvPr>
            <p:ph type="body" sz="quarter" idx="16"/>
          </p:nvPr>
        </p:nvSpPr>
        <p:spPr>
          <a:xfrm>
            <a:off x="5752012" y="2090109"/>
            <a:ext cx="3133674" cy="533641"/>
          </a:xfrm>
          <a:solidFill>
            <a:srgbClr val="C8CACB"/>
          </a:solidFill>
        </p:spPr>
        <p:txBody>
          <a:bodyPr wrap="square" lIns="197976" tIns="172779" rIns="197976" bIns="172779">
            <a:spAutoFit/>
          </a:bodyPr>
          <a:lstStyle>
            <a:lvl1pPr marL="0" indent="0">
              <a:spcBef>
                <a:spcPts val="0"/>
              </a:spcBef>
              <a:buNone/>
              <a:defRPr sz="1200"/>
            </a:lvl1pPr>
          </a:lstStyle>
          <a:p>
            <a:pPr lvl="0"/>
            <a:r>
              <a:rPr lang="nb-NO" smtClean="0"/>
              <a:t>Klikk for å redigere tekststiler i malen</a:t>
            </a:r>
          </a:p>
        </p:txBody>
      </p:sp>
      <p:sp>
        <p:nvSpPr>
          <p:cNvPr id="13" name="Plassholder for tekst 10"/>
          <p:cNvSpPr>
            <a:spLocks noGrp="1"/>
          </p:cNvSpPr>
          <p:nvPr>
            <p:ph type="body" sz="quarter" idx="15" hasCustomPrompt="1"/>
          </p:nvPr>
        </p:nvSpPr>
        <p:spPr>
          <a:xfrm>
            <a:off x="5753686" y="1838113"/>
            <a:ext cx="3132000" cy="252000"/>
          </a:xfrm>
          <a:solidFill>
            <a:srgbClr val="ED9300"/>
          </a:solidFill>
        </p:spPr>
        <p:txBody>
          <a:bodyPr wrap="square" lIns="101237" tIns="50618" rIns="75928" bIns="50618" anchor="ctr">
            <a:noAutofit/>
          </a:bodyPr>
          <a:lstStyle>
            <a:lvl1pPr marL="0" indent="0" algn="r">
              <a:buNone/>
              <a:defRPr sz="900" b="1" cap="none" baseline="0">
                <a:solidFill>
                  <a:schemeClr val="bg1"/>
                </a:solidFill>
              </a:defRPr>
            </a:lvl1pPr>
          </a:lstStyle>
          <a:p>
            <a:pPr lvl="0"/>
            <a:r>
              <a:rPr lang="nb-NO" dirty="0" smtClean="0"/>
              <a:t>Forklaringstekst</a:t>
            </a:r>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8" name="Plassholder for innhold 2"/>
          <p:cNvSpPr>
            <a:spLocks noGrp="1"/>
          </p:cNvSpPr>
          <p:nvPr>
            <p:ph idx="1"/>
          </p:nvPr>
        </p:nvSpPr>
        <p:spPr>
          <a:xfrm>
            <a:off x="1273842" y="1778400"/>
            <a:ext cx="3803009" cy="429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tekst 10"/>
          <p:cNvSpPr>
            <a:spLocks noGrp="1"/>
          </p:cNvSpPr>
          <p:nvPr>
            <p:ph type="body" sz="quarter" idx="14" hasCustomPrompt="1"/>
          </p:nvPr>
        </p:nvSpPr>
        <p:spPr>
          <a:xfrm>
            <a:off x="5752414" y="1839600"/>
            <a:ext cx="828112" cy="252000"/>
          </a:xfrm>
          <a:solidFill>
            <a:srgbClr val="58B02C"/>
          </a:solidFill>
        </p:spPr>
        <p:txBody>
          <a:bodyPr wrap="none" lIns="75928" tIns="50618" rIns="101237" bIns="50618" anchor="ctr">
            <a:spAutoFit/>
          </a:bodyPr>
          <a:lstStyle>
            <a:lvl1pPr marL="0" indent="0">
              <a:buNone/>
              <a:defRPr sz="900" b="1" cap="all" baseline="0">
                <a:solidFill>
                  <a:schemeClr val="bg1"/>
                </a:solidFill>
              </a:defRPr>
            </a:lvl1pPr>
          </a:lstStyle>
          <a:p>
            <a:pPr lvl="0"/>
            <a:r>
              <a:rPr lang="nb-NO" dirty="0" smtClean="0"/>
              <a:t>Infotittel</a:t>
            </a:r>
            <a:endParaRPr lang="nb-NO" dirty="0"/>
          </a:p>
        </p:txBody>
      </p:sp>
      <p:sp>
        <p:nvSpPr>
          <p:cNvPr id="14" name="Plassholder for tekst 7"/>
          <p:cNvSpPr>
            <a:spLocks noGrp="1"/>
          </p:cNvSpPr>
          <p:nvPr>
            <p:ph type="body" sz="quarter" idx="17"/>
          </p:nvPr>
        </p:nvSpPr>
        <p:spPr>
          <a:xfrm>
            <a:off x="1275501" y="699634"/>
            <a:ext cx="5693770" cy="354793"/>
          </a:xfrm>
        </p:spPr>
        <p:txBody>
          <a:bodyPr>
            <a:normAutofit/>
          </a:bodyPr>
          <a:lstStyle>
            <a:lvl1pPr marL="0" indent="0">
              <a:buNone/>
              <a:defRPr sz="2000">
                <a:solidFill>
                  <a:srgbClr val="ED901A"/>
                </a:solidFill>
              </a:defRPr>
            </a:lvl1pPr>
          </a:lstStyle>
          <a:p>
            <a:pPr lvl="0"/>
            <a:r>
              <a:rPr lang="nb-NO" smtClean="0"/>
              <a:t>Klikk for å redigere tekststiler i malen</a:t>
            </a:r>
          </a:p>
        </p:txBody>
      </p:sp>
      <p:sp>
        <p:nvSpPr>
          <p:cNvPr id="17"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8"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12"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B6A10C60-CB5F-4DFD-B4D1-55FF7CA02BD1}" type="datetime1">
              <a:rPr lang="en-GB" smtClean="0"/>
              <a:t>23/06/2015</a:t>
            </a:fld>
            <a:endParaRPr lang="nb-NO" dirty="0"/>
          </a:p>
        </p:txBody>
      </p:sp>
    </p:spTree>
    <p:extLst>
      <p:ext uri="{BB962C8B-B14F-4D97-AF65-F5344CB8AC3E}">
        <p14:creationId xmlns:p14="http://schemas.microsoft.com/office/powerpoint/2010/main" val="314928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bilde og infotekst">
    <p:spTree>
      <p:nvGrpSpPr>
        <p:cNvPr id="1" name=""/>
        <p:cNvGrpSpPr/>
        <p:nvPr/>
      </p:nvGrpSpPr>
      <p:grpSpPr>
        <a:xfrm>
          <a:off x="0" y="0"/>
          <a:ext cx="0" cy="0"/>
          <a:chOff x="0" y="0"/>
          <a:chExt cx="0" cy="0"/>
        </a:xfrm>
      </p:grpSpPr>
      <p:sp>
        <p:nvSpPr>
          <p:cNvPr id="15" name="Plassholder for tekst 14"/>
          <p:cNvSpPr>
            <a:spLocks noGrp="1"/>
          </p:cNvSpPr>
          <p:nvPr>
            <p:ph type="body" sz="quarter" idx="16"/>
          </p:nvPr>
        </p:nvSpPr>
        <p:spPr>
          <a:xfrm>
            <a:off x="5752012" y="2090109"/>
            <a:ext cx="3133674" cy="533641"/>
          </a:xfrm>
          <a:solidFill>
            <a:srgbClr val="C8CACB"/>
          </a:solidFill>
        </p:spPr>
        <p:txBody>
          <a:bodyPr wrap="square" lIns="197976" tIns="172779" rIns="197976" bIns="172779">
            <a:spAutoFit/>
          </a:bodyPr>
          <a:lstStyle>
            <a:lvl1pPr marL="0" indent="0">
              <a:spcBef>
                <a:spcPts val="0"/>
              </a:spcBef>
              <a:buNone/>
              <a:defRPr sz="1200"/>
            </a:lvl1pPr>
          </a:lstStyle>
          <a:p>
            <a:pPr lvl="0"/>
            <a:r>
              <a:rPr lang="nb-NO" smtClean="0"/>
              <a:t>Klikk for å redigere tekststiler i malen</a:t>
            </a:r>
          </a:p>
        </p:txBody>
      </p:sp>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tekst 7"/>
          <p:cNvSpPr>
            <a:spLocks noGrp="1"/>
          </p:cNvSpPr>
          <p:nvPr>
            <p:ph type="body" sz="quarter" idx="17"/>
          </p:nvPr>
        </p:nvSpPr>
        <p:spPr>
          <a:xfrm>
            <a:off x="1275501" y="699634"/>
            <a:ext cx="5693770" cy="354793"/>
          </a:xfrm>
        </p:spPr>
        <p:txBody>
          <a:bodyPr>
            <a:normAutofit/>
          </a:bodyPr>
          <a:lstStyle>
            <a:lvl1pPr marL="0" indent="0">
              <a:buNone/>
              <a:defRPr sz="2000">
                <a:solidFill>
                  <a:srgbClr val="ED901A"/>
                </a:solidFill>
              </a:defRPr>
            </a:lvl1pPr>
          </a:lstStyle>
          <a:p>
            <a:pPr lvl="0"/>
            <a:r>
              <a:rPr lang="nb-NO" smtClean="0"/>
              <a:t>Klikk for å redigere tekststiler i malen</a:t>
            </a:r>
          </a:p>
        </p:txBody>
      </p:sp>
      <p:sp>
        <p:nvSpPr>
          <p:cNvPr id="4" name="Plassholder for bilde 3"/>
          <p:cNvSpPr>
            <a:spLocks noGrp="1"/>
          </p:cNvSpPr>
          <p:nvPr>
            <p:ph type="pic" sz="quarter" idx="18"/>
          </p:nvPr>
        </p:nvSpPr>
        <p:spPr>
          <a:xfrm>
            <a:off x="259200" y="1834758"/>
            <a:ext cx="5220000" cy="4237200"/>
          </a:xfrm>
        </p:spPr>
        <p:txBody>
          <a:bodyPr tIns="1620000"/>
          <a:lstStyle>
            <a:lvl1pPr marL="0" indent="0" algn="ctr">
              <a:buNone/>
              <a:defRPr/>
            </a:lvl1pPr>
          </a:lstStyle>
          <a:p>
            <a:r>
              <a:rPr lang="nb-NO" smtClean="0"/>
              <a:t>Klikk ikonet for å legge til et bilde</a:t>
            </a:r>
            <a:endParaRPr lang="en-GB" dirty="0"/>
          </a:p>
        </p:txBody>
      </p:sp>
      <p:sp>
        <p:nvSpPr>
          <p:cNvPr id="19" name="Plassholder for tekst 10"/>
          <p:cNvSpPr>
            <a:spLocks noGrp="1"/>
          </p:cNvSpPr>
          <p:nvPr>
            <p:ph type="body" sz="quarter" idx="15" hasCustomPrompt="1"/>
          </p:nvPr>
        </p:nvSpPr>
        <p:spPr>
          <a:xfrm>
            <a:off x="5753686" y="1838113"/>
            <a:ext cx="3132000" cy="252000"/>
          </a:xfrm>
          <a:solidFill>
            <a:srgbClr val="ED9300"/>
          </a:solidFill>
        </p:spPr>
        <p:txBody>
          <a:bodyPr wrap="square" lIns="101237" tIns="50618" rIns="75928" bIns="50618" anchor="ctr">
            <a:noAutofit/>
          </a:bodyPr>
          <a:lstStyle>
            <a:lvl1pPr marL="0" indent="0" algn="r">
              <a:buNone/>
              <a:defRPr sz="900" b="1" cap="none" baseline="0">
                <a:solidFill>
                  <a:schemeClr val="bg1"/>
                </a:solidFill>
              </a:defRPr>
            </a:lvl1pPr>
          </a:lstStyle>
          <a:p>
            <a:pPr lvl="0"/>
            <a:r>
              <a:rPr lang="nb-NO" dirty="0" smtClean="0"/>
              <a:t>Forklaringstekst</a:t>
            </a:r>
            <a:endParaRPr lang="nb-NO" dirty="0"/>
          </a:p>
        </p:txBody>
      </p:sp>
      <p:sp>
        <p:nvSpPr>
          <p:cNvPr id="20" name="Plassholder for tekst 10"/>
          <p:cNvSpPr>
            <a:spLocks noGrp="1"/>
          </p:cNvSpPr>
          <p:nvPr>
            <p:ph type="body" sz="quarter" idx="14" hasCustomPrompt="1"/>
          </p:nvPr>
        </p:nvSpPr>
        <p:spPr>
          <a:xfrm>
            <a:off x="5752414" y="1839600"/>
            <a:ext cx="828112" cy="252000"/>
          </a:xfrm>
          <a:solidFill>
            <a:srgbClr val="58B02C"/>
          </a:solidFill>
        </p:spPr>
        <p:txBody>
          <a:bodyPr wrap="none" lIns="75928" tIns="50618" rIns="101237" bIns="50618" anchor="ctr">
            <a:spAutoFit/>
          </a:bodyPr>
          <a:lstStyle>
            <a:lvl1pPr marL="0" indent="0">
              <a:buNone/>
              <a:defRPr sz="900" b="1" cap="all" baseline="0">
                <a:solidFill>
                  <a:schemeClr val="bg1"/>
                </a:solidFill>
              </a:defRPr>
            </a:lvl1pPr>
          </a:lstStyle>
          <a:p>
            <a:pPr lvl="0"/>
            <a:r>
              <a:rPr lang="nb-NO" dirty="0" smtClean="0"/>
              <a:t>Infotittel</a:t>
            </a:r>
            <a:endParaRPr lang="nb-NO" dirty="0"/>
          </a:p>
        </p:txBody>
      </p:sp>
      <p:sp>
        <p:nvSpPr>
          <p:cNvPr id="13"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6"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12"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B590D6F7-A6AE-49EF-855A-A2DF127A2F69}" type="datetime1">
              <a:rPr lang="en-GB" smtClean="0"/>
              <a:t>23/06/2015</a:t>
            </a:fld>
            <a:endParaRPr lang="nb-NO" dirty="0"/>
          </a:p>
        </p:txBody>
      </p:sp>
    </p:spTree>
    <p:extLst>
      <p:ext uri="{BB962C8B-B14F-4D97-AF65-F5344CB8AC3E}">
        <p14:creationId xmlns:p14="http://schemas.microsoft.com/office/powerpoint/2010/main" val="131283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t, navn og bilde">
    <p:spTree>
      <p:nvGrpSpPr>
        <p:cNvPr id="1" name=""/>
        <p:cNvGrpSpPr/>
        <p:nvPr/>
      </p:nvGrpSpPr>
      <p:grpSpPr>
        <a:xfrm>
          <a:off x="0" y="0"/>
          <a:ext cx="0" cy="0"/>
          <a:chOff x="0" y="0"/>
          <a:chExt cx="0" cy="0"/>
        </a:xfrm>
      </p:grpSpPr>
      <p:sp>
        <p:nvSpPr>
          <p:cNvPr id="2" name="Tittel 1"/>
          <p:cNvSpPr>
            <a:spLocks noGrp="1"/>
          </p:cNvSpPr>
          <p:nvPr>
            <p:ph type="title"/>
          </p:nvPr>
        </p:nvSpPr>
        <p:spPr>
          <a:xfrm>
            <a:off x="230544" y="1701602"/>
            <a:ext cx="5263840" cy="1728192"/>
          </a:xfrm>
        </p:spPr>
        <p:txBody>
          <a:bodyPr wrap="square">
            <a:noAutofit/>
          </a:bodyPr>
          <a:lstStyle>
            <a:lvl1pPr>
              <a:defRPr sz="3600"/>
            </a:lvl1pPr>
          </a:lstStyle>
          <a:p>
            <a:r>
              <a:rPr lang="nb-NO" smtClean="0"/>
              <a:t>Klikk for å redigere tittelstil</a:t>
            </a:r>
            <a:endParaRPr lang="nb-NO" dirty="0"/>
          </a:p>
        </p:txBody>
      </p:sp>
      <p:sp>
        <p:nvSpPr>
          <p:cNvPr id="14" name="Plassholder for tekst 7"/>
          <p:cNvSpPr>
            <a:spLocks noGrp="1"/>
          </p:cNvSpPr>
          <p:nvPr>
            <p:ph type="body" sz="quarter" idx="17" hasCustomPrompt="1"/>
          </p:nvPr>
        </p:nvSpPr>
        <p:spPr>
          <a:xfrm>
            <a:off x="230544" y="3429795"/>
            <a:ext cx="5263840" cy="354793"/>
          </a:xfrm>
        </p:spPr>
        <p:txBody>
          <a:bodyPr>
            <a:normAutofit/>
          </a:bodyPr>
          <a:lstStyle>
            <a:lvl1pPr marL="0" indent="0" algn="r">
              <a:buNone/>
              <a:defRPr sz="1700">
                <a:solidFill>
                  <a:srgbClr val="ED9300"/>
                </a:solidFill>
              </a:defRPr>
            </a:lvl1pPr>
          </a:lstStyle>
          <a:p>
            <a:pPr lvl="0"/>
            <a:r>
              <a:rPr lang="nb-NO" dirty="0" smtClean="0"/>
              <a:t>Navn </a:t>
            </a:r>
            <a:r>
              <a:rPr lang="nb-NO" dirty="0" err="1" smtClean="0"/>
              <a:t>Navnesen</a:t>
            </a:r>
            <a:endParaRPr lang="nb-NO" dirty="0"/>
          </a:p>
        </p:txBody>
      </p:sp>
      <p:sp>
        <p:nvSpPr>
          <p:cNvPr id="20" name="Plassholder for bilde 3"/>
          <p:cNvSpPr>
            <a:spLocks noGrp="1"/>
          </p:cNvSpPr>
          <p:nvPr>
            <p:ph type="pic" sz="quarter" idx="19"/>
          </p:nvPr>
        </p:nvSpPr>
        <p:spPr>
          <a:xfrm>
            <a:off x="5753686" y="1834758"/>
            <a:ext cx="3132000" cy="4237200"/>
          </a:xfrm>
        </p:spPr>
        <p:txBody>
          <a:bodyPr tIns="1620000"/>
          <a:lstStyle>
            <a:lvl1pPr marL="0" indent="0" algn="ctr">
              <a:buNone/>
              <a:defRPr/>
            </a:lvl1pPr>
          </a:lstStyle>
          <a:p>
            <a:r>
              <a:rPr lang="nb-NO" smtClean="0"/>
              <a:t>Klikk ikonet for å legge til et bilde</a:t>
            </a:r>
            <a:endParaRPr lang="en-GB" dirty="0"/>
          </a:p>
        </p:txBody>
      </p:sp>
      <p:sp>
        <p:nvSpPr>
          <p:cNvPr id="4" name="Rektangel 3"/>
          <p:cNvSpPr/>
          <p:nvPr userDrawn="1"/>
        </p:nvSpPr>
        <p:spPr>
          <a:xfrm>
            <a:off x="180307" y="477467"/>
            <a:ext cx="93610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GB"/>
          </a:p>
        </p:txBody>
      </p:sp>
      <p:sp>
        <p:nvSpPr>
          <p:cNvPr id="10"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1"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12"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3BA8367D-08D2-4197-A86B-34F2B8DA3386}" type="datetime1">
              <a:rPr lang="en-GB" smtClean="0"/>
              <a:t>23/06/2015</a:t>
            </a:fld>
            <a:endParaRPr lang="nb-NO" dirty="0"/>
          </a:p>
        </p:txBody>
      </p:sp>
    </p:spTree>
    <p:extLst>
      <p:ext uri="{BB962C8B-B14F-4D97-AF65-F5344CB8AC3E}">
        <p14:creationId xmlns:p14="http://schemas.microsoft.com/office/powerpoint/2010/main" val="185897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11" name="Tittel 1"/>
          <p:cNvSpPr>
            <a:spLocks noGrp="1"/>
          </p:cNvSpPr>
          <p:nvPr>
            <p:ph type="title"/>
          </p:nvPr>
        </p:nvSpPr>
        <p:spPr>
          <a:xfrm>
            <a:off x="1275502" y="1058400"/>
            <a:ext cx="7000301" cy="468390"/>
          </a:xfrm>
        </p:spPr>
        <p:txBody>
          <a:bodyPr/>
          <a:lstStyle/>
          <a:p>
            <a:r>
              <a:rPr lang="nb-NO" smtClean="0"/>
              <a:t>Klikk for å redigere tittelstil</a:t>
            </a:r>
            <a:endParaRPr lang="nb-NO" dirty="0"/>
          </a:p>
        </p:txBody>
      </p:sp>
      <p:sp>
        <p:nvSpPr>
          <p:cNvPr id="12" name="Plassholder for tekst 7"/>
          <p:cNvSpPr>
            <a:spLocks noGrp="1"/>
          </p:cNvSpPr>
          <p:nvPr>
            <p:ph type="body" sz="quarter" idx="17"/>
          </p:nvPr>
        </p:nvSpPr>
        <p:spPr>
          <a:xfrm>
            <a:off x="1275501" y="699634"/>
            <a:ext cx="5693770" cy="354793"/>
          </a:xfrm>
        </p:spPr>
        <p:txBody>
          <a:bodyPr>
            <a:normAutofit/>
          </a:bodyPr>
          <a:lstStyle>
            <a:lvl1pPr marL="0" indent="0">
              <a:buNone/>
              <a:defRPr sz="2000">
                <a:solidFill>
                  <a:srgbClr val="ED901A"/>
                </a:solidFill>
              </a:defRPr>
            </a:lvl1pPr>
          </a:lstStyle>
          <a:p>
            <a:pPr lvl="0"/>
            <a:r>
              <a:rPr lang="nb-NO" smtClean="0"/>
              <a:t>Klikk for å redigere tekststiler i malen</a:t>
            </a:r>
          </a:p>
        </p:txBody>
      </p:sp>
      <p:sp>
        <p:nvSpPr>
          <p:cNvPr id="15" name="Plassholder for bilde 3"/>
          <p:cNvSpPr>
            <a:spLocks noGrp="1"/>
          </p:cNvSpPr>
          <p:nvPr>
            <p:ph type="pic" sz="quarter" idx="19"/>
          </p:nvPr>
        </p:nvSpPr>
        <p:spPr>
          <a:xfrm>
            <a:off x="252314" y="1834758"/>
            <a:ext cx="8633372" cy="4237200"/>
          </a:xfrm>
        </p:spPr>
        <p:txBody>
          <a:bodyPr tIns="1620000"/>
          <a:lstStyle>
            <a:lvl1pPr marL="0" indent="0" algn="ctr">
              <a:buNone/>
              <a:defRPr/>
            </a:lvl1pPr>
          </a:lstStyle>
          <a:p>
            <a:r>
              <a:rPr lang="nb-NO" smtClean="0"/>
              <a:t>Klikk ikonet for å legge til et bilde</a:t>
            </a:r>
            <a:endParaRPr lang="en-GB" dirty="0"/>
          </a:p>
        </p:txBody>
      </p:sp>
      <p:sp>
        <p:nvSpPr>
          <p:cNvPr id="9"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13"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sp>
        <p:nvSpPr>
          <p:cNvPr id="10"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C9FC3E40-2DCC-472B-98E1-400A189A347C}" type="datetime1">
              <a:rPr lang="en-GB" smtClean="0"/>
              <a:t>23/06/2015</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ktangel 28"/>
          <p:cNvSpPr/>
          <p:nvPr/>
        </p:nvSpPr>
        <p:spPr>
          <a:xfrm>
            <a:off x="1284994" y="6329858"/>
            <a:ext cx="7596000" cy="260779"/>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30" name="Rektangel 29"/>
          <p:cNvSpPr/>
          <p:nvPr/>
        </p:nvSpPr>
        <p:spPr>
          <a:xfrm>
            <a:off x="258995" y="6329858"/>
            <a:ext cx="1026000" cy="260779"/>
          </a:xfrm>
          <a:prstGeom prst="rect">
            <a:avLst/>
          </a:prstGeom>
          <a:solidFill>
            <a:srgbClr val="ED9300"/>
          </a:solidFill>
          <a:ln>
            <a:noFill/>
          </a:ln>
        </p:spPr>
        <p:style>
          <a:lnRef idx="2">
            <a:schemeClr val="accent1">
              <a:shade val="50000"/>
            </a:schemeClr>
          </a:lnRef>
          <a:fillRef idx="1">
            <a:schemeClr val="accent1"/>
          </a:fillRef>
          <a:effectRef idx="0">
            <a:schemeClr val="accent1"/>
          </a:effectRef>
          <a:fontRef idx="minor">
            <a:schemeClr val="lt1"/>
          </a:fontRef>
        </p:style>
        <p:txBody>
          <a:bodyPr lIns="64287" tIns="32142" rIns="64287" bIns="32142" rtlCol="0" anchor="ctr"/>
          <a:lstStyle/>
          <a:p>
            <a:pPr algn="ctr"/>
            <a:endParaRPr lang="nb-NO"/>
          </a:p>
        </p:txBody>
      </p:sp>
      <p:sp>
        <p:nvSpPr>
          <p:cNvPr id="2" name="Plassholder for tittel 1"/>
          <p:cNvSpPr>
            <a:spLocks noGrp="1"/>
          </p:cNvSpPr>
          <p:nvPr>
            <p:ph type="title"/>
          </p:nvPr>
        </p:nvSpPr>
        <p:spPr>
          <a:xfrm>
            <a:off x="1275502" y="1058799"/>
            <a:ext cx="7000301" cy="469241"/>
          </a:xfrm>
          <a:prstGeom prst="rect">
            <a:avLst/>
          </a:prstGeom>
        </p:spPr>
        <p:txBody>
          <a:bodyPr vert="horz" lIns="0" tIns="0" rIns="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273843" y="1778270"/>
            <a:ext cx="7001961" cy="4294800"/>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258996" y="6386885"/>
            <a:ext cx="1026000" cy="172165"/>
          </a:xfrm>
          <a:prstGeom prst="rect">
            <a:avLst/>
          </a:prstGeom>
        </p:spPr>
        <p:txBody>
          <a:bodyPr vert="horz" lIns="0" tIns="0" rIns="0" bIns="0" rtlCol="0" anchor="ctr"/>
          <a:lstStyle>
            <a:lvl1pPr algn="ctr">
              <a:defRPr sz="900" b="0" spc="80" baseline="0">
                <a:solidFill>
                  <a:schemeClr val="bg1"/>
                </a:solidFill>
              </a:defRPr>
            </a:lvl1pPr>
          </a:lstStyle>
          <a:p>
            <a:fld id="{7C621872-B4E1-4AF0-9459-D33424F7A067}" type="datetime1">
              <a:rPr lang="en-GB" smtClean="0"/>
              <a:t>23/06/2015</a:t>
            </a:fld>
            <a:endParaRPr lang="nb-NO" dirty="0"/>
          </a:p>
        </p:txBody>
      </p:sp>
      <p:sp>
        <p:nvSpPr>
          <p:cNvPr id="5" name="Plassholder for bunntekst 4"/>
          <p:cNvSpPr>
            <a:spLocks noGrp="1"/>
          </p:cNvSpPr>
          <p:nvPr>
            <p:ph type="ftr" sz="quarter" idx="3"/>
          </p:nvPr>
        </p:nvSpPr>
        <p:spPr>
          <a:xfrm>
            <a:off x="1544400" y="6386400"/>
            <a:ext cx="7247338" cy="172165"/>
          </a:xfrm>
          <a:prstGeom prst="rect">
            <a:avLst/>
          </a:prstGeom>
        </p:spPr>
        <p:txBody>
          <a:bodyPr vert="horz" lIns="0" tIns="0" rIns="0" bIns="0" rtlCol="0" anchor="t"/>
          <a:lstStyle>
            <a:lvl1pPr algn="r">
              <a:defRPr sz="1200" b="0">
                <a:solidFill>
                  <a:schemeClr val="tx1"/>
                </a:solidFill>
              </a:defRPr>
            </a:lvl1pPr>
          </a:lstStyle>
          <a:p>
            <a:r>
              <a:rPr lang="nb-NO" smtClean="0"/>
              <a:t>Svenska luftvårdsföreningen</a:t>
            </a:r>
            <a:endParaRPr lang="nb-NO" dirty="0"/>
          </a:p>
        </p:txBody>
      </p:sp>
      <p:sp>
        <p:nvSpPr>
          <p:cNvPr id="6" name="Plassholder for lysbildenummer 5"/>
          <p:cNvSpPr>
            <a:spLocks noGrp="1"/>
          </p:cNvSpPr>
          <p:nvPr>
            <p:ph type="sldNum" sz="quarter" idx="4"/>
          </p:nvPr>
        </p:nvSpPr>
        <p:spPr>
          <a:xfrm>
            <a:off x="8472029" y="6162250"/>
            <a:ext cx="259768" cy="151927"/>
          </a:xfrm>
          <a:prstGeom prst="rect">
            <a:avLst/>
          </a:prstGeom>
        </p:spPr>
        <p:txBody>
          <a:bodyPr vert="horz" lIns="0" tIns="0" rIns="0" bIns="0" rtlCol="0" anchor="t"/>
          <a:lstStyle>
            <a:lvl1pPr algn="r">
              <a:defRPr sz="1200">
                <a:solidFill>
                  <a:schemeClr val="tx1"/>
                </a:solidFill>
              </a:defRPr>
            </a:lvl1pPr>
          </a:lstStyle>
          <a:p>
            <a:fld id="{CFBFA5D4-7951-41B2-927E-5337A5295656}" type="slidenum">
              <a:rPr lang="nb-NO" smtClean="0"/>
              <a:pPr/>
              <a:t>‹#›</a:t>
            </a:fld>
            <a:endParaRPr lang="nb-NO"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795"/>
            <a:ext cx="1014986" cy="1399035"/>
          </a:xfrm>
          <a:prstGeom prst="rect">
            <a:avLst/>
          </a:prstGeom>
        </p:spPr>
      </p:pic>
      <p:pic>
        <p:nvPicPr>
          <p:cNvPr id="11" name="Bild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4162" y="250826"/>
            <a:ext cx="1170282" cy="8717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3" r:id="rId4"/>
    <p:sldLayoutId id="2147483652" r:id="rId5"/>
    <p:sldLayoutId id="2147483667" r:id="rId6"/>
    <p:sldLayoutId id="2147483668" r:id="rId7"/>
    <p:sldLayoutId id="2147483669" r:id="rId8"/>
    <p:sldLayoutId id="2147483661" r:id="rId9"/>
    <p:sldLayoutId id="2147483654" r:id="rId10"/>
  </p:sldLayoutIdLst>
  <p:hf sldNum="0" hdr="0"/>
  <p:txStyles>
    <p:titleStyle>
      <a:lvl1pPr algn="l" defTabSz="914218" rtl="0" eaLnBrk="1" latinLnBrk="0" hangingPunct="1">
        <a:spcBef>
          <a:spcPct val="0"/>
        </a:spcBef>
        <a:buNone/>
        <a:defRPr sz="2600" kern="1200">
          <a:solidFill>
            <a:schemeClr val="tx1"/>
          </a:solidFill>
          <a:latin typeface="+mj-lt"/>
          <a:ea typeface="+mj-ea"/>
          <a:cs typeface="+mj-cs"/>
        </a:defRPr>
      </a:lvl1pPr>
    </p:titleStyle>
    <p:bodyStyle>
      <a:lvl1pPr marL="302454" indent="-302454" algn="l" defTabSz="914218" rtl="0" eaLnBrk="1" latinLnBrk="0" hangingPunct="1">
        <a:spcBef>
          <a:spcPts val="432"/>
        </a:spcBef>
        <a:buClr>
          <a:srgbClr val="ED9300"/>
        </a:buClr>
        <a:buFont typeface="Arial" pitchFamily="34" charset="0"/>
        <a:buChar char="●"/>
        <a:defRPr sz="1800" kern="1200">
          <a:solidFill>
            <a:schemeClr val="tx1"/>
          </a:solidFill>
          <a:latin typeface="+mn-lt"/>
          <a:ea typeface="+mn-ea"/>
          <a:cs typeface="+mn-cs"/>
        </a:defRPr>
      </a:lvl1pPr>
      <a:lvl2pPr marL="569190" indent="-251115" algn="l" defTabSz="914218" rtl="0" eaLnBrk="1" latinLnBrk="0" hangingPunct="1">
        <a:spcBef>
          <a:spcPts val="432"/>
        </a:spcBef>
        <a:buFont typeface="Arial" pitchFamily="34" charset="0"/>
        <a:buChar char="–"/>
        <a:defRPr sz="1800" kern="1200">
          <a:solidFill>
            <a:schemeClr val="tx1"/>
          </a:solidFill>
          <a:latin typeface="+mn-lt"/>
          <a:ea typeface="+mn-ea"/>
          <a:cs typeface="+mn-cs"/>
        </a:defRPr>
      </a:lvl2pPr>
      <a:lvl3pPr marL="694191" indent="-191963" algn="l" defTabSz="914218" rtl="0" eaLnBrk="1" latinLnBrk="0" hangingPunct="1">
        <a:spcBef>
          <a:spcPts val="432"/>
        </a:spcBef>
        <a:buFont typeface="Arial" pitchFamily="34" charset="0"/>
        <a:buChar char="•"/>
        <a:defRPr sz="1800" kern="1200">
          <a:solidFill>
            <a:schemeClr val="tx1"/>
          </a:solidFill>
          <a:latin typeface="+mn-lt"/>
          <a:ea typeface="+mn-ea"/>
          <a:cs typeface="+mn-cs"/>
        </a:defRPr>
      </a:lvl3pPr>
      <a:lvl4pPr marL="945305" indent="-251115" algn="l" defTabSz="914218" rtl="0" eaLnBrk="1" latinLnBrk="0" hangingPunct="1">
        <a:spcBef>
          <a:spcPts val="432"/>
        </a:spcBef>
        <a:buFont typeface="Arial" pitchFamily="34" charset="0"/>
        <a:buChar char="–"/>
        <a:defRPr sz="1800" kern="1200">
          <a:solidFill>
            <a:schemeClr val="tx1"/>
          </a:solidFill>
          <a:latin typeface="+mn-lt"/>
          <a:ea typeface="+mn-ea"/>
          <a:cs typeface="+mn-cs"/>
        </a:defRPr>
      </a:lvl4pPr>
      <a:lvl5pPr marL="1197534" indent="-252231" algn="l" defTabSz="914218" rtl="0" eaLnBrk="1" latinLnBrk="0" hangingPunct="1">
        <a:spcBef>
          <a:spcPts val="432"/>
        </a:spcBef>
        <a:buFont typeface="Arial" pitchFamily="34" charset="0"/>
        <a:buChar char="»"/>
        <a:defRPr sz="1800" kern="1200">
          <a:solidFill>
            <a:schemeClr val="tx1"/>
          </a:solidFill>
          <a:latin typeface="+mn-lt"/>
          <a:ea typeface="+mn-ea"/>
          <a:cs typeface="+mn-cs"/>
        </a:defRPr>
      </a:lvl5pPr>
      <a:lvl6pPr marL="2514097" indent="-228553"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3"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3"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3"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218" rtl="0" eaLnBrk="1" latinLnBrk="0" hangingPunct="1">
        <a:defRPr sz="1200" kern="1200">
          <a:solidFill>
            <a:schemeClr val="tx1"/>
          </a:solidFill>
          <a:latin typeface="+mn-lt"/>
          <a:ea typeface="+mn-ea"/>
          <a:cs typeface="+mn-cs"/>
        </a:defRPr>
      </a:lvl1pPr>
      <a:lvl2pPr marL="457109"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6" algn="l" defTabSz="914218" rtl="0" eaLnBrk="1" latinLnBrk="0" hangingPunct="1">
        <a:defRPr sz="1200" kern="1200">
          <a:solidFill>
            <a:schemeClr val="tx1"/>
          </a:solidFill>
          <a:latin typeface="+mn-lt"/>
          <a:ea typeface="+mn-ea"/>
          <a:cs typeface="+mn-cs"/>
        </a:defRPr>
      </a:lvl4pPr>
      <a:lvl5pPr marL="1828435" algn="l" defTabSz="914218" rtl="0" eaLnBrk="1" latinLnBrk="0" hangingPunct="1">
        <a:defRPr sz="1200" kern="1200">
          <a:solidFill>
            <a:schemeClr val="tx1"/>
          </a:solidFill>
          <a:latin typeface="+mn-lt"/>
          <a:ea typeface="+mn-ea"/>
          <a:cs typeface="+mn-cs"/>
        </a:defRPr>
      </a:lvl5pPr>
      <a:lvl6pPr marL="2285543" algn="l" defTabSz="914218" rtl="0" eaLnBrk="1" latinLnBrk="0" hangingPunct="1">
        <a:defRPr sz="1200" kern="1200">
          <a:solidFill>
            <a:schemeClr val="tx1"/>
          </a:solidFill>
          <a:latin typeface="+mn-lt"/>
          <a:ea typeface="+mn-ea"/>
          <a:cs typeface="+mn-cs"/>
        </a:defRPr>
      </a:lvl6pPr>
      <a:lvl7pPr marL="2742652"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9" algn="l" defTabSz="91421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www.google.no/url?sa=i&amp;rct=j&amp;q=&amp;esrc=s&amp;frm=1&amp;source=images&amp;cd=&amp;cad=rja&amp;uact=8&amp;ved=0CAcQjRw&amp;url=https://utkant.wordpress.com/tag/parsellhage/&amp;ei=-O1ZVcn3NcWWsAG5wYHgCg&amp;bvm=bv.93564037,d.bGg&amp;psig=AFQjCNHwsh8AIK6YG9gWNPHCuQ3yhU0CJw&amp;ust=14320433784100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Karl.gjerstad@vegvesen.no" TargetMode="External"/><Relationship Id="rId2" Type="http://schemas.openxmlformats.org/officeDocument/2006/relationships/hyperlink" Target="mailto:Nina.martinsen@vegvesen.no"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2"/>
          </p:nvPr>
        </p:nvSpPr>
        <p:spPr/>
        <p:txBody>
          <a:bodyPr/>
          <a:lstStyle/>
          <a:p>
            <a:fld id="{B27811BA-BCD5-48FC-B4FA-2F24C85B66B1}" type="datetime1">
              <a:rPr lang="en-GB" smtClean="0"/>
              <a:t>23/06/2015</a:t>
            </a:fld>
            <a:endParaRPr lang="nb-NO" dirty="0"/>
          </a:p>
        </p:txBody>
      </p:sp>
      <p:sp>
        <p:nvSpPr>
          <p:cNvPr id="4" name="Tittel 3"/>
          <p:cNvSpPr>
            <a:spLocks noGrp="1"/>
          </p:cNvSpPr>
          <p:nvPr>
            <p:ph type="ctrTitle"/>
          </p:nvPr>
        </p:nvSpPr>
        <p:spPr>
          <a:xfrm>
            <a:off x="1548458" y="1557586"/>
            <a:ext cx="7205077" cy="1152128"/>
          </a:xfrm>
        </p:spPr>
        <p:txBody>
          <a:bodyPr/>
          <a:lstStyle/>
          <a:p>
            <a:r>
              <a:rPr lang="en-US" dirty="0" smtClean="0"/>
              <a:t>Measures to control air quality in Oslo, Norway.</a:t>
            </a:r>
            <a:endParaRPr lang="en-US" dirty="0"/>
          </a:p>
        </p:txBody>
      </p:sp>
      <p:sp>
        <p:nvSpPr>
          <p:cNvPr id="5" name="Undertittel 4"/>
          <p:cNvSpPr>
            <a:spLocks noGrp="1"/>
          </p:cNvSpPr>
          <p:nvPr>
            <p:ph type="subTitle" idx="1"/>
          </p:nvPr>
        </p:nvSpPr>
        <p:spPr>
          <a:xfrm>
            <a:off x="1476450" y="3645818"/>
            <a:ext cx="3863862" cy="1152922"/>
          </a:xfrm>
        </p:spPr>
        <p:txBody>
          <a:bodyPr/>
          <a:lstStyle/>
          <a:p>
            <a:r>
              <a:rPr lang="nb-NO" dirty="0" smtClean="0"/>
              <a:t>Norwegian Public Roads Administration</a:t>
            </a:r>
          </a:p>
          <a:p>
            <a:endParaRPr lang="nb-NO" dirty="0" smtClean="0"/>
          </a:p>
          <a:p>
            <a:r>
              <a:rPr lang="nb-NO" dirty="0" smtClean="0"/>
              <a:t>Nina Martinsen</a:t>
            </a:r>
          </a:p>
          <a:p>
            <a:r>
              <a:rPr lang="nb-NO" dirty="0" smtClean="0"/>
              <a:t>Karl Idar Gjerstad</a:t>
            </a:r>
            <a:endParaRPr lang="nb-NO"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99" t="16314" r="7899"/>
          <a:stretch/>
        </p:blipFill>
        <p:spPr bwMode="auto">
          <a:xfrm>
            <a:off x="5508898" y="2853730"/>
            <a:ext cx="2816161" cy="29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ssholder for bunntekst 1"/>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392830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Study of reduced speed in 2005</a:t>
            </a:r>
            <a:endParaRPr lang="en-US" dirty="0"/>
          </a:p>
        </p:txBody>
      </p:sp>
      <p:sp>
        <p:nvSpPr>
          <p:cNvPr id="3" name="Plassholder for innhold 2"/>
          <p:cNvSpPr>
            <a:spLocks noGrp="1"/>
          </p:cNvSpPr>
          <p:nvPr>
            <p:ph idx="1"/>
          </p:nvPr>
        </p:nvSpPr>
        <p:spPr>
          <a:xfrm>
            <a:off x="1273844" y="1701202"/>
            <a:ext cx="7001961" cy="864296"/>
          </a:xfrm>
        </p:spPr>
        <p:txBody>
          <a:bodyPr/>
          <a:lstStyle/>
          <a:p>
            <a:r>
              <a:rPr lang="en-US" dirty="0" smtClean="0"/>
              <a:t>Measurements of NO2, blue line is test site</a:t>
            </a:r>
            <a:endParaRPr lang="en-US" dirty="0"/>
          </a:p>
        </p:txBody>
      </p:sp>
      <p:sp>
        <p:nvSpPr>
          <p:cNvPr id="4" name="Plassholder for tekst 3"/>
          <p:cNvSpPr>
            <a:spLocks noGrp="1"/>
          </p:cNvSpPr>
          <p:nvPr>
            <p:ph type="body" sz="quarter" idx="13"/>
          </p:nvPr>
        </p:nvSpPr>
        <p:spPr/>
        <p:txBody>
          <a:bodyPr/>
          <a:lstStyle/>
          <a:p>
            <a:endParaRPr lang="nb-NO"/>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0" y="2349424"/>
            <a:ext cx="9134533" cy="396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dato 4"/>
          <p:cNvSpPr>
            <a:spLocks noGrp="1"/>
          </p:cNvSpPr>
          <p:nvPr>
            <p:ph type="dt" sz="half" idx="2"/>
          </p:nvPr>
        </p:nvSpPr>
        <p:spPr/>
        <p:txBody>
          <a:bodyPr/>
          <a:lstStyle/>
          <a:p>
            <a:fld id="{81E9B30F-DDED-42DD-861B-CC9222EEA150}" type="datetime1">
              <a:rPr lang="en-GB" smtClean="0"/>
              <a:t>23/06/2015</a:t>
            </a:fld>
            <a:endParaRPr lang="nb-NO" dirty="0"/>
          </a:p>
        </p:txBody>
      </p:sp>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3998095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Study of reduced speed in 2005</a:t>
            </a:r>
            <a:endParaRPr lang="en-US" dirty="0"/>
          </a:p>
        </p:txBody>
      </p:sp>
      <p:sp>
        <p:nvSpPr>
          <p:cNvPr id="4" name="Plassholder for tekst 3"/>
          <p:cNvSpPr>
            <a:spLocks noGrp="1"/>
          </p:cNvSpPr>
          <p:nvPr>
            <p:ph type="body" sz="quarter" idx="13"/>
          </p:nvPr>
        </p:nvSpPr>
        <p:spPr/>
        <p:txBody>
          <a:bodyPr/>
          <a:lstStyle/>
          <a:p>
            <a:endParaRPr lang="nb-NO"/>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40" y="2277400"/>
            <a:ext cx="8621622" cy="393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ssholder for innhold 2"/>
          <p:cNvSpPr txBox="1">
            <a:spLocks/>
          </p:cNvSpPr>
          <p:nvPr/>
        </p:nvSpPr>
        <p:spPr>
          <a:xfrm>
            <a:off x="1273844" y="1701202"/>
            <a:ext cx="7001961" cy="648222"/>
          </a:xfrm>
          <a:prstGeom prst="rect">
            <a:avLst/>
          </a:prstGeom>
        </p:spPr>
        <p:txBody>
          <a:bodyPr vert="horz" lIns="0" tIns="0" rIns="0" bIns="0" rtlCol="0">
            <a:normAutofit/>
          </a:bodyPr>
          <a:lstStyle>
            <a:lvl1pPr marL="302394" indent="-302394" algn="l" defTabSz="914035" rtl="0" eaLnBrk="1" latinLnBrk="0" hangingPunct="1">
              <a:spcBef>
                <a:spcPts val="432"/>
              </a:spcBef>
              <a:buClr>
                <a:srgbClr val="ED9300"/>
              </a:buClr>
              <a:buFont typeface="Arial" pitchFamily="34" charset="0"/>
              <a:buChar char="●"/>
              <a:defRPr sz="1800" kern="1200">
                <a:solidFill>
                  <a:schemeClr val="tx1"/>
                </a:solidFill>
                <a:latin typeface="+mn-lt"/>
                <a:ea typeface="+mn-ea"/>
                <a:cs typeface="+mn-cs"/>
              </a:defRPr>
            </a:lvl1pPr>
            <a:lvl2pPr marL="569076" indent="-251065" algn="l" defTabSz="914035" rtl="0" eaLnBrk="1" latinLnBrk="0" hangingPunct="1">
              <a:spcBef>
                <a:spcPts val="432"/>
              </a:spcBef>
              <a:buFont typeface="Arial" pitchFamily="34" charset="0"/>
              <a:buChar char="–"/>
              <a:defRPr sz="1800" kern="1200">
                <a:solidFill>
                  <a:schemeClr val="tx1"/>
                </a:solidFill>
                <a:latin typeface="+mn-lt"/>
                <a:ea typeface="+mn-ea"/>
                <a:cs typeface="+mn-cs"/>
              </a:defRPr>
            </a:lvl2pPr>
            <a:lvl3pPr marL="694052" indent="-191925" algn="l" defTabSz="914035" rtl="0" eaLnBrk="1" latinLnBrk="0" hangingPunct="1">
              <a:spcBef>
                <a:spcPts val="432"/>
              </a:spcBef>
              <a:buFont typeface="Arial" pitchFamily="34" charset="0"/>
              <a:buChar char="•"/>
              <a:defRPr sz="1800" kern="1200">
                <a:solidFill>
                  <a:schemeClr val="tx1"/>
                </a:solidFill>
                <a:latin typeface="+mn-lt"/>
                <a:ea typeface="+mn-ea"/>
                <a:cs typeface="+mn-cs"/>
              </a:defRPr>
            </a:lvl3pPr>
            <a:lvl4pPr marL="945116" indent="-251065" algn="l" defTabSz="914035" rtl="0" eaLnBrk="1" latinLnBrk="0" hangingPunct="1">
              <a:spcBef>
                <a:spcPts val="432"/>
              </a:spcBef>
              <a:buFont typeface="Arial" pitchFamily="34" charset="0"/>
              <a:buChar char="–"/>
              <a:defRPr sz="1800" kern="1200">
                <a:solidFill>
                  <a:schemeClr val="tx1"/>
                </a:solidFill>
                <a:latin typeface="+mn-lt"/>
                <a:ea typeface="+mn-ea"/>
                <a:cs typeface="+mn-cs"/>
              </a:defRPr>
            </a:lvl4pPr>
            <a:lvl5pPr marL="1197294" indent="-252181" algn="l" defTabSz="914035" rtl="0" eaLnBrk="1" latinLnBrk="0" hangingPunct="1">
              <a:spcBef>
                <a:spcPts val="432"/>
              </a:spcBef>
              <a:buFont typeface="Arial" pitchFamily="34" charset="0"/>
              <a:buChar char="»"/>
              <a:defRPr sz="1800" kern="1200">
                <a:solidFill>
                  <a:schemeClr val="tx1"/>
                </a:solidFill>
                <a:latin typeface="+mn-lt"/>
                <a:ea typeface="+mn-ea"/>
                <a:cs typeface="+mn-cs"/>
              </a:defRPr>
            </a:lvl5pPr>
            <a:lvl6pPr marL="2513594" indent="-228507" algn="l" defTabSz="9140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12" indent="-228507" algn="l" defTabSz="9140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28" indent="-228507" algn="l" defTabSz="9140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46" indent="-228507" algn="l" defTabSz="9140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Measurements of PM10, blue line is test site</a:t>
            </a:r>
            <a:endParaRPr lang="en-US" dirty="0"/>
          </a:p>
        </p:txBody>
      </p:sp>
      <p:sp>
        <p:nvSpPr>
          <p:cNvPr id="3" name="Plassholder for dato 2"/>
          <p:cNvSpPr>
            <a:spLocks noGrp="1"/>
          </p:cNvSpPr>
          <p:nvPr>
            <p:ph type="dt" sz="half" idx="2"/>
          </p:nvPr>
        </p:nvSpPr>
        <p:spPr/>
        <p:txBody>
          <a:bodyPr/>
          <a:lstStyle/>
          <a:p>
            <a:fld id="{CF7A31B9-BFC4-4C05-B5FC-8F1CA4B8F8C7}" type="datetime1">
              <a:rPr lang="en-GB" smtClean="0"/>
              <a:t>23/06/2015</a:t>
            </a:fld>
            <a:endParaRPr lang="nb-NO" dirty="0"/>
          </a:p>
        </p:txBody>
      </p:sp>
      <p:sp>
        <p:nvSpPr>
          <p:cNvPr id="7" name="Plassholder for bunntekst 6"/>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2356469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Reduced speed 2005 - 2013</a:t>
            </a:r>
            <a:endParaRPr lang="en-US" dirty="0"/>
          </a:p>
        </p:txBody>
      </p:sp>
      <p:sp>
        <p:nvSpPr>
          <p:cNvPr id="3" name="Plassholder for innhold 2"/>
          <p:cNvSpPr>
            <a:spLocks noGrp="1"/>
          </p:cNvSpPr>
          <p:nvPr>
            <p:ph idx="1"/>
          </p:nvPr>
        </p:nvSpPr>
        <p:spPr>
          <a:xfrm>
            <a:off x="1273842" y="5440299"/>
            <a:ext cx="7001961" cy="771068"/>
          </a:xfrm>
        </p:spPr>
        <p:txBody>
          <a:bodyPr/>
          <a:lstStyle/>
          <a:p>
            <a:r>
              <a:rPr lang="en-US" dirty="0" smtClean="0"/>
              <a:t>No extra speed control</a:t>
            </a:r>
          </a:p>
          <a:p>
            <a:r>
              <a:rPr lang="en-US" dirty="0" smtClean="0"/>
              <a:t>Very few speeding tickets</a:t>
            </a:r>
            <a:endParaRPr lang="en-US" dirty="0"/>
          </a:p>
        </p:txBody>
      </p:sp>
      <p:sp>
        <p:nvSpPr>
          <p:cNvPr id="4" name="Plassholder for tekst 3"/>
          <p:cNvSpPr>
            <a:spLocks noGrp="1"/>
          </p:cNvSpPr>
          <p:nvPr>
            <p:ph type="body" sz="quarter" idx="13"/>
          </p:nvPr>
        </p:nvSpPr>
        <p:spPr/>
        <p:txBody>
          <a:bodyPr/>
          <a:lstStyle/>
          <a:p>
            <a:endParaRPr lang="nb-NO"/>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836" y="1485128"/>
            <a:ext cx="6022269" cy="367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dato 4"/>
          <p:cNvSpPr>
            <a:spLocks noGrp="1"/>
          </p:cNvSpPr>
          <p:nvPr>
            <p:ph type="dt" sz="half" idx="2"/>
          </p:nvPr>
        </p:nvSpPr>
        <p:spPr/>
        <p:txBody>
          <a:bodyPr/>
          <a:lstStyle/>
          <a:p>
            <a:fld id="{9BDE0575-988D-43E1-AEDE-9AAE1F98BA59}" type="datetime1">
              <a:rPr lang="en-GB" smtClean="0"/>
              <a:t>23/06/2015</a:t>
            </a:fld>
            <a:endParaRPr lang="nb-NO" dirty="0"/>
          </a:p>
        </p:txBody>
      </p:sp>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4131498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Road maintenance</a:t>
            </a:r>
            <a:endParaRPr lang="en-US" dirty="0"/>
          </a:p>
        </p:txBody>
      </p:sp>
      <p:sp>
        <p:nvSpPr>
          <p:cNvPr id="3" name="Plassholder for innhold 2"/>
          <p:cNvSpPr>
            <a:spLocks noGrp="1"/>
          </p:cNvSpPr>
          <p:nvPr>
            <p:ph idx="1"/>
          </p:nvPr>
        </p:nvSpPr>
        <p:spPr>
          <a:xfrm>
            <a:off x="1273843" y="1778270"/>
            <a:ext cx="7001961" cy="2156176"/>
          </a:xfrm>
        </p:spPr>
        <p:txBody>
          <a:bodyPr/>
          <a:lstStyle/>
          <a:p>
            <a:r>
              <a:rPr lang="en-US" dirty="0"/>
              <a:t>Sprinkling of road with MgCl</a:t>
            </a:r>
            <a:r>
              <a:rPr lang="en-US" baseline="-25000" dirty="0"/>
              <a:t>2</a:t>
            </a:r>
          </a:p>
          <a:p>
            <a:pPr lvl="1"/>
            <a:r>
              <a:rPr lang="en-US" dirty="0" smtClean="0"/>
              <a:t>PM</a:t>
            </a:r>
            <a:r>
              <a:rPr lang="en-US" baseline="-25000" dirty="0" smtClean="0"/>
              <a:t>10</a:t>
            </a:r>
            <a:r>
              <a:rPr lang="en-US" dirty="0" smtClean="0"/>
              <a:t> reduced by 15 %</a:t>
            </a:r>
          </a:p>
          <a:p>
            <a:r>
              <a:rPr lang="en-US" dirty="0" smtClean="0"/>
              <a:t>Road cleaning</a:t>
            </a:r>
          </a:p>
          <a:p>
            <a:pPr lvl="1"/>
            <a:r>
              <a:rPr lang="en-US" dirty="0" smtClean="0"/>
              <a:t>Unknown effect</a:t>
            </a:r>
          </a:p>
          <a:p>
            <a:r>
              <a:rPr lang="en-US" dirty="0" smtClean="0"/>
              <a:t>We need more research</a:t>
            </a:r>
          </a:p>
        </p:txBody>
      </p:sp>
      <p:sp>
        <p:nvSpPr>
          <p:cNvPr id="4" name="Plassholder for tekst 3"/>
          <p:cNvSpPr>
            <a:spLocks noGrp="1"/>
          </p:cNvSpPr>
          <p:nvPr>
            <p:ph type="body" sz="quarter" idx="13"/>
          </p:nvPr>
        </p:nvSpPr>
        <p:spPr/>
        <p:txBody>
          <a:bodyPr/>
          <a:lstStyle/>
          <a:p>
            <a:endParaRPr lang="nb-NO"/>
          </a:p>
        </p:txBody>
      </p:sp>
      <p:sp>
        <p:nvSpPr>
          <p:cNvPr id="5" name="Plassholder for bunntekst 4"/>
          <p:cNvSpPr>
            <a:spLocks noGrp="1"/>
          </p:cNvSpPr>
          <p:nvPr>
            <p:ph type="ftr" sz="quarter" idx="3"/>
          </p:nvPr>
        </p:nvSpPr>
        <p:spPr/>
        <p:txBody>
          <a:bodyPr/>
          <a:lstStyle/>
          <a:p>
            <a:r>
              <a:rPr lang="nb-NO" smtClean="0"/>
              <a:t>Svenska luftvårdsföreningen</a:t>
            </a:r>
            <a:endParaRPr lang="nb-NO" dirty="0"/>
          </a:p>
        </p:txBody>
      </p:sp>
      <p:sp>
        <p:nvSpPr>
          <p:cNvPr id="6" name="Plassholder for dato 5"/>
          <p:cNvSpPr>
            <a:spLocks noGrp="1"/>
          </p:cNvSpPr>
          <p:nvPr>
            <p:ph type="dt" sz="half" idx="2"/>
          </p:nvPr>
        </p:nvSpPr>
        <p:spPr/>
        <p:txBody>
          <a:bodyPr/>
          <a:lstStyle/>
          <a:p>
            <a:fld id="{66E55247-A20F-4485-8C17-C2A9E1F8B7BF}" type="datetime1">
              <a:rPr lang="en-GB" smtClean="0"/>
              <a:t>23/06/2015</a:t>
            </a:fld>
            <a:endParaRPr lang="nb-NO" dirty="0"/>
          </a:p>
        </p:txBody>
      </p:sp>
      <p:grpSp>
        <p:nvGrpSpPr>
          <p:cNvPr id="10" name="Gruppe 9"/>
          <p:cNvGrpSpPr/>
          <p:nvPr/>
        </p:nvGrpSpPr>
        <p:grpSpPr>
          <a:xfrm>
            <a:off x="325014" y="4293890"/>
            <a:ext cx="8500613" cy="1733551"/>
            <a:chOff x="325014" y="4293890"/>
            <a:chExt cx="8500613" cy="1733551"/>
          </a:xfrm>
        </p:grpSpPr>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77" y="4293890"/>
              <a:ext cx="5429250" cy="1733550"/>
            </a:xfrm>
            <a:prstGeom prst="rect">
              <a:avLst/>
            </a:prstGeom>
          </p:spPr>
        </p:pic>
        <p:pic>
          <p:nvPicPr>
            <p:cNvPr id="9" name="Bilde 8"/>
            <p:cNvPicPr>
              <a:picLocks noChangeAspect="1"/>
            </p:cNvPicPr>
            <p:nvPr/>
          </p:nvPicPr>
          <p:blipFill rotWithShape="1">
            <a:blip r:embed="rId4">
              <a:extLst>
                <a:ext uri="{28A0092B-C50C-407E-A947-70E740481C1C}">
                  <a14:useLocalDpi xmlns:a14="http://schemas.microsoft.com/office/drawing/2010/main" val="0"/>
                </a:ext>
              </a:extLst>
            </a:blip>
            <a:srcRect l="6904" t="11146" b="9932"/>
            <a:stretch/>
          </p:blipFill>
          <p:spPr>
            <a:xfrm>
              <a:off x="325014" y="4293891"/>
              <a:ext cx="3071364" cy="1733550"/>
            </a:xfrm>
            <a:prstGeom prst="rect">
              <a:avLst/>
            </a:prstGeom>
          </p:spPr>
        </p:pic>
      </p:grpSp>
    </p:spTree>
    <p:extLst>
      <p:ext uri="{BB962C8B-B14F-4D97-AF65-F5344CB8AC3E}">
        <p14:creationId xmlns:p14="http://schemas.microsoft.com/office/powerpoint/2010/main" val="135216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a:t>
            </a:r>
            <a:r>
              <a:rPr lang="nb-NO" baseline="-25000" dirty="0" smtClean="0"/>
              <a:t>2</a:t>
            </a:r>
            <a:r>
              <a:rPr lang="nb-NO" dirty="0" smtClean="0"/>
              <a:t>-concentration in Oslo</a:t>
            </a:r>
            <a:endParaRPr lang="nb-NO" dirty="0"/>
          </a:p>
        </p:txBody>
      </p:sp>
      <p:sp>
        <p:nvSpPr>
          <p:cNvPr id="4" name="Plassholder for tekst 3"/>
          <p:cNvSpPr>
            <a:spLocks noGrp="1"/>
          </p:cNvSpPr>
          <p:nvPr>
            <p:ph type="body" sz="quarter" idx="13"/>
          </p:nvPr>
        </p:nvSpPr>
        <p:spPr/>
        <p:txBody>
          <a:bodyPr/>
          <a:lstStyle/>
          <a:p>
            <a:endParaRPr lang="nb-NO"/>
          </a:p>
        </p:txBody>
      </p:sp>
      <p:sp>
        <p:nvSpPr>
          <p:cNvPr id="5" name="Plassholder for dato 4"/>
          <p:cNvSpPr>
            <a:spLocks noGrp="1"/>
          </p:cNvSpPr>
          <p:nvPr>
            <p:ph type="dt" sz="half" idx="2"/>
          </p:nvPr>
        </p:nvSpPr>
        <p:spPr/>
        <p:txBody>
          <a:bodyPr/>
          <a:lstStyle/>
          <a:p>
            <a:fld id="{AB0422FE-9E2B-48C3-AE76-BD446B3BA5C1}" type="datetime1">
              <a:rPr lang="en-GB" smtClean="0"/>
              <a:t>23/06/2015</a:t>
            </a:fld>
            <a:endParaRPr lang="nb-NO"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504" y="1528040"/>
            <a:ext cx="8270753" cy="461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3600405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36485">
            <a:off x="665071" y="1822664"/>
            <a:ext cx="2969759" cy="4275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tel 1"/>
          <p:cNvSpPr>
            <a:spLocks noGrp="1"/>
          </p:cNvSpPr>
          <p:nvPr>
            <p:ph type="title"/>
          </p:nvPr>
        </p:nvSpPr>
        <p:spPr/>
        <p:txBody>
          <a:bodyPr/>
          <a:lstStyle/>
          <a:p>
            <a:r>
              <a:rPr lang="en-US" dirty="0" smtClean="0"/>
              <a:t>Measures for NO</a:t>
            </a:r>
            <a:r>
              <a:rPr lang="en-US" baseline="-25000" dirty="0" smtClean="0"/>
              <a:t>2</a:t>
            </a:r>
            <a:r>
              <a:rPr lang="en-US" dirty="0" smtClean="0"/>
              <a:t> </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5950">
            <a:off x="5766329" y="1753780"/>
            <a:ext cx="2725494" cy="38771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lassholder for tekst 3"/>
          <p:cNvSpPr>
            <a:spLocks noGrp="1"/>
          </p:cNvSpPr>
          <p:nvPr>
            <p:ph type="body" sz="quarter" idx="13"/>
          </p:nvPr>
        </p:nvSpPr>
        <p:spPr/>
        <p:txBody>
          <a:bodyPr/>
          <a:lstStyle/>
          <a:p>
            <a:endParaRPr lang="en-US"/>
          </a:p>
        </p:txBody>
      </p:sp>
      <p:sp>
        <p:nvSpPr>
          <p:cNvPr id="5" name="Plassholder for dato 4"/>
          <p:cNvSpPr>
            <a:spLocks noGrp="1"/>
          </p:cNvSpPr>
          <p:nvPr>
            <p:ph type="dt" sz="half" idx="2"/>
          </p:nvPr>
        </p:nvSpPr>
        <p:spPr/>
        <p:txBody>
          <a:bodyPr/>
          <a:lstStyle/>
          <a:p>
            <a:fld id="{4A1B9C62-D494-4663-B0CD-8F4776E14796}" type="datetime1">
              <a:rPr lang="en-GB" smtClean="0"/>
              <a:t>23/06/2015</a:t>
            </a:fld>
            <a:endParaRPr lang="nb-NO"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4582" y="1497689"/>
            <a:ext cx="3053918" cy="4343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lassholder for innhold 5"/>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20458120">
            <a:off x="3755535" y="2543638"/>
            <a:ext cx="3159203" cy="3845512"/>
          </a:xfrm>
          <a:ln>
            <a:solidFill>
              <a:schemeClr val="tx1"/>
            </a:solidFill>
          </a:ln>
        </p:spPr>
      </p:pic>
      <p:sp>
        <p:nvSpPr>
          <p:cNvPr id="7" name="Plassholder for bunntekst 6"/>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16344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1500" fill="hold"/>
                                        <p:tgtEl>
                                          <p:spTgt spid="5123"/>
                                        </p:tgtEl>
                                        <p:attrNameLst>
                                          <p:attrName>ppt_x</p:attrName>
                                        </p:attrNameLst>
                                      </p:cBhvr>
                                      <p:tavLst>
                                        <p:tav tm="0">
                                          <p:val>
                                            <p:strVal val="#ppt_x"/>
                                          </p:val>
                                        </p:tav>
                                        <p:tav tm="100000">
                                          <p:val>
                                            <p:strVal val="#ppt_x"/>
                                          </p:val>
                                        </p:tav>
                                      </p:tavLst>
                                    </p:anim>
                                    <p:anim calcmode="lin" valueType="num">
                                      <p:cBhvr additive="base">
                                        <p:cTn id="8" dur="1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ppt_x"/>
                                          </p:val>
                                        </p:tav>
                                        <p:tav tm="100000">
                                          <p:val>
                                            <p:strVal val="#ppt_x"/>
                                          </p:val>
                                        </p:tav>
                                      </p:tavLst>
                                    </p:anim>
                                    <p:anim calcmode="lin" valueType="num">
                                      <p:cBhvr additive="base">
                                        <p:cTn id="14"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1500" fill="hold"/>
                                        <p:tgtEl>
                                          <p:spTgt spid="5122"/>
                                        </p:tgtEl>
                                        <p:attrNameLst>
                                          <p:attrName>ppt_x</p:attrName>
                                        </p:attrNameLst>
                                      </p:cBhvr>
                                      <p:tavLst>
                                        <p:tav tm="0">
                                          <p:val>
                                            <p:strVal val="#ppt_x"/>
                                          </p:val>
                                        </p:tav>
                                        <p:tav tm="100000">
                                          <p:val>
                                            <p:strVal val="#ppt_x"/>
                                          </p:val>
                                        </p:tav>
                                      </p:tavLst>
                                    </p:anim>
                                    <p:anim calcmode="lin" valueType="num">
                                      <p:cBhvr additive="base">
                                        <p:cTn id="20" dur="1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Measures for NO</a:t>
            </a:r>
            <a:r>
              <a:rPr lang="en-US" baseline="-25000" dirty="0" smtClean="0"/>
              <a:t>2</a:t>
            </a:r>
            <a:endParaRPr lang="en-US" baseline="-25000" dirty="0"/>
          </a:p>
        </p:txBody>
      </p:sp>
      <p:sp>
        <p:nvSpPr>
          <p:cNvPr id="4" name="Plassholder for tekst 3"/>
          <p:cNvSpPr>
            <a:spLocks noGrp="1"/>
          </p:cNvSpPr>
          <p:nvPr>
            <p:ph type="body" sz="quarter" idx="13"/>
          </p:nvPr>
        </p:nvSpPr>
        <p:spPr/>
        <p:txBody>
          <a:bodyPr/>
          <a:lstStyle/>
          <a:p>
            <a:endParaRPr lang="en-US"/>
          </a:p>
        </p:txBody>
      </p:sp>
      <p:sp>
        <p:nvSpPr>
          <p:cNvPr id="5" name="Plassholder for bunntekst 4"/>
          <p:cNvSpPr>
            <a:spLocks noGrp="1"/>
          </p:cNvSpPr>
          <p:nvPr>
            <p:ph type="ftr" sz="quarter" idx="3"/>
          </p:nvPr>
        </p:nvSpPr>
        <p:spPr/>
        <p:txBody>
          <a:bodyPr/>
          <a:lstStyle/>
          <a:p>
            <a:r>
              <a:rPr lang="nb-NO" smtClean="0"/>
              <a:t>Svenska luftvårdsföreningen</a:t>
            </a:r>
            <a:endParaRPr lang="nb-NO" dirty="0"/>
          </a:p>
        </p:txBody>
      </p:sp>
      <p:sp>
        <p:nvSpPr>
          <p:cNvPr id="6" name="Plassholder for dato 5"/>
          <p:cNvSpPr>
            <a:spLocks noGrp="1"/>
          </p:cNvSpPr>
          <p:nvPr>
            <p:ph type="dt" sz="half" idx="2"/>
          </p:nvPr>
        </p:nvSpPr>
        <p:spPr/>
        <p:txBody>
          <a:bodyPr/>
          <a:lstStyle/>
          <a:p>
            <a:fld id="{66E55247-A20F-4485-8C17-C2A9E1F8B7BF}" type="datetime1">
              <a:rPr lang="en-GB" smtClean="0"/>
              <a:t>23/06/2015</a:t>
            </a:fld>
            <a:endParaRPr lang="nb-NO" dirty="0"/>
          </a:p>
        </p:txBody>
      </p:sp>
      <p:sp>
        <p:nvSpPr>
          <p:cNvPr id="7" name="Plassholder for innhold 6"/>
          <p:cNvSpPr>
            <a:spLocks noGrp="1"/>
          </p:cNvSpPr>
          <p:nvPr>
            <p:ph idx="1"/>
          </p:nvPr>
        </p:nvSpPr>
        <p:spPr>
          <a:xfrm>
            <a:off x="1300363" y="1778270"/>
            <a:ext cx="7001961" cy="4294800"/>
          </a:xfrm>
        </p:spPr>
        <p:txBody>
          <a:bodyPr/>
          <a:lstStyle/>
          <a:p>
            <a:pPr marL="0" indent="0">
              <a:buNone/>
            </a:pPr>
            <a:endParaRPr lang="en-US" sz="1600" dirty="0" smtClean="0"/>
          </a:p>
          <a:p>
            <a:r>
              <a:rPr lang="en-US" sz="1600" dirty="0" smtClean="0"/>
              <a:t>Odd- </a:t>
            </a:r>
            <a:r>
              <a:rPr lang="en-US" sz="1600" dirty="0"/>
              <a:t>and even numbered license plate</a:t>
            </a:r>
            <a:endParaRPr lang="nb-NO" sz="1600" dirty="0"/>
          </a:p>
          <a:p>
            <a:r>
              <a:rPr lang="en-US" sz="1600" dirty="0" smtClean="0"/>
              <a:t>Results from Bergen 2010: 30 % reduction in traffic volume.</a:t>
            </a:r>
          </a:p>
          <a:p>
            <a:r>
              <a:rPr lang="en-US" sz="1600" dirty="0" smtClean="0"/>
              <a:t>Only private cars, not heavy vehicles.</a:t>
            </a:r>
          </a:p>
          <a:p>
            <a:r>
              <a:rPr lang="en-US" sz="1600" dirty="0" smtClean="0"/>
              <a:t>Many has access to multiple cars; use the car with the “right number”.  </a:t>
            </a:r>
          </a:p>
          <a:p>
            <a:endParaRPr lang="en-US" sz="1600" dirty="0"/>
          </a:p>
          <a:p>
            <a:r>
              <a:rPr lang="nb-NO" sz="1600" dirty="0" err="1"/>
              <a:t>Temporary</a:t>
            </a:r>
            <a:r>
              <a:rPr lang="nb-NO" sz="1600" dirty="0"/>
              <a:t> </a:t>
            </a:r>
            <a:r>
              <a:rPr lang="nb-NO" sz="1600" dirty="0" err="1"/>
              <a:t>increased</a:t>
            </a:r>
            <a:r>
              <a:rPr lang="nb-NO" sz="1600" dirty="0"/>
              <a:t> toll </a:t>
            </a:r>
            <a:r>
              <a:rPr lang="nb-NO" sz="1600" dirty="0" err="1"/>
              <a:t>plaza</a:t>
            </a:r>
            <a:endParaRPr lang="nb-NO" sz="1600" dirty="0"/>
          </a:p>
          <a:p>
            <a:r>
              <a:rPr lang="nb-NO" sz="1600" dirty="0" err="1"/>
              <a:t>Temporary</a:t>
            </a:r>
            <a:r>
              <a:rPr lang="nb-NO" sz="1600" dirty="0"/>
              <a:t> </a:t>
            </a:r>
            <a:r>
              <a:rPr lang="nb-NO" sz="1600" dirty="0" err="1"/>
              <a:t>prohibition</a:t>
            </a:r>
            <a:r>
              <a:rPr lang="nb-NO" sz="1600" dirty="0"/>
              <a:t> </a:t>
            </a:r>
            <a:r>
              <a:rPr lang="nb-NO" sz="1600" dirty="0" err="1"/>
              <a:t>of</a:t>
            </a:r>
            <a:r>
              <a:rPr lang="nb-NO" sz="1600" dirty="0"/>
              <a:t> diesel </a:t>
            </a:r>
            <a:r>
              <a:rPr lang="nb-NO" sz="1600" dirty="0" err="1" smtClean="0"/>
              <a:t>cars</a:t>
            </a:r>
            <a:endParaRPr lang="nb-NO" sz="1600" dirty="0" smtClean="0"/>
          </a:p>
          <a:p>
            <a:pPr marL="0" indent="0">
              <a:buNone/>
            </a:pPr>
            <a:endParaRPr lang="nb-NO" sz="1600" dirty="0" smtClean="0">
              <a:sym typeface="Wingdings" panose="05000000000000000000" pitchFamily="2" charset="2"/>
            </a:endParaRPr>
          </a:p>
          <a:p>
            <a:pPr marL="0" indent="0">
              <a:buNone/>
            </a:pPr>
            <a:r>
              <a:rPr lang="nb-NO" sz="1600" dirty="0" smtClean="0">
                <a:sym typeface="Wingdings" panose="05000000000000000000" pitchFamily="2" charset="2"/>
              </a:rPr>
              <a:t>  </a:t>
            </a:r>
            <a:r>
              <a:rPr lang="nb-NO" sz="1600" dirty="0" err="1" smtClean="0">
                <a:sym typeface="Wingdings" panose="05000000000000000000" pitchFamily="2" charset="2"/>
              </a:rPr>
              <a:t>Political</a:t>
            </a:r>
            <a:r>
              <a:rPr lang="nb-NO" sz="1600" dirty="0" smtClean="0">
                <a:sym typeface="Wingdings" panose="05000000000000000000" pitchFamily="2" charset="2"/>
              </a:rPr>
              <a:t> </a:t>
            </a:r>
            <a:r>
              <a:rPr lang="nb-NO" sz="1600" dirty="0" err="1" smtClean="0">
                <a:sym typeface="Wingdings" panose="05000000000000000000" pitchFamily="2" charset="2"/>
              </a:rPr>
              <a:t>aspects</a:t>
            </a:r>
            <a:r>
              <a:rPr lang="nb-NO" sz="1600" dirty="0" smtClean="0">
                <a:sym typeface="Wingdings" panose="05000000000000000000" pitchFamily="2" charset="2"/>
              </a:rPr>
              <a:t>. </a:t>
            </a:r>
            <a:endParaRPr lang="nb-NO" sz="1600" dirty="0"/>
          </a:p>
          <a:p>
            <a:endParaRPr lang="en-US" sz="1600" dirty="0" smtClean="0"/>
          </a:p>
          <a:p>
            <a:pPr marL="0" indent="0">
              <a:buNone/>
            </a:pPr>
            <a:endParaRPr lang="en-US" sz="1600" dirty="0"/>
          </a:p>
          <a:p>
            <a:pPr marL="0" indent="0">
              <a:buNone/>
            </a:pPr>
            <a:endParaRPr lang="en-US" dirty="0"/>
          </a:p>
        </p:txBody>
      </p:sp>
      <p:pic>
        <p:nvPicPr>
          <p:cNvPr id="10" name="Plassholder for innho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683" y="344099"/>
            <a:ext cx="6377447" cy="5929683"/>
          </a:xfrm>
          <a:prstGeom prst="rect">
            <a:avLst/>
          </a:prstGeom>
        </p:spPr>
      </p:pic>
    </p:spTree>
    <p:extLst>
      <p:ext uri="{BB962C8B-B14F-4D97-AF65-F5344CB8AC3E}">
        <p14:creationId xmlns:p14="http://schemas.microsoft.com/office/powerpoint/2010/main" val="13966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Air pollution from tunnels</a:t>
            </a:r>
            <a:endParaRPr lang="en-US" dirty="0"/>
          </a:p>
        </p:txBody>
      </p:sp>
      <p:sp>
        <p:nvSpPr>
          <p:cNvPr id="4" name="Plassholder for tekst 3"/>
          <p:cNvSpPr>
            <a:spLocks noGrp="1"/>
          </p:cNvSpPr>
          <p:nvPr>
            <p:ph type="body" sz="quarter" idx="13"/>
          </p:nvPr>
        </p:nvSpPr>
        <p:spPr/>
        <p:txBody>
          <a:bodyPr/>
          <a:lstStyle/>
          <a:p>
            <a:endParaRPr lang="en-US"/>
          </a:p>
        </p:txBody>
      </p:sp>
      <p:sp>
        <p:nvSpPr>
          <p:cNvPr id="5" name="Plassholder for bunntekst 4"/>
          <p:cNvSpPr>
            <a:spLocks noGrp="1"/>
          </p:cNvSpPr>
          <p:nvPr>
            <p:ph type="ftr" sz="quarter" idx="3"/>
          </p:nvPr>
        </p:nvSpPr>
        <p:spPr/>
        <p:txBody>
          <a:bodyPr/>
          <a:lstStyle/>
          <a:p>
            <a:r>
              <a:rPr lang="nb-NO" smtClean="0"/>
              <a:t>Svenska luftvårdsföreningen</a:t>
            </a:r>
            <a:endParaRPr lang="nb-NO" dirty="0"/>
          </a:p>
        </p:txBody>
      </p:sp>
      <p:sp>
        <p:nvSpPr>
          <p:cNvPr id="6" name="Plassholder for dato 5"/>
          <p:cNvSpPr>
            <a:spLocks noGrp="1"/>
          </p:cNvSpPr>
          <p:nvPr>
            <p:ph type="dt" sz="half" idx="2"/>
          </p:nvPr>
        </p:nvSpPr>
        <p:spPr/>
        <p:txBody>
          <a:bodyPr/>
          <a:lstStyle/>
          <a:p>
            <a:fld id="{66E55247-A20F-4485-8C17-C2A9E1F8B7BF}" type="datetime1">
              <a:rPr lang="en-GB" smtClean="0"/>
              <a:t>23/06/2015</a:t>
            </a:fld>
            <a:endParaRPr lang="nb-NO" dirty="0"/>
          </a:p>
        </p:txBody>
      </p:sp>
      <p:pic>
        <p:nvPicPr>
          <p:cNvPr id="2050" name="Picture 2" descr="O:\1\Res\16040 Transportanalyse og miljø\Ansatte\Nina Martinsen\Ulven-Sinsen\binary-702156-9882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442" y="4125890"/>
            <a:ext cx="2778329" cy="1856804"/>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7"/>
          <p:cNvSpPr>
            <a:spLocks noGrp="1"/>
          </p:cNvSpPr>
          <p:nvPr>
            <p:ph idx="1"/>
          </p:nvPr>
        </p:nvSpPr>
        <p:spPr/>
        <p:txBody>
          <a:bodyPr/>
          <a:lstStyle/>
          <a:p>
            <a:r>
              <a:rPr lang="en-US" dirty="0" smtClean="0"/>
              <a:t>Air pollution around tunnel portals- an increasing challenge.</a:t>
            </a:r>
          </a:p>
          <a:p>
            <a:r>
              <a:rPr lang="en-US" dirty="0" smtClean="0"/>
              <a:t>Ventilation towers</a:t>
            </a:r>
          </a:p>
          <a:p>
            <a:endParaRPr lang="en-US" dirty="0"/>
          </a:p>
        </p:txBody>
      </p:sp>
      <p:pic>
        <p:nvPicPr>
          <p:cNvPr id="2052" name="Picture 4" descr="https://utkant.files.wordpress.com/2012/05/loallmenninge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273" y="4125890"/>
            <a:ext cx="2585996" cy="193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9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The success of electric cars</a:t>
            </a:r>
            <a:endParaRPr lang="nb-NO" dirty="0"/>
          </a:p>
        </p:txBody>
      </p:sp>
      <p:sp>
        <p:nvSpPr>
          <p:cNvPr id="4" name="Plassholder for tekst 3"/>
          <p:cNvSpPr>
            <a:spLocks noGrp="1"/>
          </p:cNvSpPr>
          <p:nvPr>
            <p:ph type="body" sz="quarter" idx="13"/>
          </p:nvPr>
        </p:nvSpPr>
        <p:spPr/>
        <p:txBody>
          <a:bodyPr/>
          <a:lstStyle/>
          <a:p>
            <a:endParaRPr lang="nb-NO" dirty="0"/>
          </a:p>
        </p:txBody>
      </p:sp>
      <p:sp>
        <p:nvSpPr>
          <p:cNvPr id="5" name="Plassholder for dato 4"/>
          <p:cNvSpPr>
            <a:spLocks noGrp="1"/>
          </p:cNvSpPr>
          <p:nvPr>
            <p:ph type="dt" sz="half" idx="2"/>
          </p:nvPr>
        </p:nvSpPr>
        <p:spPr/>
        <p:txBody>
          <a:bodyPr/>
          <a:lstStyle/>
          <a:p>
            <a:fld id="{C38AF696-3057-4FA5-8BAD-02C89AC7524A}" type="datetime1">
              <a:rPr lang="en-GB" smtClean="0"/>
              <a:t>23/06/2015</a:t>
            </a:fld>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98" y="2176463"/>
            <a:ext cx="7909144" cy="367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4071699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communication</a:t>
            </a:r>
            <a:r>
              <a:rPr lang="nb-NO" dirty="0" smtClean="0"/>
              <a:t> </a:t>
            </a:r>
            <a:r>
              <a:rPr lang="nb-NO" dirty="0" err="1" smtClean="0"/>
              <a:t>of</a:t>
            </a:r>
            <a:r>
              <a:rPr lang="nb-NO" dirty="0" smtClean="0"/>
              <a:t> </a:t>
            </a:r>
            <a:r>
              <a:rPr lang="nb-NO" dirty="0" err="1" smtClean="0"/>
              <a:t>measures</a:t>
            </a:r>
            <a:endParaRPr lang="nb-NO" dirty="0"/>
          </a:p>
        </p:txBody>
      </p:sp>
      <p:sp>
        <p:nvSpPr>
          <p:cNvPr id="4" name="Plassholder for tekst 3"/>
          <p:cNvSpPr>
            <a:spLocks noGrp="1"/>
          </p:cNvSpPr>
          <p:nvPr>
            <p:ph type="body" sz="quarter" idx="13"/>
          </p:nvPr>
        </p:nvSpPr>
        <p:spPr/>
        <p:txBody>
          <a:bodyPr/>
          <a:lstStyle/>
          <a:p>
            <a:endParaRPr lang="nb-NO"/>
          </a:p>
        </p:txBody>
      </p:sp>
      <p:sp>
        <p:nvSpPr>
          <p:cNvPr id="5" name="Plassholder for dato 4"/>
          <p:cNvSpPr>
            <a:spLocks noGrp="1"/>
          </p:cNvSpPr>
          <p:nvPr>
            <p:ph type="dt" sz="half" idx="2"/>
          </p:nvPr>
        </p:nvSpPr>
        <p:spPr/>
        <p:txBody>
          <a:bodyPr/>
          <a:lstStyle/>
          <a:p>
            <a:fld id="{54FC4512-E1A6-420B-BB3E-0AC4425CABE1}" type="datetime1">
              <a:rPr lang="en-GB" smtClean="0"/>
              <a:t>23/06/2015</a:t>
            </a:fld>
            <a:endParaRPr lang="nb-NO"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94" y="1845618"/>
            <a:ext cx="7716219" cy="282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8996" y="1341562"/>
            <a:ext cx="8433564" cy="456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
        <p:nvSpPr>
          <p:cNvPr id="3" name="TekstSylinder 2"/>
          <p:cNvSpPr txBox="1"/>
          <p:nvPr/>
        </p:nvSpPr>
        <p:spPr>
          <a:xfrm>
            <a:off x="1908498" y="1773610"/>
            <a:ext cx="2376264" cy="338554"/>
          </a:xfrm>
          <a:prstGeom prst="rect">
            <a:avLst/>
          </a:prstGeom>
          <a:solidFill>
            <a:schemeClr val="bg1"/>
          </a:solidFill>
          <a:ln>
            <a:solidFill>
              <a:schemeClr val="bg1"/>
            </a:solidFill>
          </a:ln>
        </p:spPr>
        <p:txBody>
          <a:bodyPr wrap="square" rtlCol="0">
            <a:spAutoFit/>
          </a:bodyPr>
          <a:lstStyle/>
          <a:p>
            <a:r>
              <a:rPr lang="nb-NO" sz="1600" dirty="0" err="1" smtClean="0"/>
              <a:t>Tax</a:t>
            </a:r>
            <a:r>
              <a:rPr lang="nb-NO" sz="1600" dirty="0" smtClean="0"/>
              <a:t> for </a:t>
            </a:r>
            <a:r>
              <a:rPr lang="nb-NO" sz="1600" dirty="0" err="1" smtClean="0"/>
              <a:t>studded</a:t>
            </a:r>
            <a:r>
              <a:rPr lang="nb-NO" sz="1600" dirty="0" smtClean="0"/>
              <a:t> </a:t>
            </a:r>
            <a:r>
              <a:rPr lang="nb-NO" sz="1600" dirty="0" err="1" smtClean="0"/>
              <a:t>tyres</a:t>
            </a:r>
            <a:endParaRPr lang="nb-NO" sz="1600" dirty="0"/>
          </a:p>
        </p:txBody>
      </p:sp>
      <p:sp>
        <p:nvSpPr>
          <p:cNvPr id="10" name="TekstSylinder 9"/>
          <p:cNvSpPr txBox="1"/>
          <p:nvPr/>
        </p:nvSpPr>
        <p:spPr>
          <a:xfrm>
            <a:off x="612353" y="4222083"/>
            <a:ext cx="3603621" cy="307777"/>
          </a:xfrm>
          <a:prstGeom prst="rect">
            <a:avLst/>
          </a:prstGeom>
          <a:solidFill>
            <a:schemeClr val="bg1"/>
          </a:solidFill>
          <a:ln>
            <a:solidFill>
              <a:schemeClr val="bg1"/>
            </a:solidFill>
          </a:ln>
        </p:spPr>
        <p:txBody>
          <a:bodyPr wrap="square" rtlCol="0">
            <a:spAutoFit/>
          </a:bodyPr>
          <a:lstStyle/>
          <a:p>
            <a:r>
              <a:rPr lang="en-US" sz="1400" dirty="0"/>
              <a:t>Odd- and even numbered license plate</a:t>
            </a:r>
            <a:endParaRPr lang="nb-NO" sz="1400" dirty="0"/>
          </a:p>
        </p:txBody>
      </p:sp>
      <p:sp>
        <p:nvSpPr>
          <p:cNvPr id="11" name="TekstSylinder 10"/>
          <p:cNvSpPr txBox="1"/>
          <p:nvPr/>
        </p:nvSpPr>
        <p:spPr>
          <a:xfrm>
            <a:off x="2052513" y="2401527"/>
            <a:ext cx="2230343" cy="338554"/>
          </a:xfrm>
          <a:prstGeom prst="rect">
            <a:avLst/>
          </a:prstGeom>
          <a:solidFill>
            <a:schemeClr val="bg1"/>
          </a:solidFill>
          <a:ln>
            <a:solidFill>
              <a:schemeClr val="bg1"/>
            </a:solidFill>
          </a:ln>
        </p:spPr>
        <p:txBody>
          <a:bodyPr wrap="square" rtlCol="0">
            <a:spAutoFit/>
          </a:bodyPr>
          <a:lstStyle/>
          <a:p>
            <a:r>
              <a:rPr lang="nb-NO" sz="1600" dirty="0" err="1" smtClean="0"/>
              <a:t>Reduced</a:t>
            </a:r>
            <a:r>
              <a:rPr lang="nb-NO" sz="1600" dirty="0" smtClean="0"/>
              <a:t> speed limit</a:t>
            </a:r>
            <a:endParaRPr lang="nb-NO" sz="1600" dirty="0"/>
          </a:p>
        </p:txBody>
      </p:sp>
      <p:sp>
        <p:nvSpPr>
          <p:cNvPr id="12" name="TekstSylinder 11"/>
          <p:cNvSpPr txBox="1"/>
          <p:nvPr/>
        </p:nvSpPr>
        <p:spPr>
          <a:xfrm>
            <a:off x="972393" y="3035991"/>
            <a:ext cx="3243581" cy="338554"/>
          </a:xfrm>
          <a:prstGeom prst="rect">
            <a:avLst/>
          </a:prstGeom>
          <a:solidFill>
            <a:schemeClr val="bg1"/>
          </a:solidFill>
          <a:ln>
            <a:solidFill>
              <a:schemeClr val="bg1"/>
            </a:solidFill>
          </a:ln>
        </p:spPr>
        <p:txBody>
          <a:bodyPr wrap="square" rtlCol="0">
            <a:spAutoFit/>
          </a:bodyPr>
          <a:lstStyle/>
          <a:p>
            <a:r>
              <a:rPr lang="nb-NO" sz="1600" dirty="0" err="1"/>
              <a:t>Temporary</a:t>
            </a:r>
            <a:r>
              <a:rPr lang="nb-NO" sz="1600" dirty="0"/>
              <a:t> </a:t>
            </a:r>
            <a:r>
              <a:rPr lang="nb-NO" sz="1600" dirty="0" err="1"/>
              <a:t>increased</a:t>
            </a:r>
            <a:r>
              <a:rPr lang="nb-NO" sz="1600" dirty="0"/>
              <a:t> toll </a:t>
            </a:r>
            <a:r>
              <a:rPr lang="nb-NO" sz="1600" dirty="0" err="1"/>
              <a:t>plaza</a:t>
            </a:r>
            <a:endParaRPr lang="nb-NO" sz="1600" dirty="0"/>
          </a:p>
        </p:txBody>
      </p:sp>
      <p:sp>
        <p:nvSpPr>
          <p:cNvPr id="13" name="TekstSylinder 12"/>
          <p:cNvSpPr txBox="1"/>
          <p:nvPr/>
        </p:nvSpPr>
        <p:spPr>
          <a:xfrm>
            <a:off x="471559" y="3670455"/>
            <a:ext cx="3811297" cy="338554"/>
          </a:xfrm>
          <a:prstGeom prst="rect">
            <a:avLst/>
          </a:prstGeom>
          <a:solidFill>
            <a:schemeClr val="bg1"/>
          </a:solidFill>
          <a:ln>
            <a:solidFill>
              <a:schemeClr val="bg1"/>
            </a:solidFill>
          </a:ln>
        </p:spPr>
        <p:txBody>
          <a:bodyPr wrap="square" rtlCol="0">
            <a:spAutoFit/>
          </a:bodyPr>
          <a:lstStyle/>
          <a:p>
            <a:r>
              <a:rPr lang="nb-NO" sz="1600" dirty="0" err="1" smtClean="0"/>
              <a:t>Temporary</a:t>
            </a:r>
            <a:r>
              <a:rPr lang="nb-NO" sz="1600" dirty="0" smtClean="0"/>
              <a:t> </a:t>
            </a:r>
            <a:r>
              <a:rPr lang="nb-NO" sz="1600" dirty="0" err="1" smtClean="0"/>
              <a:t>prohibition</a:t>
            </a:r>
            <a:r>
              <a:rPr lang="nb-NO" sz="1600" dirty="0" smtClean="0"/>
              <a:t> </a:t>
            </a:r>
            <a:r>
              <a:rPr lang="nb-NO" sz="1600" dirty="0" err="1" smtClean="0"/>
              <a:t>of</a:t>
            </a:r>
            <a:r>
              <a:rPr lang="nb-NO" sz="1600" dirty="0" smtClean="0"/>
              <a:t> diesel </a:t>
            </a:r>
            <a:r>
              <a:rPr lang="nb-NO" sz="1600" dirty="0" err="1" smtClean="0"/>
              <a:t>cars</a:t>
            </a:r>
            <a:endParaRPr lang="nb-NO" sz="1600" dirty="0"/>
          </a:p>
        </p:txBody>
      </p:sp>
      <p:sp>
        <p:nvSpPr>
          <p:cNvPr id="16" name="TekstSylinder 15"/>
          <p:cNvSpPr txBox="1"/>
          <p:nvPr/>
        </p:nvSpPr>
        <p:spPr>
          <a:xfrm>
            <a:off x="1908498" y="1820118"/>
            <a:ext cx="2376264" cy="338554"/>
          </a:xfrm>
          <a:prstGeom prst="rect">
            <a:avLst/>
          </a:prstGeom>
          <a:solidFill>
            <a:schemeClr val="bg1"/>
          </a:solidFill>
          <a:ln>
            <a:solidFill>
              <a:schemeClr val="bg1"/>
            </a:solidFill>
          </a:ln>
        </p:spPr>
        <p:txBody>
          <a:bodyPr wrap="square" rtlCol="0">
            <a:spAutoFit/>
          </a:bodyPr>
          <a:lstStyle/>
          <a:p>
            <a:r>
              <a:rPr lang="nb-NO" sz="1600" dirty="0" err="1" smtClean="0"/>
              <a:t>Tax</a:t>
            </a:r>
            <a:r>
              <a:rPr lang="nb-NO" sz="1600" dirty="0" smtClean="0"/>
              <a:t> for </a:t>
            </a:r>
            <a:r>
              <a:rPr lang="nb-NO" sz="1600" dirty="0" err="1" smtClean="0"/>
              <a:t>studded</a:t>
            </a:r>
            <a:r>
              <a:rPr lang="nb-NO" sz="1600" dirty="0" smtClean="0"/>
              <a:t> </a:t>
            </a:r>
            <a:r>
              <a:rPr lang="nb-NO" sz="1600" dirty="0" err="1" smtClean="0"/>
              <a:t>tyres</a:t>
            </a:r>
            <a:endParaRPr lang="nb-NO" sz="1600" dirty="0"/>
          </a:p>
        </p:txBody>
      </p:sp>
      <p:sp>
        <p:nvSpPr>
          <p:cNvPr id="18" name="TekstSylinder 17"/>
          <p:cNvSpPr txBox="1"/>
          <p:nvPr/>
        </p:nvSpPr>
        <p:spPr>
          <a:xfrm>
            <a:off x="2052513" y="2448035"/>
            <a:ext cx="2230343" cy="338554"/>
          </a:xfrm>
          <a:prstGeom prst="rect">
            <a:avLst/>
          </a:prstGeom>
          <a:solidFill>
            <a:schemeClr val="bg1"/>
          </a:solidFill>
          <a:ln>
            <a:solidFill>
              <a:schemeClr val="bg1"/>
            </a:solidFill>
          </a:ln>
        </p:spPr>
        <p:txBody>
          <a:bodyPr wrap="square" rtlCol="0">
            <a:spAutoFit/>
          </a:bodyPr>
          <a:lstStyle/>
          <a:p>
            <a:r>
              <a:rPr lang="nb-NO" sz="1600" dirty="0" err="1" smtClean="0"/>
              <a:t>Reduced</a:t>
            </a:r>
            <a:r>
              <a:rPr lang="nb-NO" sz="1600" dirty="0" smtClean="0"/>
              <a:t> speed limit</a:t>
            </a:r>
            <a:endParaRPr lang="nb-NO" sz="1600" dirty="0"/>
          </a:p>
        </p:txBody>
      </p:sp>
      <p:sp>
        <p:nvSpPr>
          <p:cNvPr id="19" name="TekstSylinder 18"/>
          <p:cNvSpPr txBox="1"/>
          <p:nvPr/>
        </p:nvSpPr>
        <p:spPr>
          <a:xfrm>
            <a:off x="972393" y="3082499"/>
            <a:ext cx="3243581" cy="338554"/>
          </a:xfrm>
          <a:prstGeom prst="rect">
            <a:avLst/>
          </a:prstGeom>
          <a:solidFill>
            <a:schemeClr val="bg1"/>
          </a:solidFill>
          <a:ln>
            <a:solidFill>
              <a:schemeClr val="bg1"/>
            </a:solidFill>
          </a:ln>
        </p:spPr>
        <p:txBody>
          <a:bodyPr wrap="square" rtlCol="0">
            <a:spAutoFit/>
          </a:bodyPr>
          <a:lstStyle/>
          <a:p>
            <a:r>
              <a:rPr lang="nb-NO" sz="1600" dirty="0" err="1"/>
              <a:t>Temporary</a:t>
            </a:r>
            <a:r>
              <a:rPr lang="nb-NO" sz="1600" dirty="0"/>
              <a:t> </a:t>
            </a:r>
            <a:r>
              <a:rPr lang="nb-NO" sz="1600" dirty="0" err="1"/>
              <a:t>increased</a:t>
            </a:r>
            <a:r>
              <a:rPr lang="nb-NO" sz="1600" dirty="0"/>
              <a:t> toll </a:t>
            </a:r>
            <a:r>
              <a:rPr lang="nb-NO" sz="1600" dirty="0" err="1"/>
              <a:t>plaza</a:t>
            </a:r>
            <a:endParaRPr lang="nb-NO" sz="1600" dirty="0"/>
          </a:p>
        </p:txBody>
      </p:sp>
      <p:sp>
        <p:nvSpPr>
          <p:cNvPr id="20" name="TekstSylinder 19"/>
          <p:cNvSpPr txBox="1"/>
          <p:nvPr/>
        </p:nvSpPr>
        <p:spPr>
          <a:xfrm>
            <a:off x="471559" y="3716963"/>
            <a:ext cx="3811297" cy="338554"/>
          </a:xfrm>
          <a:prstGeom prst="rect">
            <a:avLst/>
          </a:prstGeom>
          <a:solidFill>
            <a:schemeClr val="bg1"/>
          </a:solidFill>
          <a:ln>
            <a:solidFill>
              <a:schemeClr val="bg1"/>
            </a:solidFill>
          </a:ln>
        </p:spPr>
        <p:txBody>
          <a:bodyPr wrap="square" rtlCol="0">
            <a:spAutoFit/>
          </a:bodyPr>
          <a:lstStyle/>
          <a:p>
            <a:r>
              <a:rPr lang="nb-NO" sz="1600" dirty="0" err="1" smtClean="0"/>
              <a:t>Temporary</a:t>
            </a:r>
            <a:r>
              <a:rPr lang="nb-NO" sz="1600" dirty="0" smtClean="0"/>
              <a:t> </a:t>
            </a:r>
            <a:r>
              <a:rPr lang="nb-NO" sz="1600" dirty="0" err="1" smtClean="0"/>
              <a:t>prohibition</a:t>
            </a:r>
            <a:r>
              <a:rPr lang="nb-NO" sz="1600" dirty="0" smtClean="0"/>
              <a:t> </a:t>
            </a:r>
            <a:r>
              <a:rPr lang="nb-NO" sz="1600" dirty="0" err="1" smtClean="0"/>
              <a:t>of</a:t>
            </a:r>
            <a:r>
              <a:rPr lang="nb-NO" sz="1600" dirty="0" smtClean="0"/>
              <a:t> diesel </a:t>
            </a:r>
            <a:r>
              <a:rPr lang="nb-NO" sz="1600" dirty="0" err="1" smtClean="0"/>
              <a:t>cars</a:t>
            </a:r>
            <a:endParaRPr lang="nb-NO" sz="1600" dirty="0"/>
          </a:p>
        </p:txBody>
      </p:sp>
      <p:grpSp>
        <p:nvGrpSpPr>
          <p:cNvPr id="7" name="Gruppe 6"/>
          <p:cNvGrpSpPr/>
          <p:nvPr/>
        </p:nvGrpSpPr>
        <p:grpSpPr>
          <a:xfrm>
            <a:off x="471559" y="1850660"/>
            <a:ext cx="3816859" cy="3351667"/>
            <a:chOff x="471559" y="1850660"/>
            <a:chExt cx="3816859" cy="3351667"/>
          </a:xfrm>
        </p:grpSpPr>
        <p:sp>
          <p:nvSpPr>
            <p:cNvPr id="15" name="TekstSylinder 14"/>
            <p:cNvSpPr txBox="1"/>
            <p:nvPr/>
          </p:nvSpPr>
          <p:spPr>
            <a:xfrm>
              <a:off x="2052513" y="4863773"/>
              <a:ext cx="2235905" cy="338554"/>
            </a:xfrm>
            <a:prstGeom prst="rect">
              <a:avLst/>
            </a:prstGeom>
            <a:solidFill>
              <a:schemeClr val="bg1"/>
            </a:solidFill>
            <a:ln>
              <a:solidFill>
                <a:schemeClr val="bg1"/>
              </a:solidFill>
            </a:ln>
          </p:spPr>
          <p:txBody>
            <a:bodyPr wrap="square" rtlCol="0">
              <a:spAutoFit/>
            </a:bodyPr>
            <a:lstStyle/>
            <a:p>
              <a:pPr algn="r"/>
              <a:r>
                <a:rPr lang="nb-NO" sz="1600" dirty="0" smtClean="0"/>
                <a:t>None</a:t>
              </a:r>
              <a:endParaRPr lang="nb-NO" dirty="0"/>
            </a:p>
          </p:txBody>
        </p:sp>
        <p:sp>
          <p:nvSpPr>
            <p:cNvPr id="17" name="TekstSylinder 16"/>
            <p:cNvSpPr txBox="1"/>
            <p:nvPr/>
          </p:nvSpPr>
          <p:spPr>
            <a:xfrm>
              <a:off x="612353" y="4268591"/>
              <a:ext cx="3603621" cy="307777"/>
            </a:xfrm>
            <a:prstGeom prst="rect">
              <a:avLst/>
            </a:prstGeom>
            <a:solidFill>
              <a:schemeClr val="bg1"/>
            </a:solidFill>
            <a:ln>
              <a:solidFill>
                <a:schemeClr val="bg1"/>
              </a:solidFill>
            </a:ln>
          </p:spPr>
          <p:txBody>
            <a:bodyPr wrap="square" rtlCol="0">
              <a:spAutoFit/>
            </a:bodyPr>
            <a:lstStyle/>
            <a:p>
              <a:r>
                <a:rPr lang="en-US" sz="1400" dirty="0"/>
                <a:t>Odd- and even numbered license plate</a:t>
              </a:r>
              <a:endParaRPr lang="nb-NO" sz="1400" dirty="0"/>
            </a:p>
          </p:txBody>
        </p:sp>
        <p:sp>
          <p:nvSpPr>
            <p:cNvPr id="21" name="TekstSylinder 20"/>
            <p:cNvSpPr txBox="1"/>
            <p:nvPr/>
          </p:nvSpPr>
          <p:spPr>
            <a:xfrm>
              <a:off x="471559" y="3700997"/>
              <a:ext cx="3811297" cy="338554"/>
            </a:xfrm>
            <a:prstGeom prst="rect">
              <a:avLst/>
            </a:prstGeom>
            <a:solidFill>
              <a:schemeClr val="bg1"/>
            </a:solidFill>
            <a:ln>
              <a:solidFill>
                <a:schemeClr val="bg1"/>
              </a:solidFill>
            </a:ln>
          </p:spPr>
          <p:txBody>
            <a:bodyPr wrap="square" rtlCol="0">
              <a:spAutoFit/>
            </a:bodyPr>
            <a:lstStyle/>
            <a:p>
              <a:r>
                <a:rPr lang="nb-NO" sz="1600" dirty="0" err="1" smtClean="0"/>
                <a:t>Temporary</a:t>
              </a:r>
              <a:r>
                <a:rPr lang="nb-NO" sz="1600" dirty="0" smtClean="0"/>
                <a:t> </a:t>
              </a:r>
              <a:r>
                <a:rPr lang="nb-NO" sz="1600" dirty="0" err="1" smtClean="0"/>
                <a:t>prohibition</a:t>
              </a:r>
              <a:r>
                <a:rPr lang="nb-NO" sz="1600" dirty="0" smtClean="0"/>
                <a:t> </a:t>
              </a:r>
              <a:r>
                <a:rPr lang="nb-NO" sz="1600" dirty="0" err="1" smtClean="0"/>
                <a:t>of</a:t>
              </a:r>
              <a:r>
                <a:rPr lang="nb-NO" sz="1600" dirty="0" smtClean="0"/>
                <a:t> diesel </a:t>
              </a:r>
              <a:r>
                <a:rPr lang="nb-NO" sz="1600" dirty="0" err="1" smtClean="0"/>
                <a:t>cars</a:t>
              </a:r>
              <a:endParaRPr lang="nb-NO" sz="1600" dirty="0"/>
            </a:p>
          </p:txBody>
        </p:sp>
        <p:sp>
          <p:nvSpPr>
            <p:cNvPr id="22" name="TekstSylinder 21"/>
            <p:cNvSpPr txBox="1"/>
            <p:nvPr/>
          </p:nvSpPr>
          <p:spPr>
            <a:xfrm>
              <a:off x="1908498" y="1850660"/>
              <a:ext cx="2376264" cy="338554"/>
            </a:xfrm>
            <a:prstGeom prst="rect">
              <a:avLst/>
            </a:prstGeom>
            <a:solidFill>
              <a:schemeClr val="bg1"/>
            </a:solidFill>
            <a:ln>
              <a:solidFill>
                <a:schemeClr val="bg1"/>
              </a:solidFill>
            </a:ln>
          </p:spPr>
          <p:txBody>
            <a:bodyPr wrap="square" rtlCol="0">
              <a:spAutoFit/>
            </a:bodyPr>
            <a:lstStyle/>
            <a:p>
              <a:r>
                <a:rPr lang="nb-NO" sz="1600" dirty="0" err="1" smtClean="0"/>
                <a:t>Tax</a:t>
              </a:r>
              <a:r>
                <a:rPr lang="nb-NO" sz="1600" dirty="0" smtClean="0"/>
                <a:t> for </a:t>
              </a:r>
              <a:r>
                <a:rPr lang="nb-NO" sz="1600" dirty="0" err="1" smtClean="0"/>
                <a:t>studded</a:t>
              </a:r>
              <a:r>
                <a:rPr lang="nb-NO" sz="1600" dirty="0" smtClean="0"/>
                <a:t> </a:t>
              </a:r>
              <a:r>
                <a:rPr lang="nb-NO" sz="1600" dirty="0" err="1" smtClean="0"/>
                <a:t>tyres</a:t>
              </a:r>
              <a:endParaRPr lang="nb-NO" sz="1600" dirty="0"/>
            </a:p>
          </p:txBody>
        </p:sp>
        <p:sp>
          <p:nvSpPr>
            <p:cNvPr id="23" name="TekstSylinder 22"/>
            <p:cNvSpPr txBox="1"/>
            <p:nvPr/>
          </p:nvSpPr>
          <p:spPr>
            <a:xfrm>
              <a:off x="2052513" y="2478577"/>
              <a:ext cx="2230343" cy="338554"/>
            </a:xfrm>
            <a:prstGeom prst="rect">
              <a:avLst/>
            </a:prstGeom>
            <a:solidFill>
              <a:schemeClr val="bg1"/>
            </a:solidFill>
            <a:ln>
              <a:solidFill>
                <a:schemeClr val="bg1"/>
              </a:solidFill>
            </a:ln>
          </p:spPr>
          <p:txBody>
            <a:bodyPr wrap="square" rtlCol="0">
              <a:spAutoFit/>
            </a:bodyPr>
            <a:lstStyle/>
            <a:p>
              <a:r>
                <a:rPr lang="nb-NO" sz="1600" dirty="0" err="1" smtClean="0"/>
                <a:t>Reduced</a:t>
              </a:r>
              <a:r>
                <a:rPr lang="nb-NO" sz="1600" dirty="0" smtClean="0"/>
                <a:t> speed limit</a:t>
              </a:r>
              <a:endParaRPr lang="nb-NO" sz="1600" dirty="0"/>
            </a:p>
          </p:txBody>
        </p:sp>
        <p:sp>
          <p:nvSpPr>
            <p:cNvPr id="24" name="TekstSylinder 23"/>
            <p:cNvSpPr txBox="1"/>
            <p:nvPr/>
          </p:nvSpPr>
          <p:spPr>
            <a:xfrm>
              <a:off x="972393" y="3113041"/>
              <a:ext cx="3243581" cy="338554"/>
            </a:xfrm>
            <a:prstGeom prst="rect">
              <a:avLst/>
            </a:prstGeom>
            <a:solidFill>
              <a:schemeClr val="bg1"/>
            </a:solidFill>
            <a:ln>
              <a:solidFill>
                <a:schemeClr val="bg1"/>
              </a:solidFill>
            </a:ln>
          </p:spPr>
          <p:txBody>
            <a:bodyPr wrap="square" rtlCol="0">
              <a:spAutoFit/>
            </a:bodyPr>
            <a:lstStyle/>
            <a:p>
              <a:r>
                <a:rPr lang="nb-NO" sz="1600" dirty="0" err="1"/>
                <a:t>Temporary</a:t>
              </a:r>
              <a:r>
                <a:rPr lang="nb-NO" sz="1600" dirty="0"/>
                <a:t> </a:t>
              </a:r>
              <a:r>
                <a:rPr lang="nb-NO" sz="1600" dirty="0" err="1"/>
                <a:t>increased</a:t>
              </a:r>
              <a:r>
                <a:rPr lang="nb-NO" sz="1600" dirty="0"/>
                <a:t> toll </a:t>
              </a:r>
              <a:r>
                <a:rPr lang="nb-NO" sz="1600" dirty="0" err="1"/>
                <a:t>plaza</a:t>
              </a:r>
              <a:endParaRPr lang="nb-NO" sz="1600" dirty="0"/>
            </a:p>
          </p:txBody>
        </p:sp>
      </p:grpSp>
    </p:spTree>
    <p:extLst>
      <p:ext uri="{BB962C8B-B14F-4D97-AF65-F5344CB8AC3E}">
        <p14:creationId xmlns:p14="http://schemas.microsoft.com/office/powerpoint/2010/main" val="191163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Contents</a:t>
            </a:r>
            <a:endParaRPr lang="nb-NO" dirty="0"/>
          </a:p>
        </p:txBody>
      </p:sp>
      <p:sp>
        <p:nvSpPr>
          <p:cNvPr id="4" name="Plassholder for tekst 3"/>
          <p:cNvSpPr>
            <a:spLocks noGrp="1"/>
          </p:cNvSpPr>
          <p:nvPr>
            <p:ph type="body" sz="quarter" idx="13"/>
          </p:nvPr>
        </p:nvSpPr>
        <p:spPr>
          <a:xfrm>
            <a:off x="1268797" y="522237"/>
            <a:ext cx="5693770" cy="354793"/>
          </a:xfrm>
        </p:spPr>
        <p:txBody>
          <a:bodyPr/>
          <a:lstStyle/>
          <a:p>
            <a:endParaRPr lang="nb-NO"/>
          </a:p>
        </p:txBody>
      </p:sp>
      <p:sp>
        <p:nvSpPr>
          <p:cNvPr id="5" name="Plassholder for dato 4"/>
          <p:cNvSpPr>
            <a:spLocks noGrp="1"/>
          </p:cNvSpPr>
          <p:nvPr>
            <p:ph type="dt" sz="half" idx="2"/>
          </p:nvPr>
        </p:nvSpPr>
        <p:spPr/>
        <p:txBody>
          <a:bodyPr/>
          <a:lstStyle/>
          <a:p>
            <a:fld id="{A6CB994B-CA7D-4B02-8DA1-006ADDAB2871}" type="datetime1">
              <a:rPr lang="en-GB" smtClean="0"/>
              <a:t>23/06/2015</a:t>
            </a:fld>
            <a:endParaRPr lang="nb-NO" dirty="0"/>
          </a:p>
        </p:txBody>
      </p:sp>
      <p:graphicFrame>
        <p:nvGraphicFramePr>
          <p:cNvPr id="7" name="Diagram 6"/>
          <p:cNvGraphicFramePr/>
          <p:nvPr>
            <p:extLst/>
          </p:nvPr>
        </p:nvGraphicFramePr>
        <p:xfrm>
          <a:off x="1188418" y="1685473"/>
          <a:ext cx="6097059" cy="406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ssholder for bunntekst 7"/>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363208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1273843" y="2061642"/>
            <a:ext cx="7001961" cy="4011428"/>
          </a:xfrm>
        </p:spPr>
        <p:txBody>
          <a:bodyPr/>
          <a:lstStyle/>
          <a:p>
            <a:pPr marL="0" indent="0" algn="ctr">
              <a:buNone/>
            </a:pPr>
            <a:r>
              <a:rPr lang="nb-NO" sz="3200" dirty="0" err="1" smtClean="0">
                <a:latin typeface="Lucida Calligraphy" panose="03010101010101010101" pitchFamily="66" charset="0"/>
                <a:cs typeface="MV Boli" panose="02000500030200090000" pitchFamily="2" charset="0"/>
              </a:rPr>
              <a:t>Thank</a:t>
            </a:r>
            <a:r>
              <a:rPr lang="nb-NO" sz="3200" dirty="0" smtClean="0">
                <a:latin typeface="Lucida Calligraphy" panose="03010101010101010101" pitchFamily="66" charset="0"/>
                <a:cs typeface="MV Boli" panose="02000500030200090000" pitchFamily="2" charset="0"/>
              </a:rPr>
              <a:t> </a:t>
            </a:r>
            <a:r>
              <a:rPr lang="nb-NO" sz="3200" dirty="0" err="1" smtClean="0">
                <a:latin typeface="Lucida Calligraphy" panose="03010101010101010101" pitchFamily="66" charset="0"/>
                <a:cs typeface="MV Boli" panose="02000500030200090000" pitchFamily="2" charset="0"/>
              </a:rPr>
              <a:t>you</a:t>
            </a:r>
            <a:r>
              <a:rPr lang="nb-NO" sz="3200" dirty="0" smtClean="0">
                <a:latin typeface="Lucida Calligraphy" panose="03010101010101010101" pitchFamily="66" charset="0"/>
                <a:cs typeface="MV Boli" panose="02000500030200090000" pitchFamily="2" charset="0"/>
              </a:rPr>
              <a:t> for </a:t>
            </a:r>
            <a:r>
              <a:rPr lang="nb-NO" sz="3200" dirty="0" err="1" smtClean="0">
                <a:latin typeface="Lucida Calligraphy" panose="03010101010101010101" pitchFamily="66" charset="0"/>
                <a:cs typeface="MV Boli" panose="02000500030200090000" pitchFamily="2" charset="0"/>
              </a:rPr>
              <a:t>your</a:t>
            </a:r>
            <a:r>
              <a:rPr lang="nb-NO" sz="3200" dirty="0" smtClean="0">
                <a:latin typeface="Lucida Calligraphy" panose="03010101010101010101" pitchFamily="66" charset="0"/>
                <a:cs typeface="MV Boli" panose="02000500030200090000" pitchFamily="2" charset="0"/>
              </a:rPr>
              <a:t> </a:t>
            </a:r>
            <a:r>
              <a:rPr lang="nb-NO" sz="3200" dirty="0" err="1" smtClean="0">
                <a:latin typeface="Lucida Calligraphy" panose="03010101010101010101" pitchFamily="66" charset="0"/>
                <a:cs typeface="MV Boli" panose="02000500030200090000" pitchFamily="2" charset="0"/>
              </a:rPr>
              <a:t>attention</a:t>
            </a:r>
            <a:r>
              <a:rPr lang="nb-NO" sz="3200" dirty="0" smtClean="0">
                <a:latin typeface="Lucida Calligraphy" panose="03010101010101010101" pitchFamily="66" charset="0"/>
                <a:cs typeface="MV Boli" panose="02000500030200090000" pitchFamily="2" charset="0"/>
              </a:rPr>
              <a:t>!</a:t>
            </a:r>
          </a:p>
          <a:p>
            <a:pPr marL="0" indent="0" algn="ctr">
              <a:buNone/>
            </a:pPr>
            <a:endParaRPr lang="nb-NO" dirty="0"/>
          </a:p>
          <a:p>
            <a:pPr marL="0" indent="0" algn="ctr">
              <a:buNone/>
            </a:pPr>
            <a:r>
              <a:rPr lang="nb-NO" dirty="0" smtClean="0">
                <a:hlinkClick r:id="rId2"/>
              </a:rPr>
              <a:t>nina.martinsen@vegvesen.no</a:t>
            </a:r>
            <a:endParaRPr lang="nb-NO" dirty="0" smtClean="0"/>
          </a:p>
          <a:p>
            <a:pPr marL="0" indent="0" algn="ctr">
              <a:buNone/>
            </a:pPr>
            <a:r>
              <a:rPr lang="nb-NO" dirty="0" smtClean="0">
                <a:hlinkClick r:id="rId3"/>
              </a:rPr>
              <a:t>karl.gjerstad@vegvesen.no</a:t>
            </a:r>
            <a:endParaRPr lang="nb-NO" dirty="0" smtClean="0"/>
          </a:p>
          <a:p>
            <a:pPr marL="0" indent="0" algn="ctr">
              <a:buNone/>
            </a:pPr>
            <a:endParaRPr lang="nb-NO" dirty="0"/>
          </a:p>
        </p:txBody>
      </p:sp>
      <p:sp>
        <p:nvSpPr>
          <p:cNvPr id="4" name="Plassholder for tekst 3"/>
          <p:cNvSpPr>
            <a:spLocks noGrp="1"/>
          </p:cNvSpPr>
          <p:nvPr>
            <p:ph type="body" sz="quarter" idx="13"/>
          </p:nvPr>
        </p:nvSpPr>
        <p:spPr/>
        <p:txBody>
          <a:bodyPr/>
          <a:lstStyle/>
          <a:p>
            <a:endParaRPr lang="nb-NO"/>
          </a:p>
        </p:txBody>
      </p:sp>
      <p:sp>
        <p:nvSpPr>
          <p:cNvPr id="5" name="Plassholder for bunntekst 4"/>
          <p:cNvSpPr>
            <a:spLocks noGrp="1"/>
          </p:cNvSpPr>
          <p:nvPr>
            <p:ph type="ftr" sz="quarter" idx="3"/>
          </p:nvPr>
        </p:nvSpPr>
        <p:spPr/>
        <p:txBody>
          <a:bodyPr/>
          <a:lstStyle/>
          <a:p>
            <a:r>
              <a:rPr lang="nb-NO" smtClean="0"/>
              <a:t>Svenska luftvårdsföreningen</a:t>
            </a:r>
            <a:endParaRPr lang="nb-NO" dirty="0"/>
          </a:p>
        </p:txBody>
      </p:sp>
      <p:sp>
        <p:nvSpPr>
          <p:cNvPr id="6" name="Plassholder for dato 5"/>
          <p:cNvSpPr>
            <a:spLocks noGrp="1"/>
          </p:cNvSpPr>
          <p:nvPr>
            <p:ph type="dt" sz="half" idx="2"/>
          </p:nvPr>
        </p:nvSpPr>
        <p:spPr/>
        <p:txBody>
          <a:bodyPr/>
          <a:lstStyle/>
          <a:p>
            <a:fld id="{66E55247-A20F-4485-8C17-C2A9E1F8B7BF}" type="datetime1">
              <a:rPr lang="en-GB" smtClean="0"/>
              <a:t>23/06/2015</a:t>
            </a:fld>
            <a:endParaRPr lang="nb-NO"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4021" y="4003530"/>
            <a:ext cx="492160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48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PM</a:t>
            </a:r>
            <a:r>
              <a:rPr lang="nb-NO" baseline="-25000" dirty="0" smtClean="0"/>
              <a:t>10</a:t>
            </a:r>
            <a:r>
              <a:rPr lang="nb-NO" dirty="0" smtClean="0"/>
              <a:t>-concentration in Oslo</a:t>
            </a:r>
            <a:endParaRPr lang="nb-NO" dirty="0"/>
          </a:p>
        </p:txBody>
      </p:sp>
      <p:sp>
        <p:nvSpPr>
          <p:cNvPr id="4" name="Plassholder for tekst 3"/>
          <p:cNvSpPr>
            <a:spLocks noGrp="1"/>
          </p:cNvSpPr>
          <p:nvPr>
            <p:ph type="body" sz="quarter" idx="13"/>
          </p:nvPr>
        </p:nvSpPr>
        <p:spPr/>
        <p:txBody>
          <a:bodyPr/>
          <a:lstStyle/>
          <a:p>
            <a:endParaRPr lang="nb-NO"/>
          </a:p>
        </p:txBody>
      </p:sp>
      <p:sp>
        <p:nvSpPr>
          <p:cNvPr id="6" name="Plassholder for dato 5"/>
          <p:cNvSpPr>
            <a:spLocks noGrp="1"/>
          </p:cNvSpPr>
          <p:nvPr>
            <p:ph type="dt" sz="half" idx="2"/>
          </p:nvPr>
        </p:nvSpPr>
        <p:spPr/>
        <p:txBody>
          <a:bodyPr/>
          <a:lstStyle/>
          <a:p>
            <a:fld id="{C4A53B8F-37CE-457B-9DDB-5D4D1ACDEF80}" type="datetime1">
              <a:rPr lang="en-GB" smtClean="0"/>
              <a:t>23/06/2015</a:t>
            </a:fld>
            <a:endParaRPr lang="nb-NO"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591" y="1629594"/>
            <a:ext cx="8519206"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bunntekst 4"/>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200704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866" y="1645729"/>
            <a:ext cx="3974767" cy="462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tel 5"/>
          <p:cNvSpPr>
            <a:spLocks noGrp="1"/>
          </p:cNvSpPr>
          <p:nvPr>
            <p:ph type="title"/>
          </p:nvPr>
        </p:nvSpPr>
        <p:spPr/>
        <p:txBody>
          <a:bodyPr>
            <a:normAutofit/>
          </a:bodyPr>
          <a:lstStyle/>
          <a:p>
            <a:r>
              <a:rPr lang="en-GB" noProof="0" dirty="0" smtClean="0"/>
              <a:t>Mitigations of road dust, PM10</a:t>
            </a:r>
            <a:endParaRPr lang="en-GB" noProof="0" dirty="0"/>
          </a:p>
        </p:txBody>
      </p:sp>
      <p:sp>
        <p:nvSpPr>
          <p:cNvPr id="7" name="Plassholder for innhold 6"/>
          <p:cNvSpPr>
            <a:spLocks noGrp="1"/>
          </p:cNvSpPr>
          <p:nvPr>
            <p:ph idx="1"/>
          </p:nvPr>
        </p:nvSpPr>
        <p:spPr/>
        <p:txBody>
          <a:bodyPr/>
          <a:lstStyle/>
          <a:p>
            <a:r>
              <a:rPr lang="en-GB" dirty="0" smtClean="0"/>
              <a:t>Less studded tyres</a:t>
            </a:r>
          </a:p>
          <a:p>
            <a:pPr lvl="1"/>
            <a:r>
              <a:rPr lang="en-GB" dirty="0" smtClean="0"/>
              <a:t>Tax</a:t>
            </a:r>
          </a:p>
          <a:p>
            <a:pPr lvl="1"/>
            <a:r>
              <a:rPr lang="en-GB" dirty="0"/>
              <a:t>Information campaign</a:t>
            </a:r>
          </a:p>
          <a:p>
            <a:pPr lvl="1"/>
            <a:r>
              <a:rPr lang="en-US" dirty="0" smtClean="0"/>
              <a:t>subsidies </a:t>
            </a:r>
            <a:r>
              <a:rPr lang="en-US" dirty="0"/>
              <a:t>for the purchase of </a:t>
            </a:r>
            <a:r>
              <a:rPr lang="en-US" dirty="0" err="1"/>
              <a:t>studless</a:t>
            </a:r>
            <a:r>
              <a:rPr lang="en-US" dirty="0"/>
              <a:t> </a:t>
            </a:r>
            <a:r>
              <a:rPr lang="en-GB" dirty="0" smtClean="0"/>
              <a:t>tyres</a:t>
            </a:r>
          </a:p>
          <a:p>
            <a:pPr lvl="1"/>
            <a:endParaRPr lang="en-GB" dirty="0" smtClean="0"/>
          </a:p>
          <a:p>
            <a:r>
              <a:rPr lang="en-GB" dirty="0" smtClean="0"/>
              <a:t>Reduced speed limits</a:t>
            </a:r>
          </a:p>
          <a:p>
            <a:endParaRPr lang="en-GB" dirty="0" smtClean="0"/>
          </a:p>
          <a:p>
            <a:r>
              <a:rPr lang="en-GB" dirty="0" smtClean="0"/>
              <a:t>Road maintenance</a:t>
            </a:r>
          </a:p>
        </p:txBody>
      </p:sp>
      <p:sp>
        <p:nvSpPr>
          <p:cNvPr id="8" name="Plassholder for tekst 7"/>
          <p:cNvSpPr>
            <a:spLocks noGrp="1"/>
          </p:cNvSpPr>
          <p:nvPr>
            <p:ph type="body" sz="quarter" idx="13"/>
          </p:nvPr>
        </p:nvSpPr>
        <p:spPr/>
        <p:txBody>
          <a:bodyPr/>
          <a:lstStyle/>
          <a:p>
            <a:endParaRPr lang="nb-NO" dirty="0"/>
          </a:p>
        </p:txBody>
      </p:sp>
      <p:sp>
        <p:nvSpPr>
          <p:cNvPr id="2" name="Plassholder for dato 1"/>
          <p:cNvSpPr>
            <a:spLocks noGrp="1"/>
          </p:cNvSpPr>
          <p:nvPr>
            <p:ph type="dt" sz="half" idx="2"/>
          </p:nvPr>
        </p:nvSpPr>
        <p:spPr/>
        <p:txBody>
          <a:bodyPr/>
          <a:lstStyle/>
          <a:p>
            <a:fld id="{E3E4AB73-77EB-444E-8976-1B2799927C24}" type="datetime1">
              <a:rPr lang="en-GB" smtClean="0"/>
              <a:t>23/06/2015</a:t>
            </a:fld>
            <a:endParaRPr lang="nb-NO" dirty="0"/>
          </a:p>
        </p:txBody>
      </p:sp>
      <p:sp>
        <p:nvSpPr>
          <p:cNvPr id="3" name="Plassholder for bunntekst 2"/>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18248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Tax for studded tyres</a:t>
            </a:r>
            <a:endParaRPr lang="en-GB" dirty="0"/>
          </a:p>
        </p:txBody>
      </p:sp>
      <p:sp>
        <p:nvSpPr>
          <p:cNvPr id="3" name="Plassholder for innhold 2"/>
          <p:cNvSpPr>
            <a:spLocks noGrp="1"/>
          </p:cNvSpPr>
          <p:nvPr>
            <p:ph idx="1"/>
          </p:nvPr>
        </p:nvSpPr>
        <p:spPr>
          <a:xfrm>
            <a:off x="1187831" y="1557153"/>
            <a:ext cx="7001961" cy="4753628"/>
          </a:xfrm>
        </p:spPr>
        <p:txBody>
          <a:bodyPr/>
          <a:lstStyle/>
          <a:p>
            <a:r>
              <a:rPr lang="en-GB" dirty="0" smtClean="0"/>
              <a:t>In Norway the local city may introduce tax for studded tyres</a:t>
            </a:r>
          </a:p>
          <a:p>
            <a:pPr lvl="1"/>
            <a:r>
              <a:rPr lang="en-GB" dirty="0" smtClean="0"/>
              <a:t>Tax for studded tyres in Oslo and Bergen</a:t>
            </a:r>
          </a:p>
          <a:p>
            <a:pPr lvl="1"/>
            <a:r>
              <a:rPr lang="en-GB" dirty="0" smtClean="0"/>
              <a:t>Previously also in Trondheim</a:t>
            </a:r>
          </a:p>
          <a:p>
            <a:endParaRPr lang="en-GB" dirty="0" smtClean="0"/>
          </a:p>
          <a:p>
            <a:r>
              <a:rPr lang="en-GB" dirty="0" smtClean="0"/>
              <a:t>Tax fee for a season is 1200 NOK  ≈  150 €</a:t>
            </a:r>
          </a:p>
          <a:p>
            <a:endParaRPr lang="en-GB" dirty="0" smtClean="0"/>
          </a:p>
          <a:p>
            <a:r>
              <a:rPr lang="en-GB" dirty="0" smtClean="0"/>
              <a:t>Studded tyres also reduced accidents, therefore:</a:t>
            </a:r>
          </a:p>
          <a:p>
            <a:pPr lvl="1"/>
            <a:r>
              <a:rPr lang="en-GB" dirty="0" smtClean="0"/>
              <a:t>No tax in smaller towns</a:t>
            </a:r>
          </a:p>
          <a:p>
            <a:pPr lvl="1"/>
            <a:r>
              <a:rPr lang="en-GB" dirty="0" smtClean="0"/>
              <a:t>Studded tyres will never be banned in Norway</a:t>
            </a:r>
          </a:p>
          <a:p>
            <a:pPr lvl="1"/>
            <a:endParaRPr lang="en-GB" dirty="0" smtClean="0"/>
          </a:p>
          <a:p>
            <a:r>
              <a:rPr lang="en-GB" dirty="0" smtClean="0"/>
              <a:t>Fine for using studded tyres without paying the tax.</a:t>
            </a:r>
          </a:p>
        </p:txBody>
      </p:sp>
      <p:sp>
        <p:nvSpPr>
          <p:cNvPr id="4" name="Plassholder for tekst 3"/>
          <p:cNvSpPr>
            <a:spLocks noGrp="1"/>
          </p:cNvSpPr>
          <p:nvPr>
            <p:ph type="body" sz="quarter" idx="13"/>
          </p:nvPr>
        </p:nvSpPr>
        <p:spPr/>
        <p:txBody>
          <a:bodyPr/>
          <a:lstStyle/>
          <a:p>
            <a:endParaRPr lang="nb-NO"/>
          </a:p>
        </p:txBody>
      </p:sp>
      <p:sp>
        <p:nvSpPr>
          <p:cNvPr id="5" name="Plassholder for dato 4"/>
          <p:cNvSpPr>
            <a:spLocks noGrp="1"/>
          </p:cNvSpPr>
          <p:nvPr>
            <p:ph type="dt" sz="half" idx="2"/>
          </p:nvPr>
        </p:nvSpPr>
        <p:spPr/>
        <p:txBody>
          <a:bodyPr/>
          <a:lstStyle/>
          <a:p>
            <a:fld id="{DAA4B34D-7D60-46DB-8084-6142C43244CD}" type="datetime1">
              <a:rPr lang="en-GB" smtClean="0"/>
              <a:t>23/06/2015</a:t>
            </a:fld>
            <a:endParaRPr lang="nb-NO" dirty="0"/>
          </a:p>
        </p:txBody>
      </p:sp>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36445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Tax for studded </a:t>
            </a:r>
            <a:r>
              <a:rPr lang="en-US" dirty="0" err="1" smtClean="0"/>
              <a:t>tyres</a:t>
            </a:r>
            <a:r>
              <a:rPr lang="en-US" dirty="0" smtClean="0"/>
              <a:t> is effective</a:t>
            </a:r>
            <a:endParaRPr lang="en-US" dirty="0"/>
          </a:p>
        </p:txBody>
      </p:sp>
      <p:sp>
        <p:nvSpPr>
          <p:cNvPr id="4" name="Plassholder for tekst 3"/>
          <p:cNvSpPr>
            <a:spLocks noGrp="1"/>
          </p:cNvSpPr>
          <p:nvPr>
            <p:ph type="body" sz="quarter" idx="13"/>
          </p:nvPr>
        </p:nvSpPr>
        <p:spPr/>
        <p:txBody>
          <a:bodyPr/>
          <a:lstStyle/>
          <a:p>
            <a:endParaRPr lang="nb-NO"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851" y="1747377"/>
            <a:ext cx="6985989" cy="430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ssholder for dato 5"/>
          <p:cNvSpPr>
            <a:spLocks noGrp="1"/>
          </p:cNvSpPr>
          <p:nvPr>
            <p:ph type="dt" sz="half" idx="2"/>
          </p:nvPr>
        </p:nvSpPr>
        <p:spPr/>
        <p:txBody>
          <a:bodyPr/>
          <a:lstStyle/>
          <a:p>
            <a:fld id="{7AEB0E52-D1CA-40F1-B7C2-5FCA41052DB5}" type="datetime1">
              <a:rPr lang="en-GB" smtClean="0"/>
              <a:t>23/06/2015</a:t>
            </a:fld>
            <a:endParaRPr lang="nb-NO" dirty="0"/>
          </a:p>
        </p:txBody>
      </p:sp>
      <p:sp>
        <p:nvSpPr>
          <p:cNvPr id="7" name="Plassholder for bunntekst 6"/>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412029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Studded </a:t>
            </a:r>
            <a:r>
              <a:rPr lang="en-US" dirty="0" err="1" smtClean="0"/>
              <a:t>tyres</a:t>
            </a:r>
            <a:r>
              <a:rPr lang="en-US" dirty="0" smtClean="0"/>
              <a:t> and car accidents</a:t>
            </a:r>
            <a:endParaRPr lang="en-US" dirty="0"/>
          </a:p>
        </p:txBody>
      </p:sp>
      <p:sp>
        <p:nvSpPr>
          <p:cNvPr id="3" name="Plassholder for innhold 2"/>
          <p:cNvSpPr>
            <a:spLocks noGrp="1"/>
          </p:cNvSpPr>
          <p:nvPr>
            <p:ph idx="1"/>
          </p:nvPr>
        </p:nvSpPr>
        <p:spPr>
          <a:xfrm>
            <a:off x="539646" y="5878633"/>
            <a:ext cx="8066297" cy="577798"/>
          </a:xfrm>
        </p:spPr>
        <p:txBody>
          <a:bodyPr/>
          <a:lstStyle/>
          <a:p>
            <a:r>
              <a:rPr lang="en-US" dirty="0"/>
              <a:t>There was no </a:t>
            </a:r>
            <a:r>
              <a:rPr lang="en-US" dirty="0" smtClean="0"/>
              <a:t>change </a:t>
            </a:r>
            <a:r>
              <a:rPr lang="en-US" dirty="0"/>
              <a:t>in the number of insurance reported </a:t>
            </a:r>
            <a:r>
              <a:rPr lang="en-US" dirty="0" smtClean="0"/>
              <a:t>accidents</a:t>
            </a:r>
            <a:endParaRPr lang="nb-NO" dirty="0"/>
          </a:p>
        </p:txBody>
      </p:sp>
      <p:sp>
        <p:nvSpPr>
          <p:cNvPr id="4" name="Plassholder for tekst 3"/>
          <p:cNvSpPr>
            <a:spLocks noGrp="1"/>
          </p:cNvSpPr>
          <p:nvPr>
            <p:ph type="body" sz="quarter" idx="13"/>
          </p:nvPr>
        </p:nvSpPr>
        <p:spPr/>
        <p:txBody>
          <a:bodyPr/>
          <a:lstStyle/>
          <a:p>
            <a:endParaRPr lang="nb-NO"/>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19" t="23194" r="11698" b="6836"/>
          <a:stretch/>
        </p:blipFill>
        <p:spPr bwMode="auto">
          <a:xfrm>
            <a:off x="1086899" y="1441159"/>
            <a:ext cx="6277289" cy="38438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kstSylinder 6"/>
          <p:cNvSpPr txBox="1"/>
          <p:nvPr/>
        </p:nvSpPr>
        <p:spPr>
          <a:xfrm>
            <a:off x="1332434" y="5285014"/>
            <a:ext cx="5786221" cy="369418"/>
          </a:xfrm>
          <a:prstGeom prst="rect">
            <a:avLst/>
          </a:prstGeom>
          <a:noFill/>
        </p:spPr>
        <p:txBody>
          <a:bodyPr wrap="square" lIns="91449" tIns="45725" rIns="91449" bIns="45725" rtlCol="0">
            <a:spAutoFit/>
          </a:bodyPr>
          <a:lstStyle/>
          <a:p>
            <a:pPr algn="ctr"/>
            <a:r>
              <a:rPr lang="en-US" dirty="0" smtClean="0"/>
              <a:t>Change in percent points in studded </a:t>
            </a:r>
            <a:r>
              <a:rPr lang="en-US" dirty="0" err="1" smtClean="0"/>
              <a:t>tyres</a:t>
            </a:r>
            <a:endParaRPr lang="en-US" dirty="0"/>
          </a:p>
        </p:txBody>
      </p:sp>
      <p:sp>
        <p:nvSpPr>
          <p:cNvPr id="8" name="TekstSylinder 7"/>
          <p:cNvSpPr txBox="1"/>
          <p:nvPr/>
        </p:nvSpPr>
        <p:spPr>
          <a:xfrm>
            <a:off x="7334154" y="2421449"/>
            <a:ext cx="1811435" cy="1077467"/>
          </a:xfrm>
          <a:prstGeom prst="rect">
            <a:avLst/>
          </a:prstGeom>
          <a:noFill/>
        </p:spPr>
        <p:txBody>
          <a:bodyPr wrap="square" lIns="91449" tIns="45725" rIns="91449" bIns="45725" rtlCol="0">
            <a:spAutoFit/>
          </a:bodyPr>
          <a:lstStyle/>
          <a:p>
            <a:r>
              <a:rPr lang="en-US" sz="1600" dirty="0"/>
              <a:t>Percent change in the number of injury accidents</a:t>
            </a:r>
            <a:endParaRPr lang="nb-NO" sz="1600" dirty="0"/>
          </a:p>
        </p:txBody>
      </p:sp>
      <p:sp>
        <p:nvSpPr>
          <p:cNvPr id="6" name="Plassholder for dato 5"/>
          <p:cNvSpPr>
            <a:spLocks noGrp="1"/>
          </p:cNvSpPr>
          <p:nvPr>
            <p:ph type="dt" sz="half" idx="2"/>
          </p:nvPr>
        </p:nvSpPr>
        <p:spPr/>
        <p:txBody>
          <a:bodyPr/>
          <a:lstStyle/>
          <a:p>
            <a:fld id="{A22F87FB-7766-4D42-9FF0-0AB5644CCBB8}" type="datetime1">
              <a:rPr lang="en-GB" smtClean="0"/>
              <a:t>23/06/2015</a:t>
            </a:fld>
            <a:endParaRPr lang="nb-NO" dirty="0"/>
          </a:p>
        </p:txBody>
      </p:sp>
      <p:sp>
        <p:nvSpPr>
          <p:cNvPr id="9" name="Plassholder for bunntekst 8"/>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3860549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Information campaign in Stavanger</a:t>
            </a:r>
            <a:endParaRPr lang="en-US" dirty="0"/>
          </a:p>
        </p:txBody>
      </p:sp>
      <p:sp>
        <p:nvSpPr>
          <p:cNvPr id="3" name="Plassholder for innhold 2"/>
          <p:cNvSpPr>
            <a:spLocks noGrp="1"/>
          </p:cNvSpPr>
          <p:nvPr>
            <p:ph idx="1"/>
          </p:nvPr>
        </p:nvSpPr>
        <p:spPr>
          <a:xfrm>
            <a:off x="4356733" y="1989301"/>
            <a:ext cx="4465271" cy="4393505"/>
          </a:xfrm>
        </p:spPr>
        <p:txBody>
          <a:bodyPr>
            <a:normAutofit/>
          </a:bodyPr>
          <a:lstStyle/>
          <a:p>
            <a:r>
              <a:rPr lang="en-US" dirty="0" smtClean="0"/>
              <a:t>NOTE: Wordplay!</a:t>
            </a:r>
          </a:p>
          <a:p>
            <a:pPr lvl="1"/>
            <a:r>
              <a:rPr lang="en-US" dirty="0" smtClean="0"/>
              <a:t>Norwegian: «</a:t>
            </a:r>
            <a:r>
              <a:rPr lang="en-US" dirty="0" err="1" smtClean="0"/>
              <a:t>Pigg</a:t>
            </a:r>
            <a:r>
              <a:rPr lang="en-US" dirty="0" smtClean="0"/>
              <a:t>» = «Studded»</a:t>
            </a:r>
          </a:p>
          <a:p>
            <a:pPr lvl="1"/>
            <a:r>
              <a:rPr lang="en-US" dirty="0" smtClean="0"/>
              <a:t>«</a:t>
            </a:r>
            <a:r>
              <a:rPr lang="en-US" dirty="0" err="1" smtClean="0"/>
              <a:t>Piggfri</a:t>
            </a:r>
            <a:r>
              <a:rPr lang="en-US" dirty="0" smtClean="0"/>
              <a:t>» = «</a:t>
            </a:r>
            <a:r>
              <a:rPr lang="en-US" dirty="0" err="1" smtClean="0"/>
              <a:t>studdless</a:t>
            </a:r>
            <a:r>
              <a:rPr lang="en-US" dirty="0" smtClean="0"/>
              <a:t>»</a:t>
            </a:r>
          </a:p>
          <a:p>
            <a:pPr lvl="1"/>
            <a:r>
              <a:rPr lang="en-US" dirty="0" smtClean="0"/>
              <a:t>«Pig Free» supposed to be funny</a:t>
            </a:r>
          </a:p>
          <a:p>
            <a:endParaRPr lang="en-US" dirty="0" smtClean="0"/>
          </a:p>
          <a:p>
            <a:r>
              <a:rPr lang="en-US" dirty="0" smtClean="0"/>
              <a:t>Cooperation between</a:t>
            </a:r>
          </a:p>
          <a:p>
            <a:pPr lvl="1"/>
            <a:r>
              <a:rPr lang="en-US" dirty="0" smtClean="0"/>
              <a:t>Local city</a:t>
            </a:r>
          </a:p>
          <a:p>
            <a:pPr lvl="1"/>
            <a:r>
              <a:rPr lang="en-US" dirty="0" smtClean="0"/>
              <a:t>NPRA</a:t>
            </a:r>
          </a:p>
          <a:p>
            <a:pPr lvl="1"/>
            <a:r>
              <a:rPr lang="en-US" dirty="0" err="1" smtClean="0"/>
              <a:t>Tyre</a:t>
            </a:r>
            <a:r>
              <a:rPr lang="en-US" dirty="0" smtClean="0"/>
              <a:t> outlets</a:t>
            </a:r>
          </a:p>
          <a:p>
            <a:pPr lvl="1"/>
            <a:r>
              <a:rPr lang="en-US" dirty="0" smtClean="0"/>
              <a:t>Car federation </a:t>
            </a:r>
          </a:p>
          <a:p>
            <a:pPr lvl="1"/>
            <a:endParaRPr lang="en-US" dirty="0" smtClean="0"/>
          </a:p>
          <a:p>
            <a:r>
              <a:rPr lang="en-US" dirty="0" smtClean="0"/>
              <a:t>Objective: 10 % studded </a:t>
            </a:r>
            <a:r>
              <a:rPr lang="en-US" dirty="0" err="1" smtClean="0"/>
              <a:t>tyres</a:t>
            </a:r>
            <a:r>
              <a:rPr lang="en-US" dirty="0" smtClean="0"/>
              <a:t/>
            </a:r>
            <a:br>
              <a:rPr lang="en-US" dirty="0" smtClean="0"/>
            </a:br>
            <a:r>
              <a:rPr lang="en-US" dirty="0" smtClean="0"/>
              <a:t>28 % </a:t>
            </a:r>
            <a:r>
              <a:rPr lang="en-US" dirty="0" smtClean="0">
                <a:sym typeface="Wingdings" panose="05000000000000000000" pitchFamily="2" charset="2"/>
              </a:rPr>
              <a:t> 22 % first year</a:t>
            </a:r>
            <a:endParaRPr lang="en-US" dirty="0" smtClean="0"/>
          </a:p>
        </p:txBody>
      </p:sp>
      <p:sp>
        <p:nvSpPr>
          <p:cNvPr id="4" name="Plassholder for tekst 3"/>
          <p:cNvSpPr>
            <a:spLocks noGrp="1"/>
          </p:cNvSpPr>
          <p:nvPr>
            <p:ph type="body" sz="quarter" idx="13"/>
          </p:nvPr>
        </p:nvSpPr>
        <p:spPr/>
        <p:txBody>
          <a:bodyPr/>
          <a:lstStyle/>
          <a:p>
            <a:endParaRPr lang="nb-NO"/>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64" y="1701202"/>
            <a:ext cx="4057057" cy="396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dato 4"/>
          <p:cNvSpPr>
            <a:spLocks noGrp="1"/>
          </p:cNvSpPr>
          <p:nvPr>
            <p:ph type="dt" sz="half" idx="2"/>
          </p:nvPr>
        </p:nvSpPr>
        <p:spPr/>
        <p:txBody>
          <a:bodyPr/>
          <a:lstStyle/>
          <a:p>
            <a:fld id="{A089A6D4-FDEC-42A1-872E-149C6AA067A9}" type="datetime1">
              <a:rPr lang="en-GB" smtClean="0"/>
              <a:t>23/06/2015</a:t>
            </a:fld>
            <a:endParaRPr lang="nb-NO" dirty="0"/>
          </a:p>
        </p:txBody>
      </p:sp>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spTree>
    <p:extLst>
      <p:ext uri="{BB962C8B-B14F-4D97-AF65-F5344CB8AC3E}">
        <p14:creationId xmlns:p14="http://schemas.microsoft.com/office/powerpoint/2010/main" val="223586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Reduced speed limit during winter season</a:t>
            </a:r>
            <a:endParaRPr lang="nb-NO" dirty="0"/>
          </a:p>
        </p:txBody>
      </p:sp>
      <p:sp>
        <p:nvSpPr>
          <p:cNvPr id="3" name="Plassholder for innhold 2"/>
          <p:cNvSpPr>
            <a:spLocks noGrp="1"/>
          </p:cNvSpPr>
          <p:nvPr>
            <p:ph idx="1"/>
          </p:nvPr>
        </p:nvSpPr>
        <p:spPr/>
        <p:txBody>
          <a:bodyPr/>
          <a:lstStyle/>
          <a:p>
            <a:r>
              <a:rPr lang="en-US" dirty="0" smtClean="0"/>
              <a:t>Speed limit: 80 km/h </a:t>
            </a:r>
            <a:r>
              <a:rPr lang="en-US" dirty="0" smtClean="0">
                <a:sym typeface="Wingdings" panose="05000000000000000000" pitchFamily="2" charset="2"/>
              </a:rPr>
              <a:t> 60 km/h</a:t>
            </a:r>
          </a:p>
          <a:p>
            <a:r>
              <a:rPr lang="en-US" dirty="0" smtClean="0"/>
              <a:t>Real speed reduction</a:t>
            </a:r>
            <a:r>
              <a:rPr lang="en-US" dirty="0"/>
              <a:t>: ~ </a:t>
            </a:r>
            <a:r>
              <a:rPr lang="en-US" dirty="0" smtClean="0"/>
              <a:t>10 km/h</a:t>
            </a:r>
          </a:p>
          <a:p>
            <a:endParaRPr lang="en-US" dirty="0" smtClean="0"/>
          </a:p>
          <a:p>
            <a:r>
              <a:rPr lang="en-US" dirty="0" smtClean="0"/>
              <a:t>Reduction of PM10 concentration: 30 – 35 %</a:t>
            </a:r>
          </a:p>
          <a:p>
            <a:endParaRPr lang="en-US" dirty="0" smtClean="0"/>
          </a:p>
          <a:p>
            <a:r>
              <a:rPr lang="en-US" dirty="0" smtClean="0"/>
              <a:t>Also positive side effects:</a:t>
            </a:r>
          </a:p>
          <a:p>
            <a:pPr lvl="1"/>
            <a:r>
              <a:rPr lang="en-US" dirty="0" smtClean="0"/>
              <a:t>Less noise</a:t>
            </a:r>
          </a:p>
          <a:p>
            <a:pPr lvl="1"/>
            <a:r>
              <a:rPr lang="en-US" dirty="0" smtClean="0"/>
              <a:t>Less accidents; ~ 40 %</a:t>
            </a:r>
            <a:endParaRPr lang="en-US" dirty="0"/>
          </a:p>
        </p:txBody>
      </p:sp>
      <p:sp>
        <p:nvSpPr>
          <p:cNvPr id="4" name="Plassholder for tekst 3"/>
          <p:cNvSpPr>
            <a:spLocks noGrp="1"/>
          </p:cNvSpPr>
          <p:nvPr>
            <p:ph type="body" sz="quarter" idx="13"/>
          </p:nvPr>
        </p:nvSpPr>
        <p:spPr/>
        <p:txBody>
          <a:bodyPr/>
          <a:lstStyle/>
          <a:p>
            <a:endParaRPr lang="nb-NO"/>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80" y="4413726"/>
            <a:ext cx="3933638" cy="180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ssholder for dato 4"/>
          <p:cNvSpPr>
            <a:spLocks noGrp="1"/>
          </p:cNvSpPr>
          <p:nvPr>
            <p:ph type="dt" sz="half" idx="2"/>
          </p:nvPr>
        </p:nvSpPr>
        <p:spPr/>
        <p:txBody>
          <a:bodyPr/>
          <a:lstStyle/>
          <a:p>
            <a:fld id="{4E50F2D6-1BC0-4B54-9DD4-359F74936048}" type="datetime1">
              <a:rPr lang="en-GB" smtClean="0"/>
              <a:t>23/06/2015</a:t>
            </a:fld>
            <a:endParaRPr lang="nb-NO" dirty="0"/>
          </a:p>
        </p:txBody>
      </p:sp>
      <p:sp>
        <p:nvSpPr>
          <p:cNvPr id="6" name="Plassholder for bunntekst 5"/>
          <p:cNvSpPr>
            <a:spLocks noGrp="1"/>
          </p:cNvSpPr>
          <p:nvPr>
            <p:ph type="ftr" sz="quarter" idx="3"/>
          </p:nvPr>
        </p:nvSpPr>
        <p:spPr/>
        <p:txBody>
          <a:bodyPr/>
          <a:lstStyle/>
          <a:p>
            <a:r>
              <a:rPr lang="nb-NO" smtClean="0"/>
              <a:t>Svenska luftvårdsföreningen</a:t>
            </a:r>
            <a:endParaRPr lang="nb-NO"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68"/>
          <a:stretch/>
        </p:blipFill>
        <p:spPr bwMode="auto">
          <a:xfrm>
            <a:off x="4788818" y="3200400"/>
            <a:ext cx="4031521" cy="310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4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 Statens vegvesen liggende standard engelsk">
  <a:themeElements>
    <a:clrScheme name="SVV">
      <a:dk1>
        <a:sysClr val="windowText" lastClr="000000"/>
      </a:dk1>
      <a:lt1>
        <a:sysClr val="window" lastClr="FFFFFF"/>
      </a:lt1>
      <a:dk2>
        <a:srgbClr val="ED9300"/>
      </a:dk2>
      <a:lt2>
        <a:srgbClr val="E1E1E1"/>
      </a:lt2>
      <a:accent1>
        <a:srgbClr val="ED9300"/>
      </a:accent1>
      <a:accent2>
        <a:srgbClr val="3F505A"/>
      </a:accent2>
      <a:accent3>
        <a:srgbClr val="DADADA"/>
      </a:accent3>
      <a:accent4>
        <a:srgbClr val="58B02C"/>
      </a:accent4>
      <a:accent5>
        <a:srgbClr val="75450B"/>
      </a:accent5>
      <a:accent6>
        <a:srgbClr val="1F282D"/>
      </a:accent6>
      <a:hlink>
        <a:srgbClr val="0000FF"/>
      </a:hlink>
      <a:folHlink>
        <a:srgbClr val="800080"/>
      </a:folHlink>
    </a:clrScheme>
    <a:fontScheme name="Custom 1">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Statens vegvesen liggende standard engelsk.potx [Skrivebeskyttet]" id="{1C77632F-0337-4E3F-BC1F-25D681906ABE}" vid="{84929A3A-40A7-4CF2-A6F5-90534ED9B2A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 Statens vegvesen liggende standard engelsk</Template>
  <TotalTime>6635</TotalTime>
  <Words>1123</Words>
  <Application>Microsoft Office PowerPoint</Application>
  <PresentationFormat>Anpassad</PresentationFormat>
  <Paragraphs>190</Paragraphs>
  <Slides>20</Slides>
  <Notes>19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20</vt:i4>
      </vt:variant>
    </vt:vector>
  </HeadingPairs>
  <TitlesOfParts>
    <vt:vector size="27" baseType="lpstr">
      <vt:lpstr>Arial</vt:lpstr>
      <vt:lpstr>Calibri</vt:lpstr>
      <vt:lpstr>Lucida Calligraphy</vt:lpstr>
      <vt:lpstr>Lucida Sans Unicode</vt:lpstr>
      <vt:lpstr>MV Boli</vt:lpstr>
      <vt:lpstr>Wingdings</vt:lpstr>
      <vt:lpstr>2 Statens vegvesen liggende standard engelsk</vt:lpstr>
      <vt:lpstr>Measures to control air quality in Oslo, Norway.</vt:lpstr>
      <vt:lpstr>Contents</vt:lpstr>
      <vt:lpstr>PM10-concentration in Oslo</vt:lpstr>
      <vt:lpstr>Mitigations of road dust, PM10</vt:lpstr>
      <vt:lpstr>Tax for studded tyres</vt:lpstr>
      <vt:lpstr>Tax for studded tyres is effective</vt:lpstr>
      <vt:lpstr>Studded tyres and car accidents</vt:lpstr>
      <vt:lpstr>Information campaign in Stavanger</vt:lpstr>
      <vt:lpstr>Reduced speed limit during winter season</vt:lpstr>
      <vt:lpstr>Study of reduced speed in 2005</vt:lpstr>
      <vt:lpstr>Study of reduced speed in 2005</vt:lpstr>
      <vt:lpstr>Reduced speed 2005 - 2013</vt:lpstr>
      <vt:lpstr>Road maintenance</vt:lpstr>
      <vt:lpstr>NO2-concentration in Oslo</vt:lpstr>
      <vt:lpstr>Measures for NO2 </vt:lpstr>
      <vt:lpstr>Measures for NO2</vt:lpstr>
      <vt:lpstr>Air pollution from tunnels</vt:lpstr>
      <vt:lpstr>The success of electric cars</vt:lpstr>
      <vt:lpstr>The communication of measures</vt:lpstr>
      <vt:lpstr>PowerPoint-presentation</vt:lpstr>
    </vt:vector>
  </TitlesOfParts>
  <Company>Statens vegvesen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Martinsen Nina</dc:creator>
  <dc:description>Template by addpoint.no</dc:description>
  <cp:lastModifiedBy>Microsoft-konto</cp:lastModifiedBy>
  <cp:revision>67</cp:revision>
  <cp:lastPrinted>2015-05-12T13:33:15Z</cp:lastPrinted>
  <dcterms:created xsi:type="dcterms:W3CDTF">2015-05-08T07:59:21Z</dcterms:created>
  <dcterms:modified xsi:type="dcterms:W3CDTF">2015-06-23T11:29:40Z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_MarkAsFinal">
    <vt:bool>true</vt:bool>
  </property>
</Properties>
</file>