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50" r:id="rId2"/>
  </p:sldMasterIdLst>
  <p:notesMasterIdLst>
    <p:notesMasterId r:id="rId38"/>
  </p:notesMasterIdLst>
  <p:handoutMasterIdLst>
    <p:handoutMasterId r:id="rId39"/>
  </p:handoutMasterIdLst>
  <p:sldIdLst>
    <p:sldId id="256" r:id="rId3"/>
    <p:sldId id="354" r:id="rId4"/>
    <p:sldId id="353" r:id="rId5"/>
    <p:sldId id="261" r:id="rId6"/>
    <p:sldId id="331" r:id="rId7"/>
    <p:sldId id="334" r:id="rId8"/>
    <p:sldId id="332" r:id="rId9"/>
    <p:sldId id="336" r:id="rId10"/>
    <p:sldId id="316" r:id="rId11"/>
    <p:sldId id="314" r:id="rId12"/>
    <p:sldId id="297" r:id="rId13"/>
    <p:sldId id="337" r:id="rId14"/>
    <p:sldId id="338" r:id="rId15"/>
    <p:sldId id="284" r:id="rId16"/>
    <p:sldId id="339" r:id="rId17"/>
    <p:sldId id="340" r:id="rId18"/>
    <p:sldId id="351" r:id="rId19"/>
    <p:sldId id="315" r:id="rId20"/>
    <p:sldId id="346" r:id="rId21"/>
    <p:sldId id="266" r:id="rId22"/>
    <p:sldId id="355" r:id="rId23"/>
    <p:sldId id="356" r:id="rId24"/>
    <p:sldId id="357" r:id="rId25"/>
    <p:sldId id="358" r:id="rId26"/>
    <p:sldId id="260" r:id="rId27"/>
    <p:sldId id="347" r:id="rId28"/>
    <p:sldId id="279" r:id="rId29"/>
    <p:sldId id="323" r:id="rId30"/>
    <p:sldId id="325" r:id="rId31"/>
    <p:sldId id="326" r:id="rId32"/>
    <p:sldId id="349" r:id="rId33"/>
    <p:sldId id="312" r:id="rId34"/>
    <p:sldId id="310" r:id="rId35"/>
    <p:sldId id="350" r:id="rId36"/>
    <p:sldId id="352" r:id="rId37"/>
  </p:sldIdLst>
  <p:sldSz cx="12192000" cy="6858000"/>
  <p:notesSz cx="6858000" cy="9144000"/>
  <p:defaultTextStyle>
    <a:defPPr>
      <a:defRPr lang="sv-SE"/>
    </a:defPPr>
    <a:lvl1pPr algn="ctr" rtl="0" fontAlgn="base">
      <a:spcBef>
        <a:spcPct val="0"/>
      </a:spcBef>
      <a:spcAft>
        <a:spcPct val="0"/>
      </a:spcAft>
      <a:defRPr kern="1200">
        <a:solidFill>
          <a:schemeClr val="tx1"/>
        </a:solidFill>
        <a:latin typeface="Arial" charset="0"/>
        <a:ea typeface="+mn-ea"/>
        <a:cs typeface="+mn-cs"/>
      </a:defRPr>
    </a:lvl1pPr>
    <a:lvl2pPr marL="457189" algn="ctr" rtl="0" fontAlgn="base">
      <a:spcBef>
        <a:spcPct val="0"/>
      </a:spcBef>
      <a:spcAft>
        <a:spcPct val="0"/>
      </a:spcAft>
      <a:defRPr kern="1200">
        <a:solidFill>
          <a:schemeClr val="tx1"/>
        </a:solidFill>
        <a:latin typeface="Arial" charset="0"/>
        <a:ea typeface="+mn-ea"/>
        <a:cs typeface="+mn-cs"/>
      </a:defRPr>
    </a:lvl2pPr>
    <a:lvl3pPr marL="914377" algn="ctr" rtl="0" fontAlgn="base">
      <a:spcBef>
        <a:spcPct val="0"/>
      </a:spcBef>
      <a:spcAft>
        <a:spcPct val="0"/>
      </a:spcAft>
      <a:defRPr kern="1200">
        <a:solidFill>
          <a:schemeClr val="tx1"/>
        </a:solidFill>
        <a:latin typeface="Arial" charset="0"/>
        <a:ea typeface="+mn-ea"/>
        <a:cs typeface="+mn-cs"/>
      </a:defRPr>
    </a:lvl3pPr>
    <a:lvl4pPr marL="1371566" algn="ctr" rtl="0" fontAlgn="base">
      <a:spcBef>
        <a:spcPct val="0"/>
      </a:spcBef>
      <a:spcAft>
        <a:spcPct val="0"/>
      </a:spcAft>
      <a:defRPr kern="1200">
        <a:solidFill>
          <a:schemeClr val="tx1"/>
        </a:solidFill>
        <a:latin typeface="Arial" charset="0"/>
        <a:ea typeface="+mn-ea"/>
        <a:cs typeface="+mn-cs"/>
      </a:defRPr>
    </a:lvl4pPr>
    <a:lvl5pPr marL="1828754" algn="ctr" rtl="0" fontAlgn="base">
      <a:spcBef>
        <a:spcPct val="0"/>
      </a:spcBef>
      <a:spcAft>
        <a:spcPct val="0"/>
      </a:spcAft>
      <a:defRPr kern="1200">
        <a:solidFill>
          <a:schemeClr val="tx1"/>
        </a:solidFill>
        <a:latin typeface="Arial" charset="0"/>
        <a:ea typeface="+mn-ea"/>
        <a:cs typeface="+mn-cs"/>
      </a:defRPr>
    </a:lvl5pPr>
    <a:lvl6pPr marL="2285943" algn="l" defTabSz="914377" rtl="0" eaLnBrk="1" latinLnBrk="0" hangingPunct="1">
      <a:defRPr kern="1200">
        <a:solidFill>
          <a:schemeClr val="tx1"/>
        </a:solidFill>
        <a:latin typeface="Arial" charset="0"/>
        <a:ea typeface="+mn-ea"/>
        <a:cs typeface="+mn-cs"/>
      </a:defRPr>
    </a:lvl6pPr>
    <a:lvl7pPr marL="2743131" algn="l" defTabSz="914377" rtl="0" eaLnBrk="1" latinLnBrk="0" hangingPunct="1">
      <a:defRPr kern="1200">
        <a:solidFill>
          <a:schemeClr val="tx1"/>
        </a:solidFill>
        <a:latin typeface="Arial" charset="0"/>
        <a:ea typeface="+mn-ea"/>
        <a:cs typeface="+mn-cs"/>
      </a:defRPr>
    </a:lvl7pPr>
    <a:lvl8pPr marL="3200320" algn="l" defTabSz="914377" rtl="0" eaLnBrk="1" latinLnBrk="0" hangingPunct="1">
      <a:defRPr kern="1200">
        <a:solidFill>
          <a:schemeClr val="tx1"/>
        </a:solidFill>
        <a:latin typeface="Arial" charset="0"/>
        <a:ea typeface="+mn-ea"/>
        <a:cs typeface="+mn-cs"/>
      </a:defRPr>
    </a:lvl8pPr>
    <a:lvl9pPr marL="3657509" algn="l" defTabSz="914377"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699" userDrawn="1">
          <p15:clr>
            <a:srgbClr val="A4A3A4"/>
          </p15:clr>
        </p15:guide>
        <p15:guide id="2" orient="horz" pos="3975" userDrawn="1">
          <p15:clr>
            <a:srgbClr val="A4A3A4"/>
          </p15:clr>
        </p15:guide>
        <p15:guide id="3" orient="horz" pos="232" userDrawn="1">
          <p15:clr>
            <a:srgbClr val="A4A3A4"/>
          </p15:clr>
        </p15:guide>
        <p15:guide id="4" orient="horz" pos="73" userDrawn="1">
          <p15:clr>
            <a:srgbClr val="A4A3A4"/>
          </p15:clr>
        </p15:guide>
        <p15:guide id="5" orient="horz" pos="4043" userDrawn="1">
          <p15:clr>
            <a:srgbClr val="A4A3A4"/>
          </p15:clr>
        </p15:guide>
        <p15:guide id="6" orient="horz" pos="2103" userDrawn="1">
          <p15:clr>
            <a:srgbClr val="A4A3A4"/>
          </p15:clr>
        </p15:guide>
        <p15:guide id="7" orient="horz" pos="913" userDrawn="1">
          <p15:clr>
            <a:srgbClr val="A4A3A4"/>
          </p15:clr>
        </p15:guide>
        <p15:guide id="8" pos="3904" userDrawn="1">
          <p15:clr>
            <a:srgbClr val="A4A3A4"/>
          </p15:clr>
        </p15:guide>
        <p15:guide id="9" pos="387" userDrawn="1">
          <p15:clr>
            <a:srgbClr val="A4A3A4"/>
          </p15:clr>
        </p15:guide>
        <p15:guide id="10" pos="4928" userDrawn="1">
          <p15:clr>
            <a:srgbClr val="A4A3A4"/>
          </p15:clr>
        </p15:guide>
        <p15:guide id="11" pos="7300" userDrawn="1">
          <p15:clr>
            <a:srgbClr val="A4A3A4"/>
          </p15:clr>
        </p15:guide>
        <p15:guide id="12" pos="3779" userDrawn="1">
          <p15:clr>
            <a:srgbClr val="A4A3A4"/>
          </p15:clr>
        </p15:guide>
        <p15:guide id="13" pos="573" userDrawn="1">
          <p15:clr>
            <a:srgbClr val="A4A3A4"/>
          </p15:clr>
        </p15:guide>
        <p15:guide id="14" pos="595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4D4D4D"/>
    <a:srgbClr val="F8F8F8"/>
    <a:srgbClr val="DDDDDD"/>
    <a:srgbClr val="808080"/>
    <a:srgbClr val="B2B2B2"/>
    <a:srgbClr val="FFFF99"/>
    <a:srgbClr val="E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30" autoAdjust="0"/>
    <p:restoredTop sz="97786" autoAdjust="0"/>
  </p:normalViewPr>
  <p:slideViewPr>
    <p:cSldViewPr snapToObjects="1" showGuides="1">
      <p:cViewPr varScale="1">
        <p:scale>
          <a:sx n="78" d="100"/>
          <a:sy n="78" d="100"/>
        </p:scale>
        <p:origin x="720" y="96"/>
      </p:cViewPr>
      <p:guideLst>
        <p:guide orient="horz" pos="3699"/>
        <p:guide orient="horz" pos="3975"/>
        <p:guide orient="horz" pos="232"/>
        <p:guide orient="horz" pos="73"/>
        <p:guide orient="horz" pos="4043"/>
        <p:guide orient="horz" pos="2103"/>
        <p:guide orient="horz" pos="913"/>
        <p:guide pos="3904"/>
        <p:guide pos="387"/>
        <p:guide pos="4928"/>
        <p:guide pos="7300"/>
        <p:guide pos="3779"/>
        <p:guide pos="573"/>
        <p:guide pos="5957"/>
      </p:guideLst>
    </p:cSldViewPr>
  </p:slideViewPr>
  <p:notesTextViewPr>
    <p:cViewPr>
      <p:scale>
        <a:sx n="3" d="2"/>
        <a:sy n="3" d="2"/>
      </p:scale>
      <p:origin x="0" y="0"/>
    </p:cViewPr>
  </p:notesTextViewPr>
  <p:sorterViewPr>
    <p:cViewPr varScale="1">
      <p:scale>
        <a:sx n="1" d="1"/>
        <a:sy n="1" d="1"/>
      </p:scale>
      <p:origin x="0" y="-1398"/>
    </p:cViewPr>
  </p:sorterViewPr>
  <p:notesViewPr>
    <p:cSldViewPr snapToObjects="1" showGuides="1">
      <p:cViewPr varScale="1">
        <p:scale>
          <a:sx n="98" d="100"/>
          <a:sy n="98" d="100"/>
        </p:scale>
        <p:origin x="-228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sv-SE"/>
          </a:p>
        </p:txBody>
      </p:sp>
      <p:sp>
        <p:nvSpPr>
          <p:cNvPr id="508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sv-SE"/>
          </a:p>
        </p:txBody>
      </p:sp>
      <p:sp>
        <p:nvSpPr>
          <p:cNvPr id="508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sv-SE"/>
          </a:p>
        </p:txBody>
      </p:sp>
      <p:sp>
        <p:nvSpPr>
          <p:cNvPr id="508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ACFAE04-3B8E-4A23-A213-3B4B26D2618C}" type="slidenum">
              <a:rPr lang="sv-SE"/>
              <a:pPr>
                <a:defRPr/>
              </a:pPr>
              <a:t>‹#›</a:t>
            </a:fld>
            <a:endParaRPr lang="sv-SE"/>
          </a:p>
        </p:txBody>
      </p:sp>
    </p:spTree>
    <p:extLst>
      <p:ext uri="{BB962C8B-B14F-4D97-AF65-F5344CB8AC3E}">
        <p14:creationId xmlns:p14="http://schemas.microsoft.com/office/powerpoint/2010/main" val="3665630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sv-SE"/>
          </a:p>
        </p:txBody>
      </p:sp>
      <p:sp>
        <p:nvSpPr>
          <p:cNvPr id="67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sv-SE"/>
          </a:p>
        </p:txBody>
      </p:sp>
      <p:sp>
        <p:nvSpPr>
          <p:cNvPr id="14746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7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sv-SE"/>
          </a:p>
        </p:txBody>
      </p:sp>
      <p:sp>
        <p:nvSpPr>
          <p:cNvPr id="67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55E1275-9166-4AAE-959C-494A080CA147}" type="slidenum">
              <a:rPr lang="sv-SE"/>
              <a:pPr>
                <a:defRPr/>
              </a:pPr>
              <a:t>‹#›</a:t>
            </a:fld>
            <a:endParaRPr lang="sv-SE"/>
          </a:p>
        </p:txBody>
      </p:sp>
    </p:spTree>
    <p:extLst>
      <p:ext uri="{BB962C8B-B14F-4D97-AF65-F5344CB8AC3E}">
        <p14:creationId xmlns:p14="http://schemas.microsoft.com/office/powerpoint/2010/main" val="18349886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89" algn="l" rtl="0" eaLnBrk="0" fontAlgn="base" hangingPunct="0">
      <a:spcBef>
        <a:spcPct val="30000"/>
      </a:spcBef>
      <a:spcAft>
        <a:spcPct val="0"/>
      </a:spcAft>
      <a:defRPr sz="1200" kern="1200">
        <a:solidFill>
          <a:schemeClr val="tx1"/>
        </a:solidFill>
        <a:latin typeface="Arial" charset="0"/>
        <a:ea typeface="+mn-ea"/>
        <a:cs typeface="+mn-cs"/>
      </a:defRPr>
    </a:lvl2pPr>
    <a:lvl3pPr marL="914377" algn="l" rtl="0" eaLnBrk="0" fontAlgn="base" hangingPunct="0">
      <a:spcBef>
        <a:spcPct val="30000"/>
      </a:spcBef>
      <a:spcAft>
        <a:spcPct val="0"/>
      </a:spcAft>
      <a:defRPr sz="1200" kern="1200">
        <a:solidFill>
          <a:schemeClr val="tx1"/>
        </a:solidFill>
        <a:latin typeface="Arial" charset="0"/>
        <a:ea typeface="+mn-ea"/>
        <a:cs typeface="+mn-cs"/>
      </a:defRPr>
    </a:lvl3pPr>
    <a:lvl4pPr marL="1371566" algn="l" rtl="0" eaLnBrk="0" fontAlgn="base" hangingPunct="0">
      <a:spcBef>
        <a:spcPct val="30000"/>
      </a:spcBef>
      <a:spcAft>
        <a:spcPct val="0"/>
      </a:spcAft>
      <a:defRPr sz="1200" kern="1200">
        <a:solidFill>
          <a:schemeClr val="tx1"/>
        </a:solidFill>
        <a:latin typeface="Arial" charset="0"/>
        <a:ea typeface="+mn-ea"/>
        <a:cs typeface="+mn-cs"/>
      </a:defRPr>
    </a:lvl4pPr>
    <a:lvl5pPr marL="1828754" algn="l" rtl="0" eaLnBrk="0" fontAlgn="base" hangingPunct="0">
      <a:spcBef>
        <a:spcPct val="30000"/>
      </a:spcBef>
      <a:spcAft>
        <a:spcPct val="0"/>
      </a:spcAft>
      <a:defRPr sz="1200" kern="1200">
        <a:solidFill>
          <a:schemeClr val="tx1"/>
        </a:solidFill>
        <a:latin typeface="Arial"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a:ln/>
        </p:spPr>
      </p:sp>
      <p:sp>
        <p:nvSpPr>
          <p:cNvPr id="49155" name="Platshållare för anteckningar 2"/>
          <p:cNvSpPr>
            <a:spLocks noGrp="1"/>
          </p:cNvSpPr>
          <p:nvPr>
            <p:ph type="body" idx="1"/>
          </p:nvPr>
        </p:nvSpPr>
        <p:spPr>
          <a:noFill/>
        </p:spPr>
        <p:txBody>
          <a:bodyPr/>
          <a:lstStyle/>
          <a:p>
            <a:pPr eaLnBrk="1" hangingPunct="1"/>
            <a:endParaRPr lang="sv-SE">
              <a:latin typeface="Arial" pitchFamily="34" charset="0"/>
            </a:endParaRPr>
          </a:p>
        </p:txBody>
      </p:sp>
      <p:sp>
        <p:nvSpPr>
          <p:cNvPr id="49156" name="Platshållare för bildnumm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D18FDB-581D-41D8-95BD-18F06D2129A7}" type="slidenum">
              <a:rPr lang="sv-SE" smtClean="0"/>
              <a:pPr eaLnBrk="1" hangingPunct="1"/>
              <a:t>5</a:t>
            </a:fld>
            <a:endParaRPr lang="sv-SE"/>
          </a:p>
        </p:txBody>
      </p:sp>
    </p:spTree>
    <p:extLst>
      <p:ext uri="{BB962C8B-B14F-4D97-AF65-F5344CB8AC3E}">
        <p14:creationId xmlns:p14="http://schemas.microsoft.com/office/powerpoint/2010/main" val="3779486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421780D-381A-42FA-9C46-4E1A4619B2BF}" type="slidenum">
              <a:rPr lang="sv-SE" smtClean="0"/>
              <a:pPr eaLnBrk="1" hangingPunct="1"/>
              <a:t>6</a:t>
            </a:fld>
            <a:endParaRPr lang="sv-SE"/>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sv-SE">
              <a:latin typeface="Arial" pitchFamily="34" charset="0"/>
            </a:endParaRPr>
          </a:p>
        </p:txBody>
      </p:sp>
    </p:spTree>
    <p:extLst>
      <p:ext uri="{BB962C8B-B14F-4D97-AF65-F5344CB8AC3E}">
        <p14:creationId xmlns:p14="http://schemas.microsoft.com/office/powerpoint/2010/main" val="209613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tshållare för bildobjekt 1"/>
          <p:cNvSpPr>
            <a:spLocks noGrp="1" noRot="1" noChangeAspect="1" noTextEdit="1"/>
          </p:cNvSpPr>
          <p:nvPr>
            <p:ph type="sldImg"/>
          </p:nvPr>
        </p:nvSpPr>
        <p:spPr>
          <a:ln/>
        </p:spPr>
      </p:sp>
      <p:sp>
        <p:nvSpPr>
          <p:cNvPr id="51203" name="Platshållare för anteckningar 2"/>
          <p:cNvSpPr>
            <a:spLocks noGrp="1"/>
          </p:cNvSpPr>
          <p:nvPr>
            <p:ph type="body" idx="1"/>
          </p:nvPr>
        </p:nvSpPr>
        <p:spPr>
          <a:noFill/>
        </p:spPr>
        <p:txBody>
          <a:bodyPr/>
          <a:lstStyle/>
          <a:p>
            <a:endParaRPr lang="sv-SE">
              <a:latin typeface="Arial" pitchFamily="34" charset="0"/>
            </a:endParaRPr>
          </a:p>
        </p:txBody>
      </p:sp>
      <p:sp>
        <p:nvSpPr>
          <p:cNvPr id="51204" name="Platshållare för bildnumm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9767EA-6585-4278-A39A-65B6D7DE0343}" type="slidenum">
              <a:rPr lang="sv-SE" smtClean="0"/>
              <a:pPr eaLnBrk="1" hangingPunct="1"/>
              <a:t>7</a:t>
            </a:fld>
            <a:endParaRPr lang="sv-SE"/>
          </a:p>
        </p:txBody>
      </p:sp>
    </p:spTree>
    <p:extLst>
      <p:ext uri="{BB962C8B-B14F-4D97-AF65-F5344CB8AC3E}">
        <p14:creationId xmlns:p14="http://schemas.microsoft.com/office/powerpoint/2010/main" val="2622227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E0FB3C-BA59-4C8C-B95D-B51B3FDCB16E}" type="slidenum">
              <a:rPr lang="sv-SE" smtClean="0"/>
              <a:pPr eaLnBrk="1" hangingPunct="1"/>
              <a:t>17</a:t>
            </a:fld>
            <a:endParaRPr lang="sv-SE"/>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atin typeface="Arial" pitchFamily="34" charset="0"/>
            </a:endParaRPr>
          </a:p>
        </p:txBody>
      </p:sp>
    </p:spTree>
    <p:extLst>
      <p:ext uri="{BB962C8B-B14F-4D97-AF65-F5344CB8AC3E}">
        <p14:creationId xmlns:p14="http://schemas.microsoft.com/office/powerpoint/2010/main" val="3659188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dirty="0"/>
              <a:t>Hornsgatan har sämre beläggning, vilket resulterar i damm mellan och utanför hjulspår som städmaskinen inte klarar att ta upp, men som WDS tar med. Hur tillgängligt är detta damm för fordonens uppvirvling?</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dirty="0"/>
              <a:t>Sveavägens beläggning är bra och dammängderna små i körfältet eftersom städmaskinen klarar att städa upp det damm som finns. </a:t>
            </a:r>
          </a:p>
          <a:p>
            <a:endParaRPr lang="sv-SE" dirty="0"/>
          </a:p>
        </p:txBody>
      </p:sp>
      <p:sp>
        <p:nvSpPr>
          <p:cNvPr id="4" name="Platshållare för bildnummer 3"/>
          <p:cNvSpPr>
            <a:spLocks noGrp="1"/>
          </p:cNvSpPr>
          <p:nvPr>
            <p:ph type="sldNum" sz="quarter" idx="10"/>
          </p:nvPr>
        </p:nvSpPr>
        <p:spPr/>
        <p:txBody>
          <a:bodyPr/>
          <a:lstStyle/>
          <a:p>
            <a:pPr>
              <a:defRPr/>
            </a:pPr>
            <a:fld id="{855E1275-9166-4AAE-959C-494A080CA147}" type="slidenum">
              <a:rPr lang="sv-SE" smtClean="0"/>
              <a:pPr>
                <a:defRPr/>
              </a:pPr>
              <a:t>20</a:t>
            </a:fld>
            <a:endParaRPr lang="sv-SE"/>
          </a:p>
        </p:txBody>
      </p:sp>
    </p:spTree>
    <p:extLst>
      <p:ext uri="{BB962C8B-B14F-4D97-AF65-F5344CB8AC3E}">
        <p14:creationId xmlns:p14="http://schemas.microsoft.com/office/powerpoint/2010/main" val="1858934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19348" name="Rectangle 212"/>
          <p:cNvSpPr>
            <a:spLocks noGrp="1" noChangeArrowheads="1"/>
          </p:cNvSpPr>
          <p:nvPr>
            <p:ph type="ctrTitle"/>
          </p:nvPr>
        </p:nvSpPr>
        <p:spPr>
          <a:xfrm>
            <a:off x="910173" y="3159131"/>
            <a:ext cx="6913033" cy="1470025"/>
          </a:xfrm>
        </p:spPr>
        <p:txBody>
          <a:bodyPr/>
          <a:lstStyle>
            <a:lvl1pPr>
              <a:defRPr sz="3200"/>
            </a:lvl1pPr>
          </a:lstStyle>
          <a:p>
            <a:pPr lvl="0"/>
            <a:r>
              <a:rPr lang="sv-SE" noProof="0"/>
              <a:t>Klicka här för att ändra mall för rubrikformat</a:t>
            </a:r>
          </a:p>
        </p:txBody>
      </p:sp>
      <p:sp>
        <p:nvSpPr>
          <p:cNvPr id="219349" name="Rectangle 213"/>
          <p:cNvSpPr>
            <a:spLocks noGrp="1" noChangeArrowheads="1"/>
          </p:cNvSpPr>
          <p:nvPr>
            <p:ph type="subTitle" idx="1"/>
          </p:nvPr>
        </p:nvSpPr>
        <p:spPr>
          <a:xfrm>
            <a:off x="910173" y="4633921"/>
            <a:ext cx="6913033" cy="1235075"/>
          </a:xfrm>
        </p:spPr>
        <p:txBody>
          <a:bodyPr/>
          <a:lstStyle>
            <a:lvl1pPr>
              <a:defRPr sz="2000">
                <a:solidFill>
                  <a:srgbClr val="EB0000"/>
                </a:solidFill>
              </a:defRPr>
            </a:lvl1pPr>
          </a:lstStyle>
          <a:p>
            <a:pPr lvl="0"/>
            <a:r>
              <a:rPr lang="sv-SE" noProof="0"/>
              <a:t>Klicka här för att ändra mall för underrubrikformat</a:t>
            </a:r>
          </a:p>
        </p:txBody>
      </p:sp>
      <p:pic>
        <p:nvPicPr>
          <p:cNvPr id="2051" name="Picture 3" descr="K:\Grafisk profil\Loggor\vti_logo_RG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0167" y="1536413"/>
            <a:ext cx="2889184" cy="1460483"/>
          </a:xfrm>
          <a:prstGeom prst="rect">
            <a:avLst/>
          </a:prstGeom>
          <a:noFill/>
          <a:extLst>
            <a:ext uri="{909E8E84-426E-40DD-AFC4-6F175D3DCCD1}">
              <a14:hiddenFill xmlns:a14="http://schemas.microsoft.com/office/drawing/2010/main">
                <a:solidFill>
                  <a:srgbClr val="FFFFFF"/>
                </a:solidFill>
              </a14:hiddenFill>
            </a:ext>
          </a:extLst>
        </p:spPr>
      </p:pic>
      <p:sp>
        <p:nvSpPr>
          <p:cNvPr id="51" name="Freeform 169"/>
          <p:cNvSpPr>
            <a:spLocks/>
          </p:cNvSpPr>
          <p:nvPr userDrawn="1"/>
        </p:nvSpPr>
        <p:spPr bwMode="auto">
          <a:xfrm>
            <a:off x="7770287" y="46040"/>
            <a:ext cx="4417484" cy="6780213"/>
          </a:xfrm>
          <a:custGeom>
            <a:avLst/>
            <a:gdLst>
              <a:gd name="T0" fmla="*/ 971 w 1030"/>
              <a:gd name="T1" fmla="*/ 0 h 2107"/>
              <a:gd name="T2" fmla="*/ 262 w 1030"/>
              <a:gd name="T3" fmla="*/ 0 h 2107"/>
              <a:gd name="T4" fmla="*/ 178 w 1030"/>
              <a:gd name="T5" fmla="*/ 2107 h 2107"/>
              <a:gd name="T6" fmla="*/ 971 w 1030"/>
              <a:gd name="T7" fmla="*/ 2107 h 2107"/>
              <a:gd name="T8" fmla="*/ 1030 w 1030"/>
              <a:gd name="T9" fmla="*/ 2048 h 2107"/>
              <a:gd name="T10" fmla="*/ 1030 w 1030"/>
              <a:gd name="T11" fmla="*/ 60 h 2107"/>
              <a:gd name="T12" fmla="*/ 971 w 1030"/>
              <a:gd name="T13" fmla="*/ 0 h 2107"/>
            </a:gdLst>
            <a:ahLst/>
            <a:cxnLst>
              <a:cxn ang="0">
                <a:pos x="T0" y="T1"/>
              </a:cxn>
              <a:cxn ang="0">
                <a:pos x="T2" y="T3"/>
              </a:cxn>
              <a:cxn ang="0">
                <a:pos x="T4" y="T5"/>
              </a:cxn>
              <a:cxn ang="0">
                <a:pos x="T6" y="T7"/>
              </a:cxn>
              <a:cxn ang="0">
                <a:pos x="T8" y="T9"/>
              </a:cxn>
              <a:cxn ang="0">
                <a:pos x="T10" y="T11"/>
              </a:cxn>
              <a:cxn ang="0">
                <a:pos x="T12" y="T13"/>
              </a:cxn>
            </a:cxnLst>
            <a:rect l="0" t="0" r="r" b="b"/>
            <a:pathLst>
              <a:path w="1030" h="2107">
                <a:moveTo>
                  <a:pt x="971" y="0"/>
                </a:moveTo>
                <a:cubicBezTo>
                  <a:pt x="262" y="0"/>
                  <a:pt x="262" y="0"/>
                  <a:pt x="262" y="0"/>
                </a:cubicBezTo>
                <a:cubicBezTo>
                  <a:pt x="114" y="690"/>
                  <a:pt x="0" y="1339"/>
                  <a:pt x="178" y="2107"/>
                </a:cubicBezTo>
                <a:cubicBezTo>
                  <a:pt x="971" y="2107"/>
                  <a:pt x="971" y="2107"/>
                  <a:pt x="971" y="2107"/>
                </a:cubicBezTo>
                <a:cubicBezTo>
                  <a:pt x="1004" y="2107"/>
                  <a:pt x="1030" y="2080"/>
                  <a:pt x="1030" y="2048"/>
                </a:cubicBezTo>
                <a:cubicBezTo>
                  <a:pt x="1030" y="60"/>
                  <a:pt x="1030" y="60"/>
                  <a:pt x="1030" y="60"/>
                </a:cubicBezTo>
                <a:cubicBezTo>
                  <a:pt x="1030" y="27"/>
                  <a:pt x="1004" y="0"/>
                  <a:pt x="971" y="0"/>
                </a:cubicBezTo>
                <a:close/>
              </a:path>
            </a:pathLst>
          </a:custGeom>
          <a:solidFill>
            <a:srgbClr val="E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pic>
        <p:nvPicPr>
          <p:cNvPr id="52" name="Picture 171" descr="linjer_vi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87941" y="0"/>
            <a:ext cx="220556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6"/>
          <p:cNvSpPr>
            <a:spLocks noGrp="1" noChangeArrowheads="1"/>
          </p:cNvSpPr>
          <p:nvPr>
            <p:ph type="dt" sz="half" idx="2"/>
          </p:nvPr>
        </p:nvSpPr>
        <p:spPr bwMode="auto">
          <a:xfrm>
            <a:off x="759625" y="6536589"/>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12" name="Rectangle 17"/>
          <p:cNvSpPr>
            <a:spLocks noGrp="1" noChangeArrowheads="1"/>
          </p:cNvSpPr>
          <p:nvPr>
            <p:ph type="ftr" sz="quarter" idx="3"/>
          </p:nvPr>
        </p:nvSpPr>
        <p:spPr bwMode="auto">
          <a:xfrm>
            <a:off x="3003285" y="6536589"/>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13" name="Rectangle 18"/>
          <p:cNvSpPr>
            <a:spLocks noGrp="1" noChangeArrowheads="1"/>
          </p:cNvSpPr>
          <p:nvPr>
            <p:ph type="sldNum" sz="quarter" idx="4"/>
          </p:nvPr>
        </p:nvSpPr>
        <p:spPr bwMode="auto">
          <a:xfrm>
            <a:off x="2154504" y="6536589"/>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fld id="{F8C57D40-586A-453E-87F9-0F77AD343784}" type="slidenum">
              <a:rPr lang="sv-SE" smtClean="0"/>
              <a:pPr/>
              <a:t>‹#›</a:t>
            </a:fld>
            <a:endParaRPr lang="sv-SE" dirty="0"/>
          </a:p>
        </p:txBody>
      </p:sp>
      <p:pic>
        <p:nvPicPr>
          <p:cNvPr id="16" name="Picture 53" descr="bac"/>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0" y="-27384"/>
            <a:ext cx="1219200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userDrawn="1"/>
        </p:nvSpPr>
        <p:spPr bwMode="auto">
          <a:xfrm>
            <a:off x="767408" y="1531648"/>
            <a:ext cx="3384376" cy="162271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endParaRPr>
          </a:p>
        </p:txBody>
      </p:sp>
      <p:pic>
        <p:nvPicPr>
          <p:cNvPr id="2" name="Bildobjekt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7408" y="783216"/>
            <a:ext cx="3178025" cy="27898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19348" name="Rectangle 212"/>
          <p:cNvSpPr>
            <a:spLocks noGrp="1" noChangeArrowheads="1"/>
          </p:cNvSpPr>
          <p:nvPr>
            <p:ph type="ctrTitle"/>
          </p:nvPr>
        </p:nvSpPr>
        <p:spPr>
          <a:xfrm>
            <a:off x="910174" y="3159131"/>
            <a:ext cx="6913033" cy="1470025"/>
          </a:xfrm>
        </p:spPr>
        <p:txBody>
          <a:bodyPr/>
          <a:lstStyle>
            <a:lvl1pPr>
              <a:defRPr sz="2400"/>
            </a:lvl1pPr>
          </a:lstStyle>
          <a:p>
            <a:pPr lvl="0"/>
            <a:r>
              <a:rPr lang="sv-SE" noProof="0"/>
              <a:t>Klicka här för att ändra format</a:t>
            </a:r>
          </a:p>
        </p:txBody>
      </p:sp>
      <p:sp>
        <p:nvSpPr>
          <p:cNvPr id="219349" name="Rectangle 213"/>
          <p:cNvSpPr>
            <a:spLocks noGrp="1" noChangeArrowheads="1"/>
          </p:cNvSpPr>
          <p:nvPr>
            <p:ph type="subTitle" idx="1"/>
          </p:nvPr>
        </p:nvSpPr>
        <p:spPr>
          <a:xfrm>
            <a:off x="910174" y="4633923"/>
            <a:ext cx="6913033" cy="1235075"/>
          </a:xfrm>
        </p:spPr>
        <p:txBody>
          <a:bodyPr/>
          <a:lstStyle>
            <a:lvl1pPr>
              <a:defRPr sz="1500">
                <a:solidFill>
                  <a:srgbClr val="EB0000"/>
                </a:solidFill>
              </a:defRPr>
            </a:lvl1pPr>
          </a:lstStyle>
          <a:p>
            <a:pPr lvl="0"/>
            <a:r>
              <a:rPr lang="sv-SE" noProof="0"/>
              <a:t>Klicka här för att ändra format på underrubrik i bakgrunden</a:t>
            </a:r>
          </a:p>
        </p:txBody>
      </p:sp>
      <p:pic>
        <p:nvPicPr>
          <p:cNvPr id="2051" name="Picture 3" descr="K:\Grafisk profil\Loggor\vti_logo_RG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0167" y="1536415"/>
            <a:ext cx="2889184" cy="1460483"/>
          </a:xfrm>
          <a:prstGeom prst="rect">
            <a:avLst/>
          </a:prstGeom>
          <a:noFill/>
          <a:extLst>
            <a:ext uri="{909E8E84-426E-40DD-AFC4-6F175D3DCCD1}">
              <a14:hiddenFill xmlns:a14="http://schemas.microsoft.com/office/drawing/2010/main">
                <a:solidFill>
                  <a:srgbClr val="FFFFFF"/>
                </a:solidFill>
              </a14:hiddenFill>
            </a:ext>
          </a:extLst>
        </p:spPr>
      </p:pic>
      <p:sp>
        <p:nvSpPr>
          <p:cNvPr id="51" name="Freeform 169"/>
          <p:cNvSpPr>
            <a:spLocks/>
          </p:cNvSpPr>
          <p:nvPr userDrawn="1"/>
        </p:nvSpPr>
        <p:spPr bwMode="auto">
          <a:xfrm>
            <a:off x="7770287" y="46040"/>
            <a:ext cx="4417484" cy="6780213"/>
          </a:xfrm>
          <a:custGeom>
            <a:avLst/>
            <a:gdLst>
              <a:gd name="T0" fmla="*/ 971 w 1030"/>
              <a:gd name="T1" fmla="*/ 0 h 2107"/>
              <a:gd name="T2" fmla="*/ 262 w 1030"/>
              <a:gd name="T3" fmla="*/ 0 h 2107"/>
              <a:gd name="T4" fmla="*/ 178 w 1030"/>
              <a:gd name="T5" fmla="*/ 2107 h 2107"/>
              <a:gd name="T6" fmla="*/ 971 w 1030"/>
              <a:gd name="T7" fmla="*/ 2107 h 2107"/>
              <a:gd name="T8" fmla="*/ 1030 w 1030"/>
              <a:gd name="T9" fmla="*/ 2048 h 2107"/>
              <a:gd name="T10" fmla="*/ 1030 w 1030"/>
              <a:gd name="T11" fmla="*/ 60 h 2107"/>
              <a:gd name="T12" fmla="*/ 971 w 1030"/>
              <a:gd name="T13" fmla="*/ 0 h 2107"/>
            </a:gdLst>
            <a:ahLst/>
            <a:cxnLst>
              <a:cxn ang="0">
                <a:pos x="T0" y="T1"/>
              </a:cxn>
              <a:cxn ang="0">
                <a:pos x="T2" y="T3"/>
              </a:cxn>
              <a:cxn ang="0">
                <a:pos x="T4" y="T5"/>
              </a:cxn>
              <a:cxn ang="0">
                <a:pos x="T6" y="T7"/>
              </a:cxn>
              <a:cxn ang="0">
                <a:pos x="T8" y="T9"/>
              </a:cxn>
              <a:cxn ang="0">
                <a:pos x="T10" y="T11"/>
              </a:cxn>
              <a:cxn ang="0">
                <a:pos x="T12" y="T13"/>
              </a:cxn>
            </a:cxnLst>
            <a:rect l="0" t="0" r="r" b="b"/>
            <a:pathLst>
              <a:path w="1030" h="2107">
                <a:moveTo>
                  <a:pt x="971" y="0"/>
                </a:moveTo>
                <a:cubicBezTo>
                  <a:pt x="262" y="0"/>
                  <a:pt x="262" y="0"/>
                  <a:pt x="262" y="0"/>
                </a:cubicBezTo>
                <a:cubicBezTo>
                  <a:pt x="114" y="690"/>
                  <a:pt x="0" y="1339"/>
                  <a:pt x="178" y="2107"/>
                </a:cubicBezTo>
                <a:cubicBezTo>
                  <a:pt x="971" y="2107"/>
                  <a:pt x="971" y="2107"/>
                  <a:pt x="971" y="2107"/>
                </a:cubicBezTo>
                <a:cubicBezTo>
                  <a:pt x="1004" y="2107"/>
                  <a:pt x="1030" y="2080"/>
                  <a:pt x="1030" y="2048"/>
                </a:cubicBezTo>
                <a:cubicBezTo>
                  <a:pt x="1030" y="60"/>
                  <a:pt x="1030" y="60"/>
                  <a:pt x="1030" y="60"/>
                </a:cubicBezTo>
                <a:cubicBezTo>
                  <a:pt x="1030" y="27"/>
                  <a:pt x="1004" y="0"/>
                  <a:pt x="971" y="0"/>
                </a:cubicBezTo>
                <a:close/>
              </a:path>
            </a:pathLst>
          </a:custGeom>
          <a:solidFill>
            <a:srgbClr val="EB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pic>
        <p:nvPicPr>
          <p:cNvPr id="52" name="Picture 171" descr="linjer_vi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87942" y="0"/>
            <a:ext cx="220556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6"/>
          <p:cNvSpPr>
            <a:spLocks noGrp="1" noChangeArrowheads="1"/>
          </p:cNvSpPr>
          <p:nvPr>
            <p:ph type="dt" sz="half" idx="2"/>
          </p:nvPr>
        </p:nvSpPr>
        <p:spPr bwMode="auto">
          <a:xfrm>
            <a:off x="759626" y="6536591"/>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12" name="Rectangle 17"/>
          <p:cNvSpPr>
            <a:spLocks noGrp="1" noChangeArrowheads="1"/>
          </p:cNvSpPr>
          <p:nvPr>
            <p:ph type="ftr" sz="quarter" idx="3"/>
          </p:nvPr>
        </p:nvSpPr>
        <p:spPr bwMode="auto">
          <a:xfrm>
            <a:off x="3003285" y="6536591"/>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13" name="Rectangle 18"/>
          <p:cNvSpPr>
            <a:spLocks noGrp="1" noChangeArrowheads="1"/>
          </p:cNvSpPr>
          <p:nvPr>
            <p:ph type="sldNum" sz="quarter" idx="4"/>
          </p:nvPr>
        </p:nvSpPr>
        <p:spPr bwMode="auto">
          <a:xfrm>
            <a:off x="2154504" y="6536591"/>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fld id="{F8C57D40-586A-453E-87F9-0F77AD343784}" type="slidenum">
              <a:rPr lang="sv-SE" smtClean="0"/>
              <a:pPr/>
              <a:t>‹#›</a:t>
            </a:fld>
            <a:endParaRPr lang="sv-SE" dirty="0"/>
          </a:p>
        </p:txBody>
      </p:sp>
      <p:pic>
        <p:nvPicPr>
          <p:cNvPr id="16" name="Picture 53" descr="bac"/>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0" y="-27384"/>
            <a:ext cx="1219200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userDrawn="1"/>
        </p:nvSpPr>
        <p:spPr bwMode="auto">
          <a:xfrm>
            <a:off x="767408" y="1531648"/>
            <a:ext cx="3384376" cy="162271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sv-SE" sz="1350" b="0" i="0" u="none" strike="noStrike" cap="none" normalizeH="0" baseline="0">
              <a:ln>
                <a:noFill/>
              </a:ln>
              <a:solidFill>
                <a:schemeClr val="tx1"/>
              </a:solidFill>
              <a:effectLst/>
              <a:latin typeface="Arial" charset="0"/>
            </a:endParaRPr>
          </a:p>
        </p:txBody>
      </p:sp>
      <p:pic>
        <p:nvPicPr>
          <p:cNvPr id="2" name="Bildobjekt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7409" y="783216"/>
            <a:ext cx="3178025" cy="2789800"/>
          </a:xfrm>
          <a:prstGeom prst="rect">
            <a:avLst/>
          </a:prstGeom>
        </p:spPr>
      </p:pic>
    </p:spTree>
    <p:extLst>
      <p:ext uri="{BB962C8B-B14F-4D97-AF65-F5344CB8AC3E}">
        <p14:creationId xmlns:p14="http://schemas.microsoft.com/office/powerpoint/2010/main" val="1909122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332661"/>
            <a:ext cx="10972800" cy="789583"/>
          </a:xfrm>
        </p:spPr>
        <p:txBody>
          <a:bodyPr/>
          <a:lstStyle/>
          <a:p>
            <a:r>
              <a:rPr lang="sv-SE"/>
              <a:t>Klicka här för att ändra format</a:t>
            </a:r>
            <a:endParaRPr lang="sv-SE" dirty="0"/>
          </a:p>
        </p:txBody>
      </p:sp>
      <p:sp>
        <p:nvSpPr>
          <p:cNvPr id="3" name="Platshållare för innehåll 2"/>
          <p:cNvSpPr>
            <a:spLocks noGrp="1"/>
          </p:cNvSpPr>
          <p:nvPr>
            <p:ph idx="1"/>
          </p:nvPr>
        </p:nvSpPr>
        <p:spPr>
          <a:xfrm>
            <a:off x="611720" y="1376779"/>
            <a:ext cx="8845549" cy="427777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Rectangle 16"/>
          <p:cNvSpPr>
            <a:spLocks noGrp="1" noChangeArrowheads="1"/>
          </p:cNvSpPr>
          <p:nvPr>
            <p:ph type="dt" sz="half" idx="2"/>
          </p:nvPr>
        </p:nvSpPr>
        <p:spPr bwMode="auto">
          <a:xfrm>
            <a:off x="759626" y="6536591"/>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8" name="Rectangle 17"/>
          <p:cNvSpPr>
            <a:spLocks noGrp="1" noChangeArrowheads="1"/>
          </p:cNvSpPr>
          <p:nvPr>
            <p:ph type="ftr" sz="quarter" idx="3"/>
          </p:nvPr>
        </p:nvSpPr>
        <p:spPr bwMode="auto">
          <a:xfrm>
            <a:off x="3003285" y="6536591"/>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9" name="Rectangle 18"/>
          <p:cNvSpPr>
            <a:spLocks noGrp="1" noChangeArrowheads="1"/>
          </p:cNvSpPr>
          <p:nvPr>
            <p:ph type="sldNum" sz="quarter" idx="4"/>
          </p:nvPr>
        </p:nvSpPr>
        <p:spPr bwMode="auto">
          <a:xfrm>
            <a:off x="2154504" y="6536591"/>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753537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3939143"/>
            <a:ext cx="10363200" cy="1362075"/>
          </a:xfrm>
        </p:spPr>
        <p:txBody>
          <a:bodyPr anchor="t"/>
          <a:lstStyle>
            <a:lvl1pPr algn="l">
              <a:defRPr sz="3000" b="1" cap="all"/>
            </a:lvl1pPr>
          </a:lstStyle>
          <a:p>
            <a:r>
              <a:rPr lang="sv-SE"/>
              <a:t>Klicka här för att ändra format</a:t>
            </a:r>
            <a:endParaRPr lang="sv-SE" dirty="0"/>
          </a:p>
        </p:txBody>
      </p:sp>
      <p:sp>
        <p:nvSpPr>
          <p:cNvPr id="3" name="Platshållare för text 2"/>
          <p:cNvSpPr>
            <a:spLocks noGrp="1"/>
          </p:cNvSpPr>
          <p:nvPr>
            <p:ph type="body" idx="1"/>
          </p:nvPr>
        </p:nvSpPr>
        <p:spPr>
          <a:xfrm>
            <a:off x="963084" y="2438956"/>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sv-SE"/>
              <a:t>Klicka här för att ändra format på bakgrundstexten</a:t>
            </a:r>
          </a:p>
        </p:txBody>
      </p:sp>
      <p:sp>
        <p:nvSpPr>
          <p:cNvPr id="7" name="Rectangle 16"/>
          <p:cNvSpPr>
            <a:spLocks noGrp="1" noChangeArrowheads="1"/>
          </p:cNvSpPr>
          <p:nvPr>
            <p:ph type="dt" sz="half" idx="2"/>
          </p:nvPr>
        </p:nvSpPr>
        <p:spPr bwMode="auto">
          <a:xfrm>
            <a:off x="759626" y="6536591"/>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8" name="Rectangle 17"/>
          <p:cNvSpPr>
            <a:spLocks noGrp="1" noChangeArrowheads="1"/>
          </p:cNvSpPr>
          <p:nvPr>
            <p:ph type="ftr" sz="quarter" idx="3"/>
          </p:nvPr>
        </p:nvSpPr>
        <p:spPr bwMode="auto">
          <a:xfrm>
            <a:off x="3003285" y="6536591"/>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9" name="Rectangle 18"/>
          <p:cNvSpPr>
            <a:spLocks noGrp="1" noChangeArrowheads="1"/>
          </p:cNvSpPr>
          <p:nvPr>
            <p:ph type="sldNum" sz="quarter" idx="4"/>
          </p:nvPr>
        </p:nvSpPr>
        <p:spPr bwMode="auto">
          <a:xfrm>
            <a:off x="2154504" y="6536591"/>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1330603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611719" y="1297789"/>
            <a:ext cx="4320116" cy="4435475"/>
          </a:xfrm>
        </p:spPr>
        <p:txBody>
          <a:bodyPr/>
          <a:lstStyle>
            <a:lvl1pPr>
              <a:defRPr sz="16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135041" y="1297789"/>
            <a:ext cx="4322233" cy="4435475"/>
          </a:xfrm>
        </p:spPr>
        <p:txBody>
          <a:bodyPr/>
          <a:lstStyle>
            <a:lvl1pPr>
              <a:defRPr sz="16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Rubrik 1"/>
          <p:cNvSpPr>
            <a:spLocks noGrp="1"/>
          </p:cNvSpPr>
          <p:nvPr>
            <p:ph type="title"/>
          </p:nvPr>
        </p:nvSpPr>
        <p:spPr>
          <a:xfrm>
            <a:off x="609600" y="332661"/>
            <a:ext cx="10972800" cy="789583"/>
          </a:xfrm>
        </p:spPr>
        <p:txBody>
          <a:bodyPr/>
          <a:lstStyle/>
          <a:p>
            <a:r>
              <a:rPr lang="sv-SE"/>
              <a:t>Klicka här för att ändra format</a:t>
            </a:r>
            <a:endParaRPr lang="sv-SE" dirty="0"/>
          </a:p>
        </p:txBody>
      </p:sp>
      <p:sp>
        <p:nvSpPr>
          <p:cNvPr id="9" name="Rectangle 16"/>
          <p:cNvSpPr>
            <a:spLocks noGrp="1" noChangeArrowheads="1"/>
          </p:cNvSpPr>
          <p:nvPr>
            <p:ph type="dt" sz="half" idx="10"/>
          </p:nvPr>
        </p:nvSpPr>
        <p:spPr bwMode="auto">
          <a:xfrm>
            <a:off x="759626" y="6536591"/>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10" name="Rectangle 17"/>
          <p:cNvSpPr>
            <a:spLocks noGrp="1" noChangeArrowheads="1"/>
          </p:cNvSpPr>
          <p:nvPr>
            <p:ph type="ftr" sz="quarter" idx="3"/>
          </p:nvPr>
        </p:nvSpPr>
        <p:spPr bwMode="auto">
          <a:xfrm>
            <a:off x="3003285" y="6536591"/>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11" name="Rectangle 18"/>
          <p:cNvSpPr>
            <a:spLocks noGrp="1" noChangeArrowheads="1"/>
          </p:cNvSpPr>
          <p:nvPr>
            <p:ph type="sldNum" sz="quarter" idx="4"/>
          </p:nvPr>
        </p:nvSpPr>
        <p:spPr bwMode="auto">
          <a:xfrm>
            <a:off x="2154504" y="6536591"/>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2104006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09600" y="1279528"/>
            <a:ext cx="5386917"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1919287"/>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193374" y="1279528"/>
            <a:ext cx="5389033"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1919287"/>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
          <p:cNvSpPr>
            <a:spLocks noGrp="1"/>
          </p:cNvSpPr>
          <p:nvPr>
            <p:ph type="title"/>
          </p:nvPr>
        </p:nvSpPr>
        <p:spPr>
          <a:xfrm>
            <a:off x="609600" y="332661"/>
            <a:ext cx="10972800" cy="789583"/>
          </a:xfrm>
        </p:spPr>
        <p:txBody>
          <a:bodyPr/>
          <a:lstStyle/>
          <a:p>
            <a:r>
              <a:rPr lang="sv-SE"/>
              <a:t>Klicka här för att ändra format</a:t>
            </a:r>
            <a:endParaRPr lang="sv-SE" dirty="0"/>
          </a:p>
        </p:txBody>
      </p:sp>
      <p:sp>
        <p:nvSpPr>
          <p:cNvPr id="11" name="Rectangle 16"/>
          <p:cNvSpPr>
            <a:spLocks noGrp="1" noChangeArrowheads="1"/>
          </p:cNvSpPr>
          <p:nvPr>
            <p:ph type="dt" sz="half" idx="10"/>
          </p:nvPr>
        </p:nvSpPr>
        <p:spPr bwMode="auto">
          <a:xfrm>
            <a:off x="759626" y="6536591"/>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12" name="Rectangle 17"/>
          <p:cNvSpPr>
            <a:spLocks noGrp="1" noChangeArrowheads="1"/>
          </p:cNvSpPr>
          <p:nvPr>
            <p:ph type="ftr" sz="quarter" idx="11"/>
          </p:nvPr>
        </p:nvSpPr>
        <p:spPr bwMode="auto">
          <a:xfrm>
            <a:off x="3003285" y="6536591"/>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13" name="Rectangle 18"/>
          <p:cNvSpPr>
            <a:spLocks noGrp="1" noChangeArrowheads="1"/>
          </p:cNvSpPr>
          <p:nvPr>
            <p:ph type="sldNum" sz="quarter" idx="12"/>
          </p:nvPr>
        </p:nvSpPr>
        <p:spPr bwMode="auto">
          <a:xfrm>
            <a:off x="2154504" y="6536591"/>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418590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ubrik 1"/>
          <p:cNvSpPr>
            <a:spLocks noGrp="1"/>
          </p:cNvSpPr>
          <p:nvPr>
            <p:ph type="title"/>
          </p:nvPr>
        </p:nvSpPr>
        <p:spPr>
          <a:xfrm>
            <a:off x="609600" y="332661"/>
            <a:ext cx="10972800" cy="789583"/>
          </a:xfrm>
        </p:spPr>
        <p:txBody>
          <a:bodyPr/>
          <a:lstStyle/>
          <a:p>
            <a:r>
              <a:rPr lang="sv-SE"/>
              <a:t>Klicka här för att ändra format</a:t>
            </a:r>
            <a:endParaRPr lang="sv-SE" dirty="0"/>
          </a:p>
        </p:txBody>
      </p:sp>
      <p:sp>
        <p:nvSpPr>
          <p:cNvPr id="7" name="Rectangle 16"/>
          <p:cNvSpPr>
            <a:spLocks noGrp="1" noChangeArrowheads="1"/>
          </p:cNvSpPr>
          <p:nvPr>
            <p:ph type="dt" sz="half" idx="2"/>
          </p:nvPr>
        </p:nvSpPr>
        <p:spPr bwMode="auto">
          <a:xfrm>
            <a:off x="759626" y="6536591"/>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8" name="Rectangle 17"/>
          <p:cNvSpPr>
            <a:spLocks noGrp="1" noChangeArrowheads="1"/>
          </p:cNvSpPr>
          <p:nvPr>
            <p:ph type="ftr" sz="quarter" idx="3"/>
          </p:nvPr>
        </p:nvSpPr>
        <p:spPr bwMode="auto">
          <a:xfrm>
            <a:off x="3003285" y="6536591"/>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9" name="Rectangle 18"/>
          <p:cNvSpPr>
            <a:spLocks noGrp="1" noChangeArrowheads="1"/>
          </p:cNvSpPr>
          <p:nvPr>
            <p:ph type="sldNum" sz="quarter" idx="4"/>
          </p:nvPr>
        </p:nvSpPr>
        <p:spPr bwMode="auto">
          <a:xfrm>
            <a:off x="2154504" y="6536591"/>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1843171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Rectangle 16"/>
          <p:cNvSpPr>
            <a:spLocks noGrp="1" noChangeArrowheads="1"/>
          </p:cNvSpPr>
          <p:nvPr>
            <p:ph type="dt" sz="half" idx="2"/>
          </p:nvPr>
        </p:nvSpPr>
        <p:spPr bwMode="auto">
          <a:xfrm>
            <a:off x="759626" y="6536591"/>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6" name="Rectangle 17"/>
          <p:cNvSpPr>
            <a:spLocks noGrp="1" noChangeArrowheads="1"/>
          </p:cNvSpPr>
          <p:nvPr>
            <p:ph type="ftr" sz="quarter" idx="3"/>
          </p:nvPr>
        </p:nvSpPr>
        <p:spPr bwMode="auto">
          <a:xfrm>
            <a:off x="3003285" y="6536591"/>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7" name="Rectangle 18"/>
          <p:cNvSpPr>
            <a:spLocks noGrp="1" noChangeArrowheads="1"/>
          </p:cNvSpPr>
          <p:nvPr>
            <p:ph type="sldNum" sz="quarter" idx="4"/>
          </p:nvPr>
        </p:nvSpPr>
        <p:spPr bwMode="auto">
          <a:xfrm>
            <a:off x="2154504" y="6536591"/>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4293085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3" y="1104283"/>
            <a:ext cx="4011084" cy="1162051"/>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4766733" y="110428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3" y="2266339"/>
            <a:ext cx="4011084"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sv-SE"/>
              <a:t>Klicka här för att ändra format på bakgrundstexten</a:t>
            </a:r>
          </a:p>
        </p:txBody>
      </p:sp>
      <p:sp>
        <p:nvSpPr>
          <p:cNvPr id="8" name="Rectangle 16"/>
          <p:cNvSpPr>
            <a:spLocks noGrp="1" noChangeArrowheads="1"/>
          </p:cNvSpPr>
          <p:nvPr>
            <p:ph type="dt" sz="half" idx="10"/>
          </p:nvPr>
        </p:nvSpPr>
        <p:spPr bwMode="auto">
          <a:xfrm>
            <a:off x="759626" y="6536591"/>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9" name="Rectangle 17"/>
          <p:cNvSpPr>
            <a:spLocks noGrp="1" noChangeArrowheads="1"/>
          </p:cNvSpPr>
          <p:nvPr>
            <p:ph type="ftr" sz="quarter" idx="3"/>
          </p:nvPr>
        </p:nvSpPr>
        <p:spPr bwMode="auto">
          <a:xfrm>
            <a:off x="3003285" y="6536591"/>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10" name="Rectangle 18"/>
          <p:cNvSpPr>
            <a:spLocks noGrp="1" noChangeArrowheads="1"/>
          </p:cNvSpPr>
          <p:nvPr>
            <p:ph type="sldNum" sz="quarter" idx="4"/>
          </p:nvPr>
        </p:nvSpPr>
        <p:spPr bwMode="auto">
          <a:xfrm>
            <a:off x="2154504" y="6536591"/>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1960936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5297764"/>
            <a:ext cx="7315200" cy="566739"/>
          </a:xfrm>
        </p:spPr>
        <p:txBody>
          <a:bodyPr anchor="b"/>
          <a:lstStyle>
            <a:lvl1pPr algn="l">
              <a:defRPr sz="1500" b="1"/>
            </a:lvl1pPr>
          </a:lstStyle>
          <a:p>
            <a:r>
              <a:rPr lang="sv-SE"/>
              <a:t>Klicka här för att ändra format</a:t>
            </a:r>
          </a:p>
        </p:txBody>
      </p:sp>
      <p:sp>
        <p:nvSpPr>
          <p:cNvPr id="3" name="Platshållare för bild 2"/>
          <p:cNvSpPr>
            <a:spLocks noGrp="1"/>
          </p:cNvSpPr>
          <p:nvPr>
            <p:ph type="pic" idx="1"/>
          </p:nvPr>
        </p:nvSpPr>
        <p:spPr>
          <a:xfrm>
            <a:off x="2389717" y="110993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sv-SE"/>
              <a:t>Klicka på ikonen för att lägga till en bild</a:t>
            </a:r>
          </a:p>
        </p:txBody>
      </p:sp>
      <p:sp>
        <p:nvSpPr>
          <p:cNvPr id="4" name="Platshållare för text 3"/>
          <p:cNvSpPr>
            <a:spLocks noGrp="1"/>
          </p:cNvSpPr>
          <p:nvPr>
            <p:ph type="body" sz="half" idx="2"/>
          </p:nvPr>
        </p:nvSpPr>
        <p:spPr>
          <a:xfrm>
            <a:off x="2389717" y="5864502"/>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sv-SE"/>
              <a:t>Klicka här för att ändra format på bakgrundstexten</a:t>
            </a:r>
          </a:p>
        </p:txBody>
      </p:sp>
      <p:sp>
        <p:nvSpPr>
          <p:cNvPr id="8" name="Rectangle 16"/>
          <p:cNvSpPr>
            <a:spLocks noGrp="1" noChangeArrowheads="1"/>
          </p:cNvSpPr>
          <p:nvPr>
            <p:ph type="dt" sz="half" idx="10"/>
          </p:nvPr>
        </p:nvSpPr>
        <p:spPr bwMode="auto">
          <a:xfrm>
            <a:off x="759626" y="6536591"/>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9" name="Rectangle 17"/>
          <p:cNvSpPr>
            <a:spLocks noGrp="1" noChangeArrowheads="1"/>
          </p:cNvSpPr>
          <p:nvPr>
            <p:ph type="ftr" sz="quarter" idx="3"/>
          </p:nvPr>
        </p:nvSpPr>
        <p:spPr bwMode="auto">
          <a:xfrm>
            <a:off x="3003285" y="6536591"/>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10" name="Rectangle 18"/>
          <p:cNvSpPr>
            <a:spLocks noGrp="1" noChangeArrowheads="1"/>
          </p:cNvSpPr>
          <p:nvPr>
            <p:ph type="sldNum" sz="quarter" idx="4"/>
          </p:nvPr>
        </p:nvSpPr>
        <p:spPr bwMode="auto">
          <a:xfrm>
            <a:off x="2154504" y="6536591"/>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3228090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nchor="ctr" anchorCtr="0"/>
          <a:lstStyle/>
          <a:p>
            <a:r>
              <a:rPr lang="en-US"/>
              <a:t>Click to edit Master title style</a:t>
            </a:r>
            <a:endParaRPr lang="nb-NO" dirty="0"/>
          </a:p>
        </p:txBody>
      </p:sp>
      <p:sp>
        <p:nvSpPr>
          <p:cNvPr id="3" name="Plassholder for dato 2"/>
          <p:cNvSpPr>
            <a:spLocks noGrp="1"/>
          </p:cNvSpPr>
          <p:nvPr>
            <p:ph type="dt" sz="half" idx="10"/>
          </p:nvPr>
        </p:nvSpPr>
        <p:spPr/>
        <p:txBody>
          <a:bodyPr/>
          <a:lstStyle/>
          <a:p>
            <a:fld id="{6ECAD0EF-3DC7-4AB2-B7E8-4B5C938D8AC8}" type="datetime1">
              <a:rPr lang="nb-NO" smtClean="0"/>
              <a:t>01.11.2017</a:t>
            </a:fld>
            <a:endParaRPr lang="nb-NO"/>
          </a:p>
        </p:txBody>
      </p:sp>
      <p:sp>
        <p:nvSpPr>
          <p:cNvPr id="4" name="Plassholder for bunntekst 3"/>
          <p:cNvSpPr>
            <a:spLocks noGrp="1"/>
          </p:cNvSpPr>
          <p:nvPr>
            <p:ph type="ftr" sz="quarter" idx="11"/>
          </p:nvPr>
        </p:nvSpPr>
        <p:spPr/>
        <p:txBody>
          <a:bodyPr/>
          <a:lstStyle/>
          <a:p>
            <a:r>
              <a:rPr lang="nb-NO" dirty="0"/>
              <a:t>NORTRIP </a:t>
            </a:r>
            <a:r>
              <a:rPr lang="nb-NO" dirty="0" err="1"/>
              <a:t>meeting</a:t>
            </a:r>
            <a:r>
              <a:rPr lang="nb-NO" dirty="0"/>
              <a:t> Copenhagen 6 May 2015</a:t>
            </a:r>
          </a:p>
        </p:txBody>
      </p:sp>
      <p:sp>
        <p:nvSpPr>
          <p:cNvPr id="5" name="Plassholder for lysbildenummer 8"/>
          <p:cNvSpPr>
            <a:spLocks noGrp="1"/>
          </p:cNvSpPr>
          <p:nvPr>
            <p:ph type="sldNum" sz="quarter" idx="4"/>
          </p:nvPr>
        </p:nvSpPr>
        <p:spPr>
          <a:xfrm>
            <a:off x="528349" y="6480600"/>
            <a:ext cx="623892" cy="92333"/>
          </a:xfrm>
          <a:prstGeom prst="rect">
            <a:avLst/>
          </a:prstGeom>
        </p:spPr>
        <p:txBody>
          <a:bodyPr vert="horz" lIns="0" tIns="0" rIns="0" bIns="0" rtlCol="0" anchor="t" anchorCtr="0">
            <a:spAutoFit/>
          </a:bodyPr>
          <a:lstStyle>
            <a:lvl1pPr algn="l">
              <a:defRPr sz="600">
                <a:solidFill>
                  <a:schemeClr val="tx1"/>
                </a:solidFill>
              </a:defRPr>
            </a:lvl1pPr>
          </a:lstStyle>
          <a:p>
            <a:fld id="{D5ED987E-C9A5-4BD9-B8B4-14FB34A4F616}" type="slidenum">
              <a:rPr lang="nb-NO" smtClean="0"/>
              <a:pPr/>
              <a:t>‹#›</a:t>
            </a:fld>
            <a:endParaRPr lang="nb-NO" dirty="0"/>
          </a:p>
        </p:txBody>
      </p:sp>
    </p:spTree>
    <p:extLst>
      <p:ext uri="{BB962C8B-B14F-4D97-AF65-F5344CB8AC3E}">
        <p14:creationId xmlns:p14="http://schemas.microsoft.com/office/powerpoint/2010/main" val="289697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332659"/>
            <a:ext cx="10972800" cy="789583"/>
          </a:xfrm>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a:xfrm>
            <a:off x="611720" y="1376779"/>
            <a:ext cx="8845549" cy="42777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Rectangle 16"/>
          <p:cNvSpPr>
            <a:spLocks noGrp="1" noChangeArrowheads="1"/>
          </p:cNvSpPr>
          <p:nvPr>
            <p:ph type="dt" sz="half" idx="2"/>
          </p:nvPr>
        </p:nvSpPr>
        <p:spPr bwMode="auto">
          <a:xfrm>
            <a:off x="759625" y="6536589"/>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8" name="Rectangle 17"/>
          <p:cNvSpPr>
            <a:spLocks noGrp="1" noChangeArrowheads="1"/>
          </p:cNvSpPr>
          <p:nvPr>
            <p:ph type="ftr" sz="quarter" idx="3"/>
          </p:nvPr>
        </p:nvSpPr>
        <p:spPr bwMode="auto">
          <a:xfrm>
            <a:off x="3003285" y="6536589"/>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9" name="Rectangle 18"/>
          <p:cNvSpPr>
            <a:spLocks noGrp="1" noChangeArrowheads="1"/>
          </p:cNvSpPr>
          <p:nvPr>
            <p:ph type="sldNum" sz="quarter" idx="4"/>
          </p:nvPr>
        </p:nvSpPr>
        <p:spPr bwMode="auto">
          <a:xfrm>
            <a:off x="2154504" y="6536589"/>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274716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3939141"/>
            <a:ext cx="10363200" cy="1362075"/>
          </a:xfrm>
        </p:spPr>
        <p:txBody>
          <a:bodyPr anchor="t"/>
          <a:lstStyle>
            <a:lvl1pPr algn="l">
              <a:defRPr sz="4000" b="1" cap="all"/>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963084" y="2438954"/>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sv-SE"/>
              <a:t>Redigera format för bakgrundstext</a:t>
            </a:r>
          </a:p>
        </p:txBody>
      </p:sp>
      <p:sp>
        <p:nvSpPr>
          <p:cNvPr id="7" name="Rectangle 16"/>
          <p:cNvSpPr>
            <a:spLocks noGrp="1" noChangeArrowheads="1"/>
          </p:cNvSpPr>
          <p:nvPr>
            <p:ph type="dt" sz="half" idx="2"/>
          </p:nvPr>
        </p:nvSpPr>
        <p:spPr bwMode="auto">
          <a:xfrm>
            <a:off x="759625" y="6536589"/>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8" name="Rectangle 17"/>
          <p:cNvSpPr>
            <a:spLocks noGrp="1" noChangeArrowheads="1"/>
          </p:cNvSpPr>
          <p:nvPr>
            <p:ph type="ftr" sz="quarter" idx="3"/>
          </p:nvPr>
        </p:nvSpPr>
        <p:spPr bwMode="auto">
          <a:xfrm>
            <a:off x="3003285" y="6536589"/>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9" name="Rectangle 18"/>
          <p:cNvSpPr>
            <a:spLocks noGrp="1" noChangeArrowheads="1"/>
          </p:cNvSpPr>
          <p:nvPr>
            <p:ph type="sldNum" sz="quarter" idx="4"/>
          </p:nvPr>
        </p:nvSpPr>
        <p:spPr bwMode="auto">
          <a:xfrm>
            <a:off x="2154504" y="6536589"/>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3371849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611719" y="1297787"/>
            <a:ext cx="4320116" cy="4435475"/>
          </a:xfrm>
        </p:spPr>
        <p:txBody>
          <a:bodyPr/>
          <a:lstStyle>
            <a:lvl1pPr>
              <a:defRPr sz="22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135040" y="1297787"/>
            <a:ext cx="4322233" cy="4435475"/>
          </a:xfrm>
        </p:spPr>
        <p:txBody>
          <a:bodyPr/>
          <a:lstStyle>
            <a:lvl1pPr>
              <a:defRPr sz="22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Rubrik 1"/>
          <p:cNvSpPr>
            <a:spLocks noGrp="1"/>
          </p:cNvSpPr>
          <p:nvPr>
            <p:ph type="title"/>
          </p:nvPr>
        </p:nvSpPr>
        <p:spPr>
          <a:xfrm>
            <a:off x="609600" y="332659"/>
            <a:ext cx="10972800" cy="789583"/>
          </a:xfrm>
        </p:spPr>
        <p:txBody>
          <a:bodyPr/>
          <a:lstStyle/>
          <a:p>
            <a:r>
              <a:rPr lang="sv-SE"/>
              <a:t>Klicka här för att ändra mall för rubrikformat</a:t>
            </a:r>
            <a:endParaRPr lang="sv-SE" dirty="0"/>
          </a:p>
        </p:txBody>
      </p:sp>
      <p:sp>
        <p:nvSpPr>
          <p:cNvPr id="9" name="Rectangle 16"/>
          <p:cNvSpPr>
            <a:spLocks noGrp="1" noChangeArrowheads="1"/>
          </p:cNvSpPr>
          <p:nvPr>
            <p:ph type="dt" sz="half" idx="10"/>
          </p:nvPr>
        </p:nvSpPr>
        <p:spPr bwMode="auto">
          <a:xfrm>
            <a:off x="759625" y="6536589"/>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10" name="Rectangle 17"/>
          <p:cNvSpPr>
            <a:spLocks noGrp="1" noChangeArrowheads="1"/>
          </p:cNvSpPr>
          <p:nvPr>
            <p:ph type="ftr" sz="quarter" idx="3"/>
          </p:nvPr>
        </p:nvSpPr>
        <p:spPr bwMode="auto">
          <a:xfrm>
            <a:off x="3003285" y="6536589"/>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11" name="Rectangle 18"/>
          <p:cNvSpPr>
            <a:spLocks noGrp="1" noChangeArrowheads="1"/>
          </p:cNvSpPr>
          <p:nvPr>
            <p:ph type="sldNum" sz="quarter" idx="4"/>
          </p:nvPr>
        </p:nvSpPr>
        <p:spPr bwMode="auto">
          <a:xfrm>
            <a:off x="2154504" y="6536589"/>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149163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09600" y="1279526"/>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09600" y="1919287"/>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193373" y="1279526"/>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93373" y="1919287"/>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 name="Rubrik 1"/>
          <p:cNvSpPr>
            <a:spLocks noGrp="1"/>
          </p:cNvSpPr>
          <p:nvPr>
            <p:ph type="title"/>
          </p:nvPr>
        </p:nvSpPr>
        <p:spPr>
          <a:xfrm>
            <a:off x="609600" y="332659"/>
            <a:ext cx="10972800" cy="789583"/>
          </a:xfrm>
        </p:spPr>
        <p:txBody>
          <a:bodyPr/>
          <a:lstStyle/>
          <a:p>
            <a:r>
              <a:rPr lang="sv-SE"/>
              <a:t>Klicka här för att ändra mall för rubrikformat</a:t>
            </a:r>
            <a:endParaRPr lang="sv-SE" dirty="0"/>
          </a:p>
        </p:txBody>
      </p:sp>
      <p:sp>
        <p:nvSpPr>
          <p:cNvPr id="11" name="Rectangle 16"/>
          <p:cNvSpPr>
            <a:spLocks noGrp="1" noChangeArrowheads="1"/>
          </p:cNvSpPr>
          <p:nvPr>
            <p:ph type="dt" sz="half" idx="10"/>
          </p:nvPr>
        </p:nvSpPr>
        <p:spPr bwMode="auto">
          <a:xfrm>
            <a:off x="759625" y="6536589"/>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12" name="Rectangle 17"/>
          <p:cNvSpPr>
            <a:spLocks noGrp="1" noChangeArrowheads="1"/>
          </p:cNvSpPr>
          <p:nvPr>
            <p:ph type="ftr" sz="quarter" idx="11"/>
          </p:nvPr>
        </p:nvSpPr>
        <p:spPr bwMode="auto">
          <a:xfrm>
            <a:off x="3003285" y="6536589"/>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13" name="Rectangle 18"/>
          <p:cNvSpPr>
            <a:spLocks noGrp="1" noChangeArrowheads="1"/>
          </p:cNvSpPr>
          <p:nvPr>
            <p:ph type="sldNum" sz="quarter" idx="12"/>
          </p:nvPr>
        </p:nvSpPr>
        <p:spPr bwMode="auto">
          <a:xfrm>
            <a:off x="2154504" y="6536589"/>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153302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ubrik 1"/>
          <p:cNvSpPr>
            <a:spLocks noGrp="1"/>
          </p:cNvSpPr>
          <p:nvPr>
            <p:ph type="title"/>
          </p:nvPr>
        </p:nvSpPr>
        <p:spPr>
          <a:xfrm>
            <a:off x="609600" y="332659"/>
            <a:ext cx="10972800" cy="789583"/>
          </a:xfrm>
        </p:spPr>
        <p:txBody>
          <a:bodyPr/>
          <a:lstStyle/>
          <a:p>
            <a:r>
              <a:rPr lang="sv-SE"/>
              <a:t>Klicka här för att ändra mall för rubrikformat</a:t>
            </a:r>
            <a:endParaRPr lang="sv-SE" dirty="0"/>
          </a:p>
        </p:txBody>
      </p:sp>
      <p:sp>
        <p:nvSpPr>
          <p:cNvPr id="7" name="Rectangle 16"/>
          <p:cNvSpPr>
            <a:spLocks noGrp="1" noChangeArrowheads="1"/>
          </p:cNvSpPr>
          <p:nvPr>
            <p:ph type="dt" sz="half" idx="2"/>
          </p:nvPr>
        </p:nvSpPr>
        <p:spPr bwMode="auto">
          <a:xfrm>
            <a:off x="759625" y="6536589"/>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8" name="Rectangle 17"/>
          <p:cNvSpPr>
            <a:spLocks noGrp="1" noChangeArrowheads="1"/>
          </p:cNvSpPr>
          <p:nvPr>
            <p:ph type="ftr" sz="quarter" idx="3"/>
          </p:nvPr>
        </p:nvSpPr>
        <p:spPr bwMode="auto">
          <a:xfrm>
            <a:off x="3003285" y="6536589"/>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9" name="Rectangle 18"/>
          <p:cNvSpPr>
            <a:spLocks noGrp="1" noChangeArrowheads="1"/>
          </p:cNvSpPr>
          <p:nvPr>
            <p:ph type="sldNum" sz="quarter" idx="4"/>
          </p:nvPr>
        </p:nvSpPr>
        <p:spPr bwMode="auto">
          <a:xfrm>
            <a:off x="2154504" y="6536589"/>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253588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Rectangle 16"/>
          <p:cNvSpPr>
            <a:spLocks noGrp="1" noChangeArrowheads="1"/>
          </p:cNvSpPr>
          <p:nvPr>
            <p:ph type="dt" sz="half" idx="2"/>
          </p:nvPr>
        </p:nvSpPr>
        <p:spPr bwMode="auto">
          <a:xfrm>
            <a:off x="759625" y="6536589"/>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6" name="Rectangle 17"/>
          <p:cNvSpPr>
            <a:spLocks noGrp="1" noChangeArrowheads="1"/>
          </p:cNvSpPr>
          <p:nvPr>
            <p:ph type="ftr" sz="quarter" idx="3"/>
          </p:nvPr>
        </p:nvSpPr>
        <p:spPr bwMode="auto">
          <a:xfrm>
            <a:off x="3003285" y="6536589"/>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7" name="Rectangle 18"/>
          <p:cNvSpPr>
            <a:spLocks noGrp="1" noChangeArrowheads="1"/>
          </p:cNvSpPr>
          <p:nvPr>
            <p:ph type="sldNum" sz="quarter" idx="4"/>
          </p:nvPr>
        </p:nvSpPr>
        <p:spPr bwMode="auto">
          <a:xfrm>
            <a:off x="2154504" y="6536589"/>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2013530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3" y="1104281"/>
            <a:ext cx="4011084" cy="1162051"/>
          </a:xfrm>
        </p:spPr>
        <p:txBody>
          <a:bodyPr anchor="b"/>
          <a:lstStyle>
            <a:lvl1pPr algn="l">
              <a:defRPr sz="2000" b="1"/>
            </a:lvl1pPr>
          </a:lstStyle>
          <a:p>
            <a:r>
              <a:rPr lang="sv-SE"/>
              <a:t>Klicka här för att ändra mall för rubrikformat</a:t>
            </a:r>
          </a:p>
        </p:txBody>
      </p:sp>
      <p:sp>
        <p:nvSpPr>
          <p:cNvPr id="3" name="Platshållare för innehåll 2"/>
          <p:cNvSpPr>
            <a:spLocks noGrp="1"/>
          </p:cNvSpPr>
          <p:nvPr>
            <p:ph idx="1"/>
          </p:nvPr>
        </p:nvSpPr>
        <p:spPr>
          <a:xfrm>
            <a:off x="4766733" y="11042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3" y="2266337"/>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Redigera format för bakgrundstext</a:t>
            </a:r>
          </a:p>
        </p:txBody>
      </p:sp>
      <p:sp>
        <p:nvSpPr>
          <p:cNvPr id="8" name="Rectangle 16"/>
          <p:cNvSpPr>
            <a:spLocks noGrp="1" noChangeArrowheads="1"/>
          </p:cNvSpPr>
          <p:nvPr>
            <p:ph type="dt" sz="half" idx="10"/>
          </p:nvPr>
        </p:nvSpPr>
        <p:spPr bwMode="auto">
          <a:xfrm>
            <a:off x="759625" y="6536589"/>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9" name="Rectangle 17"/>
          <p:cNvSpPr>
            <a:spLocks noGrp="1" noChangeArrowheads="1"/>
          </p:cNvSpPr>
          <p:nvPr>
            <p:ph type="ftr" sz="quarter" idx="3"/>
          </p:nvPr>
        </p:nvSpPr>
        <p:spPr bwMode="auto">
          <a:xfrm>
            <a:off x="3003285" y="6536589"/>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10" name="Rectangle 18"/>
          <p:cNvSpPr>
            <a:spLocks noGrp="1" noChangeArrowheads="1"/>
          </p:cNvSpPr>
          <p:nvPr>
            <p:ph type="sldNum" sz="quarter" idx="4"/>
          </p:nvPr>
        </p:nvSpPr>
        <p:spPr bwMode="auto">
          <a:xfrm>
            <a:off x="2154504" y="6536589"/>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336285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5297762"/>
            <a:ext cx="7315200" cy="566739"/>
          </a:xfrm>
        </p:spPr>
        <p:txBody>
          <a:bodyPr anchor="b"/>
          <a:lstStyle>
            <a:lvl1pPr algn="l">
              <a:defRPr sz="2000" b="1"/>
            </a:lvl1pPr>
          </a:lstStyle>
          <a:p>
            <a:r>
              <a:rPr lang="sv-SE"/>
              <a:t>Klicka här för att ändra mall för rubrikformat</a:t>
            </a:r>
          </a:p>
        </p:txBody>
      </p:sp>
      <p:sp>
        <p:nvSpPr>
          <p:cNvPr id="3" name="Platshållare för bild 2"/>
          <p:cNvSpPr>
            <a:spLocks noGrp="1"/>
          </p:cNvSpPr>
          <p:nvPr>
            <p:ph type="pic" idx="1"/>
          </p:nvPr>
        </p:nvSpPr>
        <p:spPr>
          <a:xfrm>
            <a:off x="2389717" y="110993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2389717" y="5864500"/>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Redigera format för bakgrundstext</a:t>
            </a:r>
          </a:p>
        </p:txBody>
      </p:sp>
      <p:sp>
        <p:nvSpPr>
          <p:cNvPr id="8" name="Rectangle 16"/>
          <p:cNvSpPr>
            <a:spLocks noGrp="1" noChangeArrowheads="1"/>
          </p:cNvSpPr>
          <p:nvPr>
            <p:ph type="dt" sz="half" idx="10"/>
          </p:nvPr>
        </p:nvSpPr>
        <p:spPr bwMode="auto">
          <a:xfrm>
            <a:off x="759625" y="6536589"/>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9" name="Rectangle 17"/>
          <p:cNvSpPr>
            <a:spLocks noGrp="1" noChangeArrowheads="1"/>
          </p:cNvSpPr>
          <p:nvPr>
            <p:ph type="ftr" sz="quarter" idx="3"/>
          </p:nvPr>
        </p:nvSpPr>
        <p:spPr bwMode="auto">
          <a:xfrm>
            <a:off x="3003285" y="6536589"/>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10" name="Rectangle 18"/>
          <p:cNvSpPr>
            <a:spLocks noGrp="1" noChangeArrowheads="1"/>
          </p:cNvSpPr>
          <p:nvPr>
            <p:ph type="sldNum" sz="quarter" idx="4"/>
          </p:nvPr>
        </p:nvSpPr>
        <p:spPr bwMode="auto">
          <a:xfrm>
            <a:off x="2154504" y="6536589"/>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fld id="{F8C57D40-586A-453E-87F9-0F77AD343784}" type="slidenum">
              <a:rPr lang="sv-SE" smtClean="0"/>
              <a:pPr/>
              <a:t>‹#›</a:t>
            </a:fld>
            <a:endParaRPr lang="sv-SE" dirty="0"/>
          </a:p>
        </p:txBody>
      </p:sp>
    </p:spTree>
    <p:extLst>
      <p:ext uri="{BB962C8B-B14F-4D97-AF65-F5344CB8AC3E}">
        <p14:creationId xmlns:p14="http://schemas.microsoft.com/office/powerpoint/2010/main" val="1805560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 y="6408000"/>
            <a:ext cx="12144672" cy="450000"/>
          </a:xfrm>
          <a:prstGeom prst="rect">
            <a:avLst/>
          </a:prstGeom>
          <a:solidFill>
            <a:srgbClr val="EB0000"/>
          </a:solidFill>
          <a:ln>
            <a:noFill/>
          </a:ln>
          <a:effectLst/>
          <a:scene3d>
            <a:camera prst="orthographicFront"/>
            <a:lightRig rig="threePt" dir="t"/>
          </a:scene3d>
          <a:sp3d>
            <a:bevelT w="114300" h="107950"/>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218124" name="Rectangle 12"/>
          <p:cNvSpPr>
            <a:spLocks noGrp="1" noChangeArrowheads="1"/>
          </p:cNvSpPr>
          <p:nvPr>
            <p:ph type="body" idx="1"/>
          </p:nvPr>
        </p:nvSpPr>
        <p:spPr bwMode="auto">
          <a:xfrm>
            <a:off x="721526" y="1556792"/>
            <a:ext cx="10745257" cy="430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18125" name="Rectangle 13"/>
          <p:cNvSpPr>
            <a:spLocks noGrp="1" noChangeArrowheads="1"/>
          </p:cNvSpPr>
          <p:nvPr>
            <p:ph type="title"/>
          </p:nvPr>
        </p:nvSpPr>
        <p:spPr bwMode="auto">
          <a:xfrm>
            <a:off x="719409" y="227932"/>
            <a:ext cx="10747375" cy="111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sv-SE" dirty="0"/>
              <a:t>Klicka här för att ändra format</a:t>
            </a:r>
          </a:p>
        </p:txBody>
      </p:sp>
      <p:sp>
        <p:nvSpPr>
          <p:cNvPr id="18" name="Rectangle 16"/>
          <p:cNvSpPr>
            <a:spLocks noGrp="1" noChangeArrowheads="1"/>
          </p:cNvSpPr>
          <p:nvPr>
            <p:ph type="dt" sz="half" idx="2"/>
          </p:nvPr>
        </p:nvSpPr>
        <p:spPr bwMode="auto">
          <a:xfrm>
            <a:off x="759625" y="6536589"/>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19" name="Rectangle 17"/>
          <p:cNvSpPr>
            <a:spLocks noGrp="1" noChangeArrowheads="1"/>
          </p:cNvSpPr>
          <p:nvPr>
            <p:ph type="ftr" sz="quarter" idx="3"/>
          </p:nvPr>
        </p:nvSpPr>
        <p:spPr bwMode="auto">
          <a:xfrm>
            <a:off x="3003285" y="6536589"/>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endParaRPr lang="sv-SE" dirty="0"/>
          </a:p>
        </p:txBody>
      </p:sp>
      <p:sp>
        <p:nvSpPr>
          <p:cNvPr id="20" name="Rectangle 18"/>
          <p:cNvSpPr>
            <a:spLocks noGrp="1" noChangeArrowheads="1"/>
          </p:cNvSpPr>
          <p:nvPr>
            <p:ph type="sldNum" sz="quarter" idx="4"/>
          </p:nvPr>
        </p:nvSpPr>
        <p:spPr bwMode="auto">
          <a:xfrm>
            <a:off x="2154504" y="6536589"/>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800">
                <a:solidFill>
                  <a:schemeClr val="bg1"/>
                </a:solidFill>
              </a:defRPr>
            </a:lvl1pPr>
          </a:lstStyle>
          <a:p>
            <a:fld id="{F8C57D40-586A-453E-87F9-0F77AD343784}" type="slidenum">
              <a:rPr lang="sv-SE" smtClean="0"/>
              <a:pPr/>
              <a:t>‹#›</a:t>
            </a:fld>
            <a:endParaRPr lang="sv-SE" dirty="0"/>
          </a:p>
        </p:txBody>
      </p:sp>
      <p:sp>
        <p:nvSpPr>
          <p:cNvPr id="3" name="Rektangel 2"/>
          <p:cNvSpPr/>
          <p:nvPr/>
        </p:nvSpPr>
        <p:spPr bwMode="auto">
          <a:xfrm>
            <a:off x="9552390" y="6373455"/>
            <a:ext cx="1914393" cy="511931"/>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grpSp>
        <p:nvGrpSpPr>
          <p:cNvPr id="22" name="Group 6"/>
          <p:cNvGrpSpPr>
            <a:grpSpLocks noChangeAspect="1"/>
          </p:cNvGrpSpPr>
          <p:nvPr/>
        </p:nvGrpSpPr>
        <p:grpSpPr bwMode="auto">
          <a:xfrm>
            <a:off x="10190952" y="6399368"/>
            <a:ext cx="637261" cy="342000"/>
            <a:chOff x="1536" y="-903"/>
            <a:chExt cx="876" cy="589"/>
          </a:xfrm>
        </p:grpSpPr>
        <p:sp>
          <p:nvSpPr>
            <p:cNvPr id="23" name="Freeform 7"/>
            <p:cNvSpPr>
              <a:spLocks/>
            </p:cNvSpPr>
            <p:nvPr/>
          </p:nvSpPr>
          <p:spPr bwMode="black">
            <a:xfrm>
              <a:off x="1536" y="-753"/>
              <a:ext cx="435" cy="439"/>
            </a:xfrm>
            <a:custGeom>
              <a:avLst/>
              <a:gdLst>
                <a:gd name="T0" fmla="*/ 838 w 870"/>
                <a:gd name="T1" fmla="*/ 0 h 879"/>
                <a:gd name="T2" fmla="*/ 656 w 870"/>
                <a:gd name="T3" fmla="*/ 0 h 879"/>
                <a:gd name="T4" fmla="*/ 654 w 870"/>
                <a:gd name="T5" fmla="*/ 4 h 879"/>
                <a:gd name="T6" fmla="*/ 649 w 870"/>
                <a:gd name="T7" fmla="*/ 17 h 879"/>
                <a:gd name="T8" fmla="*/ 642 w 870"/>
                <a:gd name="T9" fmla="*/ 38 h 879"/>
                <a:gd name="T10" fmla="*/ 632 w 870"/>
                <a:gd name="T11" fmla="*/ 65 h 879"/>
                <a:gd name="T12" fmla="*/ 620 w 870"/>
                <a:gd name="T13" fmla="*/ 97 h 879"/>
                <a:gd name="T14" fmla="*/ 605 w 870"/>
                <a:gd name="T15" fmla="*/ 132 h 879"/>
                <a:gd name="T16" fmla="*/ 592 w 870"/>
                <a:gd name="T17" fmla="*/ 172 h 879"/>
                <a:gd name="T18" fmla="*/ 575 w 870"/>
                <a:gd name="T19" fmla="*/ 216 h 879"/>
                <a:gd name="T20" fmla="*/ 558 w 870"/>
                <a:gd name="T21" fmla="*/ 260 h 879"/>
                <a:gd name="T22" fmla="*/ 541 w 870"/>
                <a:gd name="T23" fmla="*/ 306 h 879"/>
                <a:gd name="T24" fmla="*/ 524 w 870"/>
                <a:gd name="T25" fmla="*/ 351 h 879"/>
                <a:gd name="T26" fmla="*/ 507 w 870"/>
                <a:gd name="T27" fmla="*/ 397 h 879"/>
                <a:gd name="T28" fmla="*/ 492 w 870"/>
                <a:gd name="T29" fmla="*/ 439 h 879"/>
                <a:gd name="T30" fmla="*/ 477 w 870"/>
                <a:gd name="T31" fmla="*/ 478 h 879"/>
                <a:gd name="T32" fmla="*/ 464 w 870"/>
                <a:gd name="T33" fmla="*/ 515 h 879"/>
                <a:gd name="T34" fmla="*/ 452 w 870"/>
                <a:gd name="T35" fmla="*/ 545 h 879"/>
                <a:gd name="T36" fmla="*/ 442 w 870"/>
                <a:gd name="T37" fmla="*/ 570 h 879"/>
                <a:gd name="T38" fmla="*/ 435 w 870"/>
                <a:gd name="T39" fmla="*/ 589 h 879"/>
                <a:gd name="T40" fmla="*/ 428 w 870"/>
                <a:gd name="T41" fmla="*/ 570 h 879"/>
                <a:gd name="T42" fmla="*/ 418 w 870"/>
                <a:gd name="T43" fmla="*/ 545 h 879"/>
                <a:gd name="T44" fmla="*/ 408 w 870"/>
                <a:gd name="T45" fmla="*/ 515 h 879"/>
                <a:gd name="T46" fmla="*/ 394 w 870"/>
                <a:gd name="T47" fmla="*/ 478 h 879"/>
                <a:gd name="T48" fmla="*/ 379 w 870"/>
                <a:gd name="T49" fmla="*/ 439 h 879"/>
                <a:gd name="T50" fmla="*/ 362 w 870"/>
                <a:gd name="T51" fmla="*/ 397 h 879"/>
                <a:gd name="T52" fmla="*/ 346 w 870"/>
                <a:gd name="T53" fmla="*/ 351 h 879"/>
                <a:gd name="T54" fmla="*/ 329 w 870"/>
                <a:gd name="T55" fmla="*/ 306 h 879"/>
                <a:gd name="T56" fmla="*/ 312 w 870"/>
                <a:gd name="T57" fmla="*/ 260 h 879"/>
                <a:gd name="T58" fmla="*/ 295 w 870"/>
                <a:gd name="T59" fmla="*/ 216 h 879"/>
                <a:gd name="T60" fmla="*/ 278 w 870"/>
                <a:gd name="T61" fmla="*/ 172 h 879"/>
                <a:gd name="T62" fmla="*/ 263 w 870"/>
                <a:gd name="T63" fmla="*/ 132 h 879"/>
                <a:gd name="T64" fmla="*/ 249 w 870"/>
                <a:gd name="T65" fmla="*/ 97 h 879"/>
                <a:gd name="T66" fmla="*/ 238 w 870"/>
                <a:gd name="T67" fmla="*/ 65 h 879"/>
                <a:gd name="T68" fmla="*/ 228 w 870"/>
                <a:gd name="T69" fmla="*/ 38 h 879"/>
                <a:gd name="T70" fmla="*/ 221 w 870"/>
                <a:gd name="T71" fmla="*/ 17 h 879"/>
                <a:gd name="T72" fmla="*/ 216 w 870"/>
                <a:gd name="T73" fmla="*/ 4 h 879"/>
                <a:gd name="T74" fmla="*/ 214 w 870"/>
                <a:gd name="T75" fmla="*/ 0 h 879"/>
                <a:gd name="T76" fmla="*/ 0 w 870"/>
                <a:gd name="T77" fmla="*/ 0 h 879"/>
                <a:gd name="T78" fmla="*/ 295 w 870"/>
                <a:gd name="T79" fmla="*/ 779 h 879"/>
                <a:gd name="T80" fmla="*/ 312 w 870"/>
                <a:gd name="T81" fmla="*/ 815 h 879"/>
                <a:gd name="T82" fmla="*/ 330 w 870"/>
                <a:gd name="T83" fmla="*/ 842 h 879"/>
                <a:gd name="T84" fmla="*/ 352 w 870"/>
                <a:gd name="T85" fmla="*/ 860 h 879"/>
                <a:gd name="T86" fmla="*/ 378 w 870"/>
                <a:gd name="T87" fmla="*/ 870 h 879"/>
                <a:gd name="T88" fmla="*/ 405 w 870"/>
                <a:gd name="T89" fmla="*/ 877 h 879"/>
                <a:gd name="T90" fmla="*/ 433 w 870"/>
                <a:gd name="T91" fmla="*/ 879 h 879"/>
                <a:gd name="T92" fmla="*/ 464 w 870"/>
                <a:gd name="T93" fmla="*/ 877 h 879"/>
                <a:gd name="T94" fmla="*/ 491 w 870"/>
                <a:gd name="T95" fmla="*/ 870 h 879"/>
                <a:gd name="T96" fmla="*/ 516 w 870"/>
                <a:gd name="T97" fmla="*/ 860 h 879"/>
                <a:gd name="T98" fmla="*/ 536 w 870"/>
                <a:gd name="T99" fmla="*/ 842 h 879"/>
                <a:gd name="T100" fmla="*/ 556 w 870"/>
                <a:gd name="T101" fmla="*/ 815 h 879"/>
                <a:gd name="T102" fmla="*/ 573 w 870"/>
                <a:gd name="T103" fmla="*/ 779 h 879"/>
                <a:gd name="T104" fmla="*/ 870 w 870"/>
                <a:gd name="T105" fmla="*/ 0 h 879"/>
                <a:gd name="T106" fmla="*/ 838 w 870"/>
                <a:gd name="T107"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0" h="879">
                  <a:moveTo>
                    <a:pt x="838" y="0"/>
                  </a:moveTo>
                  <a:lnTo>
                    <a:pt x="656" y="0"/>
                  </a:lnTo>
                  <a:lnTo>
                    <a:pt x="654" y="4"/>
                  </a:lnTo>
                  <a:lnTo>
                    <a:pt x="649" y="17"/>
                  </a:lnTo>
                  <a:lnTo>
                    <a:pt x="642" y="38"/>
                  </a:lnTo>
                  <a:lnTo>
                    <a:pt x="632" y="65"/>
                  </a:lnTo>
                  <a:lnTo>
                    <a:pt x="620" y="97"/>
                  </a:lnTo>
                  <a:lnTo>
                    <a:pt x="605" y="132"/>
                  </a:lnTo>
                  <a:lnTo>
                    <a:pt x="592" y="172"/>
                  </a:lnTo>
                  <a:lnTo>
                    <a:pt x="575" y="216"/>
                  </a:lnTo>
                  <a:lnTo>
                    <a:pt x="558" y="260"/>
                  </a:lnTo>
                  <a:lnTo>
                    <a:pt x="541" y="306"/>
                  </a:lnTo>
                  <a:lnTo>
                    <a:pt x="524" y="351"/>
                  </a:lnTo>
                  <a:lnTo>
                    <a:pt x="507" y="397"/>
                  </a:lnTo>
                  <a:lnTo>
                    <a:pt x="492" y="439"/>
                  </a:lnTo>
                  <a:lnTo>
                    <a:pt x="477" y="478"/>
                  </a:lnTo>
                  <a:lnTo>
                    <a:pt x="464" y="515"/>
                  </a:lnTo>
                  <a:lnTo>
                    <a:pt x="452" y="545"/>
                  </a:lnTo>
                  <a:lnTo>
                    <a:pt x="442" y="570"/>
                  </a:lnTo>
                  <a:lnTo>
                    <a:pt x="435" y="589"/>
                  </a:lnTo>
                  <a:lnTo>
                    <a:pt x="428" y="570"/>
                  </a:lnTo>
                  <a:lnTo>
                    <a:pt x="418" y="545"/>
                  </a:lnTo>
                  <a:lnTo>
                    <a:pt x="408" y="515"/>
                  </a:lnTo>
                  <a:lnTo>
                    <a:pt x="394" y="478"/>
                  </a:lnTo>
                  <a:lnTo>
                    <a:pt x="379" y="439"/>
                  </a:lnTo>
                  <a:lnTo>
                    <a:pt x="362" y="397"/>
                  </a:lnTo>
                  <a:lnTo>
                    <a:pt x="346" y="351"/>
                  </a:lnTo>
                  <a:lnTo>
                    <a:pt x="329" y="306"/>
                  </a:lnTo>
                  <a:lnTo>
                    <a:pt x="312" y="260"/>
                  </a:lnTo>
                  <a:lnTo>
                    <a:pt x="295" y="216"/>
                  </a:lnTo>
                  <a:lnTo>
                    <a:pt x="278" y="172"/>
                  </a:lnTo>
                  <a:lnTo>
                    <a:pt x="263" y="132"/>
                  </a:lnTo>
                  <a:lnTo>
                    <a:pt x="249" y="97"/>
                  </a:lnTo>
                  <a:lnTo>
                    <a:pt x="238" y="65"/>
                  </a:lnTo>
                  <a:lnTo>
                    <a:pt x="228" y="38"/>
                  </a:lnTo>
                  <a:lnTo>
                    <a:pt x="221" y="17"/>
                  </a:lnTo>
                  <a:lnTo>
                    <a:pt x="216" y="4"/>
                  </a:lnTo>
                  <a:lnTo>
                    <a:pt x="214" y="0"/>
                  </a:lnTo>
                  <a:lnTo>
                    <a:pt x="0" y="0"/>
                  </a:lnTo>
                  <a:lnTo>
                    <a:pt x="295" y="779"/>
                  </a:lnTo>
                  <a:lnTo>
                    <a:pt x="312" y="815"/>
                  </a:lnTo>
                  <a:lnTo>
                    <a:pt x="330" y="842"/>
                  </a:lnTo>
                  <a:lnTo>
                    <a:pt x="352" y="860"/>
                  </a:lnTo>
                  <a:lnTo>
                    <a:pt x="378" y="870"/>
                  </a:lnTo>
                  <a:lnTo>
                    <a:pt x="405" y="877"/>
                  </a:lnTo>
                  <a:lnTo>
                    <a:pt x="433" y="879"/>
                  </a:lnTo>
                  <a:lnTo>
                    <a:pt x="464" y="877"/>
                  </a:lnTo>
                  <a:lnTo>
                    <a:pt x="491" y="870"/>
                  </a:lnTo>
                  <a:lnTo>
                    <a:pt x="516" y="860"/>
                  </a:lnTo>
                  <a:lnTo>
                    <a:pt x="536" y="842"/>
                  </a:lnTo>
                  <a:lnTo>
                    <a:pt x="556" y="815"/>
                  </a:lnTo>
                  <a:lnTo>
                    <a:pt x="573" y="779"/>
                  </a:lnTo>
                  <a:lnTo>
                    <a:pt x="870" y="0"/>
                  </a:lnTo>
                  <a:lnTo>
                    <a:pt x="838" y="0"/>
                  </a:lnTo>
                  <a:close/>
                </a:path>
              </a:pathLst>
            </a:custGeom>
            <a:solidFill>
              <a:srgbClr val="EA0D0A"/>
            </a:solidFill>
            <a:ln w="0">
              <a:solidFill>
                <a:srgbClr val="EA0D0A"/>
              </a:solidFill>
              <a:prstDash val="solid"/>
              <a:round/>
              <a:headEnd/>
              <a:tailEnd/>
            </a:ln>
          </p:spPr>
          <p:txBody>
            <a:bodyPr/>
            <a:lstStyle/>
            <a:p>
              <a:endParaRPr lang="sv-SE"/>
            </a:p>
          </p:txBody>
        </p:sp>
        <p:sp>
          <p:nvSpPr>
            <p:cNvPr id="24" name="Freeform 8"/>
            <p:cNvSpPr>
              <a:spLocks/>
            </p:cNvSpPr>
            <p:nvPr/>
          </p:nvSpPr>
          <p:spPr bwMode="black">
            <a:xfrm>
              <a:off x="2009" y="-857"/>
              <a:ext cx="247" cy="543"/>
            </a:xfrm>
            <a:custGeom>
              <a:avLst/>
              <a:gdLst>
                <a:gd name="T0" fmla="*/ 0 w 496"/>
                <a:gd name="T1" fmla="*/ 0 h 1086"/>
                <a:gd name="T2" fmla="*/ 3 w 496"/>
                <a:gd name="T3" fmla="*/ 852 h 1086"/>
                <a:gd name="T4" fmla="*/ 32 w 496"/>
                <a:gd name="T5" fmla="*/ 949 h 1086"/>
                <a:gd name="T6" fmla="*/ 88 w 496"/>
                <a:gd name="T7" fmla="*/ 1024 h 1086"/>
                <a:gd name="T8" fmla="*/ 167 w 496"/>
                <a:gd name="T9" fmla="*/ 1069 h 1086"/>
                <a:gd name="T10" fmla="*/ 268 w 496"/>
                <a:gd name="T11" fmla="*/ 1086 h 1086"/>
                <a:gd name="T12" fmla="*/ 496 w 496"/>
                <a:gd name="T13" fmla="*/ 895 h 1086"/>
                <a:gd name="T14" fmla="*/ 258 w 496"/>
                <a:gd name="T15" fmla="*/ 894 h 1086"/>
                <a:gd name="T16" fmla="*/ 216 w 496"/>
                <a:gd name="T17" fmla="*/ 879 h 1086"/>
                <a:gd name="T18" fmla="*/ 199 w 496"/>
                <a:gd name="T19" fmla="*/ 841 h 1086"/>
                <a:gd name="T20" fmla="*/ 197 w 496"/>
                <a:gd name="T21" fmla="*/ 808 h 1086"/>
                <a:gd name="T22" fmla="*/ 197 w 496"/>
                <a:gd name="T23" fmla="*/ 762 h 1086"/>
                <a:gd name="T24" fmla="*/ 197 w 496"/>
                <a:gd name="T25" fmla="*/ 688 h 1086"/>
                <a:gd name="T26" fmla="*/ 197 w 496"/>
                <a:gd name="T27" fmla="*/ 597 h 1086"/>
                <a:gd name="T28" fmla="*/ 197 w 496"/>
                <a:gd name="T29" fmla="*/ 509 h 1086"/>
                <a:gd name="T30" fmla="*/ 197 w 496"/>
                <a:gd name="T31" fmla="*/ 437 h 1086"/>
                <a:gd name="T32" fmla="*/ 197 w 496"/>
                <a:gd name="T33" fmla="*/ 398 h 1086"/>
                <a:gd name="T34" fmla="*/ 236 w 496"/>
                <a:gd name="T35" fmla="*/ 398 h 1086"/>
                <a:gd name="T36" fmla="*/ 304 w 496"/>
                <a:gd name="T37" fmla="*/ 398 h 1086"/>
                <a:gd name="T38" fmla="*/ 380 w 496"/>
                <a:gd name="T39" fmla="*/ 398 h 1086"/>
                <a:gd name="T40" fmla="*/ 447 w 496"/>
                <a:gd name="T41" fmla="*/ 398 h 1086"/>
                <a:gd name="T42" fmla="*/ 489 w 496"/>
                <a:gd name="T43" fmla="*/ 398 h 1086"/>
                <a:gd name="T44" fmla="*/ 496 w 496"/>
                <a:gd name="T45" fmla="*/ 207 h 1086"/>
                <a:gd name="T46" fmla="*/ 472 w 496"/>
                <a:gd name="T47" fmla="*/ 207 h 1086"/>
                <a:gd name="T48" fmla="*/ 415 w 496"/>
                <a:gd name="T49" fmla="*/ 207 h 1086"/>
                <a:gd name="T50" fmla="*/ 341 w 496"/>
                <a:gd name="T51" fmla="*/ 207 h 1086"/>
                <a:gd name="T52" fmla="*/ 268 w 496"/>
                <a:gd name="T53" fmla="*/ 207 h 1086"/>
                <a:gd name="T54" fmla="*/ 213 w 496"/>
                <a:gd name="T55" fmla="*/ 207 h 1086"/>
                <a:gd name="T56" fmla="*/ 197 w 496"/>
                <a:gd name="T57" fmla="*/ 192 h 1086"/>
                <a:gd name="T58" fmla="*/ 197 w 496"/>
                <a:gd name="T59" fmla="*/ 138 h 1086"/>
                <a:gd name="T60" fmla="*/ 197 w 496"/>
                <a:gd name="T61" fmla="*/ 76 h 1086"/>
                <a:gd name="T62" fmla="*/ 197 w 496"/>
                <a:gd name="T63" fmla="*/ 22 h 1086"/>
                <a:gd name="T64" fmla="*/ 197 w 496"/>
                <a:gd name="T6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6" h="1086">
                  <a:moveTo>
                    <a:pt x="175" y="0"/>
                  </a:moveTo>
                  <a:lnTo>
                    <a:pt x="0" y="0"/>
                  </a:lnTo>
                  <a:lnTo>
                    <a:pt x="0" y="794"/>
                  </a:lnTo>
                  <a:lnTo>
                    <a:pt x="3" y="852"/>
                  </a:lnTo>
                  <a:lnTo>
                    <a:pt x="15" y="904"/>
                  </a:lnTo>
                  <a:lnTo>
                    <a:pt x="32" y="949"/>
                  </a:lnTo>
                  <a:lnTo>
                    <a:pt x="57" y="990"/>
                  </a:lnTo>
                  <a:lnTo>
                    <a:pt x="88" y="1024"/>
                  </a:lnTo>
                  <a:lnTo>
                    <a:pt x="125" y="1050"/>
                  </a:lnTo>
                  <a:lnTo>
                    <a:pt x="167" y="1069"/>
                  </a:lnTo>
                  <a:lnTo>
                    <a:pt x="216" y="1081"/>
                  </a:lnTo>
                  <a:lnTo>
                    <a:pt x="268" y="1086"/>
                  </a:lnTo>
                  <a:lnTo>
                    <a:pt x="496" y="1086"/>
                  </a:lnTo>
                  <a:lnTo>
                    <a:pt x="496" y="895"/>
                  </a:lnTo>
                  <a:lnTo>
                    <a:pt x="290" y="895"/>
                  </a:lnTo>
                  <a:lnTo>
                    <a:pt x="258" y="894"/>
                  </a:lnTo>
                  <a:lnTo>
                    <a:pt x="234" y="889"/>
                  </a:lnTo>
                  <a:lnTo>
                    <a:pt x="216" y="879"/>
                  </a:lnTo>
                  <a:lnTo>
                    <a:pt x="206" y="863"/>
                  </a:lnTo>
                  <a:lnTo>
                    <a:pt x="199" y="841"/>
                  </a:lnTo>
                  <a:lnTo>
                    <a:pt x="197" y="814"/>
                  </a:lnTo>
                  <a:lnTo>
                    <a:pt x="197" y="808"/>
                  </a:lnTo>
                  <a:lnTo>
                    <a:pt x="197" y="789"/>
                  </a:lnTo>
                  <a:lnTo>
                    <a:pt x="197" y="762"/>
                  </a:lnTo>
                  <a:lnTo>
                    <a:pt x="197" y="727"/>
                  </a:lnTo>
                  <a:lnTo>
                    <a:pt x="197" y="688"/>
                  </a:lnTo>
                  <a:lnTo>
                    <a:pt x="197" y="642"/>
                  </a:lnTo>
                  <a:lnTo>
                    <a:pt x="197" y="597"/>
                  </a:lnTo>
                  <a:lnTo>
                    <a:pt x="197" y="553"/>
                  </a:lnTo>
                  <a:lnTo>
                    <a:pt x="197" y="509"/>
                  </a:lnTo>
                  <a:lnTo>
                    <a:pt x="197" y="470"/>
                  </a:lnTo>
                  <a:lnTo>
                    <a:pt x="197" y="437"/>
                  </a:lnTo>
                  <a:lnTo>
                    <a:pt x="197" y="413"/>
                  </a:lnTo>
                  <a:lnTo>
                    <a:pt x="197" y="398"/>
                  </a:lnTo>
                  <a:lnTo>
                    <a:pt x="213" y="398"/>
                  </a:lnTo>
                  <a:lnTo>
                    <a:pt x="236" y="398"/>
                  </a:lnTo>
                  <a:lnTo>
                    <a:pt x="268" y="398"/>
                  </a:lnTo>
                  <a:lnTo>
                    <a:pt x="304" y="398"/>
                  </a:lnTo>
                  <a:lnTo>
                    <a:pt x="341" y="398"/>
                  </a:lnTo>
                  <a:lnTo>
                    <a:pt x="380" y="398"/>
                  </a:lnTo>
                  <a:lnTo>
                    <a:pt x="415" y="398"/>
                  </a:lnTo>
                  <a:lnTo>
                    <a:pt x="447" y="398"/>
                  </a:lnTo>
                  <a:lnTo>
                    <a:pt x="472" y="398"/>
                  </a:lnTo>
                  <a:lnTo>
                    <a:pt x="489" y="398"/>
                  </a:lnTo>
                  <a:lnTo>
                    <a:pt x="496" y="398"/>
                  </a:lnTo>
                  <a:lnTo>
                    <a:pt x="496" y="207"/>
                  </a:lnTo>
                  <a:lnTo>
                    <a:pt x="489" y="207"/>
                  </a:lnTo>
                  <a:lnTo>
                    <a:pt x="472" y="207"/>
                  </a:lnTo>
                  <a:lnTo>
                    <a:pt x="447" y="207"/>
                  </a:lnTo>
                  <a:lnTo>
                    <a:pt x="415" y="207"/>
                  </a:lnTo>
                  <a:lnTo>
                    <a:pt x="380" y="207"/>
                  </a:lnTo>
                  <a:lnTo>
                    <a:pt x="341" y="207"/>
                  </a:lnTo>
                  <a:lnTo>
                    <a:pt x="304" y="207"/>
                  </a:lnTo>
                  <a:lnTo>
                    <a:pt x="268" y="207"/>
                  </a:lnTo>
                  <a:lnTo>
                    <a:pt x="236" y="207"/>
                  </a:lnTo>
                  <a:lnTo>
                    <a:pt x="213" y="207"/>
                  </a:lnTo>
                  <a:lnTo>
                    <a:pt x="197" y="207"/>
                  </a:lnTo>
                  <a:lnTo>
                    <a:pt x="197" y="192"/>
                  </a:lnTo>
                  <a:lnTo>
                    <a:pt x="197" y="167"/>
                  </a:lnTo>
                  <a:lnTo>
                    <a:pt x="197" y="138"/>
                  </a:lnTo>
                  <a:lnTo>
                    <a:pt x="197" y="106"/>
                  </a:lnTo>
                  <a:lnTo>
                    <a:pt x="197" y="76"/>
                  </a:lnTo>
                  <a:lnTo>
                    <a:pt x="197" y="46"/>
                  </a:lnTo>
                  <a:lnTo>
                    <a:pt x="197" y="22"/>
                  </a:lnTo>
                  <a:lnTo>
                    <a:pt x="197" y="5"/>
                  </a:lnTo>
                  <a:lnTo>
                    <a:pt x="197" y="0"/>
                  </a:lnTo>
                  <a:lnTo>
                    <a:pt x="175" y="0"/>
                  </a:lnTo>
                  <a:close/>
                </a:path>
              </a:pathLst>
            </a:custGeom>
            <a:solidFill>
              <a:srgbClr val="EA0D0A"/>
            </a:solidFill>
            <a:ln w="0">
              <a:solidFill>
                <a:srgbClr val="EA0D0A"/>
              </a:solidFill>
              <a:prstDash val="solid"/>
              <a:round/>
              <a:headEnd/>
              <a:tailEnd/>
            </a:ln>
          </p:spPr>
          <p:txBody>
            <a:bodyPr/>
            <a:lstStyle/>
            <a:p>
              <a:endParaRPr lang="sv-SE"/>
            </a:p>
          </p:txBody>
        </p:sp>
        <p:sp>
          <p:nvSpPr>
            <p:cNvPr id="25" name="Freeform 9"/>
            <p:cNvSpPr>
              <a:spLocks/>
            </p:cNvSpPr>
            <p:nvPr/>
          </p:nvSpPr>
          <p:spPr bwMode="black">
            <a:xfrm>
              <a:off x="2298" y="-903"/>
              <a:ext cx="114" cy="113"/>
            </a:xfrm>
            <a:custGeom>
              <a:avLst/>
              <a:gdLst>
                <a:gd name="T0" fmla="*/ 0 w 228"/>
                <a:gd name="T1" fmla="*/ 113 h 228"/>
                <a:gd name="T2" fmla="*/ 4 w 228"/>
                <a:gd name="T3" fmla="*/ 137 h 228"/>
                <a:gd name="T4" fmla="*/ 11 w 228"/>
                <a:gd name="T5" fmla="*/ 161 h 228"/>
                <a:gd name="T6" fmla="*/ 22 w 228"/>
                <a:gd name="T7" fmla="*/ 182 h 228"/>
                <a:gd name="T8" fmla="*/ 39 w 228"/>
                <a:gd name="T9" fmla="*/ 201 h 228"/>
                <a:gd name="T10" fmla="*/ 59 w 228"/>
                <a:gd name="T11" fmla="*/ 214 h 228"/>
                <a:gd name="T12" fmla="*/ 85 w 228"/>
                <a:gd name="T13" fmla="*/ 225 h 228"/>
                <a:gd name="T14" fmla="*/ 115 w 228"/>
                <a:gd name="T15" fmla="*/ 228 h 228"/>
                <a:gd name="T16" fmla="*/ 144 w 228"/>
                <a:gd name="T17" fmla="*/ 225 h 228"/>
                <a:gd name="T18" fmla="*/ 169 w 228"/>
                <a:gd name="T19" fmla="*/ 214 h 228"/>
                <a:gd name="T20" fmla="*/ 191 w 228"/>
                <a:gd name="T21" fmla="*/ 201 h 228"/>
                <a:gd name="T22" fmla="*/ 208 w 228"/>
                <a:gd name="T23" fmla="*/ 182 h 228"/>
                <a:gd name="T24" fmla="*/ 220 w 228"/>
                <a:gd name="T25" fmla="*/ 161 h 228"/>
                <a:gd name="T26" fmla="*/ 226 w 228"/>
                <a:gd name="T27" fmla="*/ 137 h 228"/>
                <a:gd name="T28" fmla="*/ 228 w 228"/>
                <a:gd name="T29" fmla="*/ 113 h 228"/>
                <a:gd name="T30" fmla="*/ 226 w 228"/>
                <a:gd name="T31" fmla="*/ 90 h 228"/>
                <a:gd name="T32" fmla="*/ 220 w 228"/>
                <a:gd name="T33" fmla="*/ 68 h 228"/>
                <a:gd name="T34" fmla="*/ 208 w 228"/>
                <a:gd name="T35" fmla="*/ 46 h 228"/>
                <a:gd name="T36" fmla="*/ 191 w 228"/>
                <a:gd name="T37" fmla="*/ 27 h 228"/>
                <a:gd name="T38" fmla="*/ 169 w 228"/>
                <a:gd name="T39" fmla="*/ 14 h 228"/>
                <a:gd name="T40" fmla="*/ 144 w 228"/>
                <a:gd name="T41" fmla="*/ 4 h 228"/>
                <a:gd name="T42" fmla="*/ 115 w 228"/>
                <a:gd name="T43" fmla="*/ 0 h 228"/>
                <a:gd name="T44" fmla="*/ 85 w 228"/>
                <a:gd name="T45" fmla="*/ 4 h 228"/>
                <a:gd name="T46" fmla="*/ 59 w 228"/>
                <a:gd name="T47" fmla="*/ 14 h 228"/>
                <a:gd name="T48" fmla="*/ 39 w 228"/>
                <a:gd name="T49" fmla="*/ 27 h 228"/>
                <a:gd name="T50" fmla="*/ 22 w 228"/>
                <a:gd name="T51" fmla="*/ 46 h 228"/>
                <a:gd name="T52" fmla="*/ 11 w 228"/>
                <a:gd name="T53" fmla="*/ 68 h 228"/>
                <a:gd name="T54" fmla="*/ 4 w 228"/>
                <a:gd name="T55" fmla="*/ 90 h 228"/>
                <a:gd name="T56" fmla="*/ 0 w 228"/>
                <a:gd name="T57" fmla="*/ 11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 h="228">
                  <a:moveTo>
                    <a:pt x="0" y="113"/>
                  </a:moveTo>
                  <a:lnTo>
                    <a:pt x="4" y="137"/>
                  </a:lnTo>
                  <a:lnTo>
                    <a:pt x="11" y="161"/>
                  </a:lnTo>
                  <a:lnTo>
                    <a:pt x="22" y="182"/>
                  </a:lnTo>
                  <a:lnTo>
                    <a:pt x="39" y="201"/>
                  </a:lnTo>
                  <a:lnTo>
                    <a:pt x="59" y="214"/>
                  </a:lnTo>
                  <a:lnTo>
                    <a:pt x="85" y="225"/>
                  </a:lnTo>
                  <a:lnTo>
                    <a:pt x="115" y="228"/>
                  </a:lnTo>
                  <a:lnTo>
                    <a:pt x="144" y="225"/>
                  </a:lnTo>
                  <a:lnTo>
                    <a:pt x="169" y="214"/>
                  </a:lnTo>
                  <a:lnTo>
                    <a:pt x="191" y="201"/>
                  </a:lnTo>
                  <a:lnTo>
                    <a:pt x="208" y="182"/>
                  </a:lnTo>
                  <a:lnTo>
                    <a:pt x="220" y="161"/>
                  </a:lnTo>
                  <a:lnTo>
                    <a:pt x="226" y="137"/>
                  </a:lnTo>
                  <a:lnTo>
                    <a:pt x="228" y="113"/>
                  </a:lnTo>
                  <a:lnTo>
                    <a:pt x="226" y="90"/>
                  </a:lnTo>
                  <a:lnTo>
                    <a:pt x="220" y="68"/>
                  </a:lnTo>
                  <a:lnTo>
                    <a:pt x="208" y="46"/>
                  </a:lnTo>
                  <a:lnTo>
                    <a:pt x="191" y="27"/>
                  </a:lnTo>
                  <a:lnTo>
                    <a:pt x="169" y="14"/>
                  </a:lnTo>
                  <a:lnTo>
                    <a:pt x="144" y="4"/>
                  </a:lnTo>
                  <a:lnTo>
                    <a:pt x="115" y="0"/>
                  </a:lnTo>
                  <a:lnTo>
                    <a:pt x="85" y="4"/>
                  </a:lnTo>
                  <a:lnTo>
                    <a:pt x="59" y="14"/>
                  </a:lnTo>
                  <a:lnTo>
                    <a:pt x="39" y="27"/>
                  </a:lnTo>
                  <a:lnTo>
                    <a:pt x="22" y="46"/>
                  </a:lnTo>
                  <a:lnTo>
                    <a:pt x="11" y="68"/>
                  </a:lnTo>
                  <a:lnTo>
                    <a:pt x="4" y="90"/>
                  </a:lnTo>
                  <a:lnTo>
                    <a:pt x="0" y="113"/>
                  </a:lnTo>
                  <a:close/>
                </a:path>
              </a:pathLst>
            </a:custGeom>
            <a:solidFill>
              <a:srgbClr val="EA0D0A"/>
            </a:solidFill>
            <a:ln w="0">
              <a:solidFill>
                <a:srgbClr val="EA0D0A"/>
              </a:solidFill>
              <a:prstDash val="solid"/>
              <a:round/>
              <a:headEnd/>
              <a:tailEnd/>
            </a:ln>
          </p:spPr>
          <p:txBody>
            <a:bodyPr/>
            <a:lstStyle/>
            <a:p>
              <a:endParaRPr lang="sv-SE"/>
            </a:p>
          </p:txBody>
        </p:sp>
        <p:sp>
          <p:nvSpPr>
            <p:cNvPr id="26" name="Freeform 10"/>
            <p:cNvSpPr>
              <a:spLocks/>
            </p:cNvSpPr>
            <p:nvPr/>
          </p:nvSpPr>
          <p:spPr bwMode="black">
            <a:xfrm>
              <a:off x="2306" y="-753"/>
              <a:ext cx="98" cy="439"/>
            </a:xfrm>
            <a:custGeom>
              <a:avLst/>
              <a:gdLst>
                <a:gd name="T0" fmla="*/ 174 w 196"/>
                <a:gd name="T1" fmla="*/ 0 h 879"/>
                <a:gd name="T2" fmla="*/ 0 w 196"/>
                <a:gd name="T3" fmla="*/ 0 h 879"/>
                <a:gd name="T4" fmla="*/ 0 w 196"/>
                <a:gd name="T5" fmla="*/ 879 h 879"/>
                <a:gd name="T6" fmla="*/ 196 w 196"/>
                <a:gd name="T7" fmla="*/ 879 h 879"/>
                <a:gd name="T8" fmla="*/ 196 w 196"/>
                <a:gd name="T9" fmla="*/ 0 h 879"/>
                <a:gd name="T10" fmla="*/ 174 w 196"/>
                <a:gd name="T11" fmla="*/ 0 h 879"/>
              </a:gdLst>
              <a:ahLst/>
              <a:cxnLst>
                <a:cxn ang="0">
                  <a:pos x="T0" y="T1"/>
                </a:cxn>
                <a:cxn ang="0">
                  <a:pos x="T2" y="T3"/>
                </a:cxn>
                <a:cxn ang="0">
                  <a:pos x="T4" y="T5"/>
                </a:cxn>
                <a:cxn ang="0">
                  <a:pos x="T6" y="T7"/>
                </a:cxn>
                <a:cxn ang="0">
                  <a:pos x="T8" y="T9"/>
                </a:cxn>
                <a:cxn ang="0">
                  <a:pos x="T10" y="T11"/>
                </a:cxn>
              </a:cxnLst>
              <a:rect l="0" t="0" r="r" b="b"/>
              <a:pathLst>
                <a:path w="196" h="879">
                  <a:moveTo>
                    <a:pt x="174" y="0"/>
                  </a:moveTo>
                  <a:lnTo>
                    <a:pt x="0" y="0"/>
                  </a:lnTo>
                  <a:lnTo>
                    <a:pt x="0" y="879"/>
                  </a:lnTo>
                  <a:lnTo>
                    <a:pt x="196" y="879"/>
                  </a:lnTo>
                  <a:lnTo>
                    <a:pt x="196" y="0"/>
                  </a:lnTo>
                  <a:lnTo>
                    <a:pt x="174" y="0"/>
                  </a:lnTo>
                  <a:close/>
                </a:path>
              </a:pathLst>
            </a:custGeom>
            <a:solidFill>
              <a:srgbClr val="EA0D0A"/>
            </a:solidFill>
            <a:ln w="0">
              <a:solidFill>
                <a:srgbClr val="EA0D0A"/>
              </a:solidFill>
              <a:prstDash val="solid"/>
              <a:round/>
              <a:headEnd/>
              <a:tailEnd/>
            </a:ln>
          </p:spPr>
          <p:txBody>
            <a:bodyPr/>
            <a:lstStyle/>
            <a:p>
              <a:endParaRPr lang="sv-SE"/>
            </a:p>
          </p:txBody>
        </p:sp>
      </p:grpSp>
      <p:pic>
        <p:nvPicPr>
          <p:cNvPr id="21" name="Picture 53" descr="bac"/>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27384"/>
            <a:ext cx="1219200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userDrawn="1"/>
        </p:nvSpPr>
        <p:spPr bwMode="auto">
          <a:xfrm>
            <a:off x="10155570" y="6399369"/>
            <a:ext cx="758947" cy="342008"/>
          </a:xfrm>
          <a:prstGeom prst="rect">
            <a:avLst/>
          </a:prstGeom>
          <a:solidFill>
            <a:schemeClr val="bg1"/>
          </a:solidFill>
          <a:ln w="9525" cap="flat" cmpd="sng" algn="ctr">
            <a:noFill/>
            <a:prstDash val="solid"/>
            <a:round/>
            <a:headEnd type="none" w="med" len="med"/>
            <a:tailEnd type="none" w="med" len="med"/>
          </a:ln>
          <a:effectLst>
            <a:outerShdw dist="35921" dir="2700000" algn="ctr" rotWithShape="0">
              <a:schemeClr val="bg1"/>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endParaRPr>
          </a:p>
        </p:txBody>
      </p:sp>
      <p:pic>
        <p:nvPicPr>
          <p:cNvPr id="5" name="Bildobjekt 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79233" y="6219149"/>
            <a:ext cx="758947" cy="666235"/>
          </a:xfrm>
          <a:prstGeom prst="rect">
            <a:avLst/>
          </a:prstGeom>
        </p:spPr>
      </p:pic>
    </p:spTree>
  </p:cSld>
  <p:clrMap bg1="lt1" tx1="dk1" bg2="lt2" tx2="dk2" accent1="accent1" accent2="accent2" accent3="accent3" accent4="accent4" accent5="accent5" accent6="accent6" hlink="hlink" folHlink="folHlink"/>
  <p:sldLayoutIdLst>
    <p:sldLayoutId id="2147483728"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txStyles>
    <p:titleStyle>
      <a:lvl1pPr algn="l" rtl="0" eaLnBrk="1" fontAlgn="base" hangingPunct="1">
        <a:spcBef>
          <a:spcPct val="0"/>
        </a:spcBef>
        <a:spcAft>
          <a:spcPct val="0"/>
        </a:spcAft>
        <a:defRPr sz="2800" b="1">
          <a:solidFill>
            <a:srgbClr val="EB0000"/>
          </a:solidFill>
          <a:latin typeface="+mj-lt"/>
          <a:ea typeface="+mj-ea"/>
          <a:cs typeface="+mj-cs"/>
        </a:defRPr>
      </a:lvl1pPr>
      <a:lvl2pPr algn="l" rtl="0" eaLnBrk="1" fontAlgn="base" hangingPunct="1">
        <a:spcBef>
          <a:spcPct val="0"/>
        </a:spcBef>
        <a:spcAft>
          <a:spcPct val="0"/>
        </a:spcAft>
        <a:defRPr sz="2800" b="1">
          <a:solidFill>
            <a:srgbClr val="EB0000"/>
          </a:solidFill>
          <a:latin typeface="Arial" charset="0"/>
        </a:defRPr>
      </a:lvl2pPr>
      <a:lvl3pPr algn="l" rtl="0" eaLnBrk="1" fontAlgn="base" hangingPunct="1">
        <a:spcBef>
          <a:spcPct val="0"/>
        </a:spcBef>
        <a:spcAft>
          <a:spcPct val="0"/>
        </a:spcAft>
        <a:defRPr sz="2800" b="1">
          <a:solidFill>
            <a:srgbClr val="EB0000"/>
          </a:solidFill>
          <a:latin typeface="Arial" charset="0"/>
        </a:defRPr>
      </a:lvl3pPr>
      <a:lvl4pPr algn="l" rtl="0" eaLnBrk="1" fontAlgn="base" hangingPunct="1">
        <a:spcBef>
          <a:spcPct val="0"/>
        </a:spcBef>
        <a:spcAft>
          <a:spcPct val="0"/>
        </a:spcAft>
        <a:defRPr sz="2800" b="1">
          <a:solidFill>
            <a:srgbClr val="EB0000"/>
          </a:solidFill>
          <a:latin typeface="Arial" charset="0"/>
        </a:defRPr>
      </a:lvl4pPr>
      <a:lvl5pPr algn="l" rtl="0" eaLnBrk="1" fontAlgn="base" hangingPunct="1">
        <a:spcBef>
          <a:spcPct val="0"/>
        </a:spcBef>
        <a:spcAft>
          <a:spcPct val="0"/>
        </a:spcAft>
        <a:defRPr sz="2800" b="1">
          <a:solidFill>
            <a:srgbClr val="EB0000"/>
          </a:solidFill>
          <a:latin typeface="Arial" charset="0"/>
        </a:defRPr>
      </a:lvl5pPr>
      <a:lvl6pPr marL="457189" algn="l" rtl="0" eaLnBrk="1" fontAlgn="base" hangingPunct="1">
        <a:spcBef>
          <a:spcPct val="0"/>
        </a:spcBef>
        <a:spcAft>
          <a:spcPct val="0"/>
        </a:spcAft>
        <a:defRPr sz="2800" b="1">
          <a:solidFill>
            <a:srgbClr val="EB0000"/>
          </a:solidFill>
          <a:latin typeface="Arial" charset="0"/>
        </a:defRPr>
      </a:lvl6pPr>
      <a:lvl7pPr marL="914377" algn="l" rtl="0" eaLnBrk="1" fontAlgn="base" hangingPunct="1">
        <a:spcBef>
          <a:spcPct val="0"/>
        </a:spcBef>
        <a:spcAft>
          <a:spcPct val="0"/>
        </a:spcAft>
        <a:defRPr sz="2800" b="1">
          <a:solidFill>
            <a:srgbClr val="EB0000"/>
          </a:solidFill>
          <a:latin typeface="Arial" charset="0"/>
        </a:defRPr>
      </a:lvl7pPr>
      <a:lvl8pPr marL="1371566" algn="l" rtl="0" eaLnBrk="1" fontAlgn="base" hangingPunct="1">
        <a:spcBef>
          <a:spcPct val="0"/>
        </a:spcBef>
        <a:spcAft>
          <a:spcPct val="0"/>
        </a:spcAft>
        <a:defRPr sz="2800" b="1">
          <a:solidFill>
            <a:srgbClr val="EB0000"/>
          </a:solidFill>
          <a:latin typeface="Arial" charset="0"/>
        </a:defRPr>
      </a:lvl8pPr>
      <a:lvl9pPr marL="1828754" algn="l" rtl="0" eaLnBrk="1" fontAlgn="base" hangingPunct="1">
        <a:spcBef>
          <a:spcPct val="0"/>
        </a:spcBef>
        <a:spcAft>
          <a:spcPct val="0"/>
        </a:spcAft>
        <a:defRPr sz="2800" b="1">
          <a:solidFill>
            <a:srgbClr val="EB0000"/>
          </a:solidFill>
          <a:latin typeface="Arial" charset="0"/>
        </a:defRPr>
      </a:lvl9pPr>
    </p:titleStyle>
    <p:bodyStyle>
      <a:lvl1pPr algn="l" rtl="0" eaLnBrk="1" fontAlgn="base" hangingPunct="1">
        <a:spcBef>
          <a:spcPct val="20000"/>
        </a:spcBef>
        <a:spcAft>
          <a:spcPct val="0"/>
        </a:spcAft>
        <a:buClr>
          <a:srgbClr val="EB0000"/>
        </a:buClr>
        <a:buFont typeface="Wingdings 2" pitchFamily="18" charset="2"/>
        <a:defRPr sz="2200">
          <a:solidFill>
            <a:schemeClr val="tx1">
              <a:lumMod val="50000"/>
            </a:schemeClr>
          </a:solidFill>
          <a:latin typeface="+mn-lt"/>
          <a:ea typeface="+mn-ea"/>
          <a:cs typeface="+mn-cs"/>
        </a:defRPr>
      </a:lvl1pPr>
      <a:lvl2pPr marL="0" indent="361942" algn="l" rtl="0" eaLnBrk="1" fontAlgn="base" hangingPunct="1">
        <a:spcBef>
          <a:spcPct val="20000"/>
        </a:spcBef>
        <a:spcAft>
          <a:spcPct val="0"/>
        </a:spcAft>
        <a:buClr>
          <a:srgbClr val="EB0000"/>
        </a:buClr>
        <a:buFont typeface="Arial" charset="0"/>
        <a:buChar char="●"/>
        <a:defRPr sz="2000">
          <a:solidFill>
            <a:schemeClr val="tx1">
              <a:lumMod val="50000"/>
            </a:schemeClr>
          </a:solidFill>
          <a:latin typeface="+mn-lt"/>
        </a:defRPr>
      </a:lvl2pPr>
      <a:lvl3pPr marL="0" indent="361942" algn="l" rtl="0" eaLnBrk="1" fontAlgn="base" hangingPunct="1">
        <a:spcBef>
          <a:spcPct val="20000"/>
        </a:spcBef>
        <a:spcAft>
          <a:spcPct val="0"/>
        </a:spcAft>
        <a:buClr>
          <a:srgbClr val="EB0000"/>
        </a:buClr>
        <a:buFont typeface="Wingdings" pitchFamily="2" charset="2"/>
        <a:buChar char="§"/>
        <a:defRPr sz="2000">
          <a:solidFill>
            <a:schemeClr val="tx1">
              <a:lumMod val="50000"/>
            </a:schemeClr>
          </a:solidFill>
          <a:latin typeface="+mn-lt"/>
        </a:defRPr>
      </a:lvl3pPr>
      <a:lvl4pPr marL="0" indent="361942" algn="l" rtl="0" eaLnBrk="1" fontAlgn="base" hangingPunct="1">
        <a:spcBef>
          <a:spcPct val="20000"/>
        </a:spcBef>
        <a:spcAft>
          <a:spcPct val="0"/>
        </a:spcAft>
        <a:buClr>
          <a:srgbClr val="EB0000"/>
        </a:buClr>
        <a:buChar char="•"/>
        <a:defRPr sz="2000">
          <a:solidFill>
            <a:schemeClr val="tx1">
              <a:lumMod val="50000"/>
            </a:schemeClr>
          </a:solidFill>
          <a:latin typeface="+mn-lt"/>
        </a:defRPr>
      </a:lvl4pPr>
      <a:lvl5pPr marL="0" indent="361942" algn="l" rtl="0" eaLnBrk="1" fontAlgn="base" hangingPunct="1">
        <a:spcBef>
          <a:spcPct val="20000"/>
        </a:spcBef>
        <a:spcAft>
          <a:spcPct val="0"/>
        </a:spcAft>
        <a:buClr>
          <a:srgbClr val="EB0000"/>
        </a:buClr>
        <a:buFont typeface="Arial" charset="0"/>
        <a:buChar char="–"/>
        <a:defRPr sz="2000">
          <a:solidFill>
            <a:schemeClr val="tx1">
              <a:lumMod val="50000"/>
            </a:schemeClr>
          </a:solidFill>
          <a:latin typeface="+mn-lt"/>
        </a:defRPr>
      </a:lvl5pPr>
      <a:lvl6pPr marL="1176309" indent="-177796" algn="l" rtl="0" eaLnBrk="1" fontAlgn="base" hangingPunct="1">
        <a:spcBef>
          <a:spcPct val="20000"/>
        </a:spcBef>
        <a:spcAft>
          <a:spcPct val="0"/>
        </a:spcAft>
        <a:buClr>
          <a:srgbClr val="EB0000"/>
        </a:buClr>
        <a:buFont typeface="Arial" charset="0"/>
        <a:buChar char="–"/>
        <a:defRPr sz="1600">
          <a:solidFill>
            <a:srgbClr val="5F5F5F"/>
          </a:solidFill>
          <a:latin typeface="+mn-lt"/>
        </a:defRPr>
      </a:lvl6pPr>
      <a:lvl7pPr marL="1633498" indent="-177796" algn="l" rtl="0" eaLnBrk="1" fontAlgn="base" hangingPunct="1">
        <a:spcBef>
          <a:spcPct val="20000"/>
        </a:spcBef>
        <a:spcAft>
          <a:spcPct val="0"/>
        </a:spcAft>
        <a:buClr>
          <a:srgbClr val="EB0000"/>
        </a:buClr>
        <a:buFont typeface="Arial" charset="0"/>
        <a:buChar char="–"/>
        <a:defRPr sz="1600">
          <a:solidFill>
            <a:srgbClr val="5F5F5F"/>
          </a:solidFill>
          <a:latin typeface="+mn-lt"/>
        </a:defRPr>
      </a:lvl7pPr>
      <a:lvl8pPr marL="2090686" indent="-177796" algn="l" rtl="0" eaLnBrk="1" fontAlgn="base" hangingPunct="1">
        <a:spcBef>
          <a:spcPct val="20000"/>
        </a:spcBef>
        <a:spcAft>
          <a:spcPct val="0"/>
        </a:spcAft>
        <a:buClr>
          <a:srgbClr val="EB0000"/>
        </a:buClr>
        <a:buFont typeface="Arial" charset="0"/>
        <a:buChar char="–"/>
        <a:defRPr sz="1600">
          <a:solidFill>
            <a:srgbClr val="5F5F5F"/>
          </a:solidFill>
          <a:latin typeface="+mn-lt"/>
        </a:defRPr>
      </a:lvl8pPr>
      <a:lvl9pPr marL="2547875" indent="-177796" algn="l" rtl="0" eaLnBrk="1" fontAlgn="base" hangingPunct="1">
        <a:spcBef>
          <a:spcPct val="20000"/>
        </a:spcBef>
        <a:spcAft>
          <a:spcPct val="0"/>
        </a:spcAft>
        <a:buClr>
          <a:srgbClr val="EB0000"/>
        </a:buClr>
        <a:buFont typeface="Arial" charset="0"/>
        <a:buChar char="–"/>
        <a:defRPr sz="1600">
          <a:solidFill>
            <a:srgbClr val="5F5F5F"/>
          </a:solidFill>
          <a:latin typeface="+mn-lt"/>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 y="6408000"/>
            <a:ext cx="12144672" cy="450000"/>
          </a:xfrm>
          <a:prstGeom prst="rect">
            <a:avLst/>
          </a:prstGeom>
          <a:solidFill>
            <a:srgbClr val="EB0000"/>
          </a:solidFill>
          <a:ln>
            <a:noFill/>
          </a:ln>
          <a:effectLst/>
          <a:scene3d>
            <a:camera prst="orthographicFront"/>
            <a:lightRig rig="threePt" dir="t"/>
          </a:scene3d>
          <a:sp3d>
            <a:bevelT w="114300" h="107950"/>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218124" name="Rectangle 12"/>
          <p:cNvSpPr>
            <a:spLocks noGrp="1" noChangeArrowheads="1"/>
          </p:cNvSpPr>
          <p:nvPr>
            <p:ph type="body" idx="1"/>
          </p:nvPr>
        </p:nvSpPr>
        <p:spPr bwMode="auto">
          <a:xfrm>
            <a:off x="721528" y="1556792"/>
            <a:ext cx="10745257" cy="430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18125" name="Rectangle 13"/>
          <p:cNvSpPr>
            <a:spLocks noGrp="1" noChangeArrowheads="1"/>
          </p:cNvSpPr>
          <p:nvPr>
            <p:ph type="title"/>
          </p:nvPr>
        </p:nvSpPr>
        <p:spPr bwMode="auto">
          <a:xfrm>
            <a:off x="719410" y="227934"/>
            <a:ext cx="10747375" cy="111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sv-SE" dirty="0"/>
              <a:t>Klicka här för att ändra format</a:t>
            </a:r>
          </a:p>
        </p:txBody>
      </p:sp>
      <p:sp>
        <p:nvSpPr>
          <p:cNvPr id="18" name="Rectangle 16"/>
          <p:cNvSpPr>
            <a:spLocks noGrp="1" noChangeArrowheads="1"/>
          </p:cNvSpPr>
          <p:nvPr>
            <p:ph type="dt" sz="half" idx="2"/>
          </p:nvPr>
        </p:nvSpPr>
        <p:spPr bwMode="auto">
          <a:xfrm>
            <a:off x="759626" y="6536591"/>
            <a:ext cx="1361017"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19" name="Rectangle 17"/>
          <p:cNvSpPr>
            <a:spLocks noGrp="1" noChangeArrowheads="1"/>
          </p:cNvSpPr>
          <p:nvPr>
            <p:ph type="ftr" sz="quarter" idx="3"/>
          </p:nvPr>
        </p:nvSpPr>
        <p:spPr bwMode="auto">
          <a:xfrm>
            <a:off x="3003285" y="6536591"/>
            <a:ext cx="386080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endParaRPr lang="sv-SE" dirty="0"/>
          </a:p>
        </p:txBody>
      </p:sp>
      <p:sp>
        <p:nvSpPr>
          <p:cNvPr id="20" name="Rectangle 18"/>
          <p:cNvSpPr>
            <a:spLocks noGrp="1" noChangeArrowheads="1"/>
          </p:cNvSpPr>
          <p:nvPr>
            <p:ph type="sldNum" sz="quarter" idx="4"/>
          </p:nvPr>
        </p:nvSpPr>
        <p:spPr bwMode="auto">
          <a:xfrm>
            <a:off x="2154504" y="6536591"/>
            <a:ext cx="819149"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600">
                <a:solidFill>
                  <a:schemeClr val="bg1"/>
                </a:solidFill>
              </a:defRPr>
            </a:lvl1pPr>
          </a:lstStyle>
          <a:p>
            <a:fld id="{F8C57D40-586A-453E-87F9-0F77AD343784}" type="slidenum">
              <a:rPr lang="sv-SE" smtClean="0"/>
              <a:pPr/>
              <a:t>‹#›</a:t>
            </a:fld>
            <a:endParaRPr lang="sv-SE" dirty="0"/>
          </a:p>
        </p:txBody>
      </p:sp>
      <p:sp>
        <p:nvSpPr>
          <p:cNvPr id="3" name="Rektangel 2"/>
          <p:cNvSpPr/>
          <p:nvPr/>
        </p:nvSpPr>
        <p:spPr bwMode="auto">
          <a:xfrm>
            <a:off x="9552392" y="6373457"/>
            <a:ext cx="1914393" cy="511931"/>
          </a:xfrm>
          <a:prstGeom prst="rect">
            <a:avLst/>
          </a:prstGeom>
          <a:solidFill>
            <a:schemeClr val="bg1"/>
          </a:solidFill>
          <a:ln w="9525" cap="flat" cmpd="sng" algn="ctr">
            <a:no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marL="0" marR="0" indent="0" algn="ctr" defTabSz="685783" rtl="0" eaLnBrk="1" fontAlgn="base" latinLnBrk="0" hangingPunct="1">
              <a:lnSpc>
                <a:spcPct val="100000"/>
              </a:lnSpc>
              <a:spcBef>
                <a:spcPct val="0"/>
              </a:spcBef>
              <a:spcAft>
                <a:spcPct val="0"/>
              </a:spcAft>
              <a:buClrTx/>
              <a:buSzTx/>
              <a:buFontTx/>
              <a:buNone/>
              <a:tabLst/>
            </a:pPr>
            <a:endParaRPr kumimoji="0" lang="en-GB" sz="1350" b="0" i="0" u="none" strike="noStrike" cap="none" normalizeH="0" baseline="0" dirty="0">
              <a:ln>
                <a:noFill/>
              </a:ln>
              <a:solidFill>
                <a:schemeClr val="tx1"/>
              </a:solidFill>
              <a:effectLst/>
              <a:latin typeface="Arial" charset="0"/>
            </a:endParaRPr>
          </a:p>
        </p:txBody>
      </p:sp>
      <p:grpSp>
        <p:nvGrpSpPr>
          <p:cNvPr id="22" name="Group 6"/>
          <p:cNvGrpSpPr>
            <a:grpSpLocks noChangeAspect="1"/>
          </p:cNvGrpSpPr>
          <p:nvPr/>
        </p:nvGrpSpPr>
        <p:grpSpPr bwMode="auto">
          <a:xfrm>
            <a:off x="10190952" y="6399368"/>
            <a:ext cx="637261" cy="342000"/>
            <a:chOff x="1536" y="-903"/>
            <a:chExt cx="876" cy="589"/>
          </a:xfrm>
        </p:grpSpPr>
        <p:sp>
          <p:nvSpPr>
            <p:cNvPr id="23" name="Freeform 7"/>
            <p:cNvSpPr>
              <a:spLocks/>
            </p:cNvSpPr>
            <p:nvPr/>
          </p:nvSpPr>
          <p:spPr bwMode="black">
            <a:xfrm>
              <a:off x="1536" y="-753"/>
              <a:ext cx="435" cy="439"/>
            </a:xfrm>
            <a:custGeom>
              <a:avLst/>
              <a:gdLst>
                <a:gd name="T0" fmla="*/ 838 w 870"/>
                <a:gd name="T1" fmla="*/ 0 h 879"/>
                <a:gd name="T2" fmla="*/ 656 w 870"/>
                <a:gd name="T3" fmla="*/ 0 h 879"/>
                <a:gd name="T4" fmla="*/ 654 w 870"/>
                <a:gd name="T5" fmla="*/ 4 h 879"/>
                <a:gd name="T6" fmla="*/ 649 w 870"/>
                <a:gd name="T7" fmla="*/ 17 h 879"/>
                <a:gd name="T8" fmla="*/ 642 w 870"/>
                <a:gd name="T9" fmla="*/ 38 h 879"/>
                <a:gd name="T10" fmla="*/ 632 w 870"/>
                <a:gd name="T11" fmla="*/ 65 h 879"/>
                <a:gd name="T12" fmla="*/ 620 w 870"/>
                <a:gd name="T13" fmla="*/ 97 h 879"/>
                <a:gd name="T14" fmla="*/ 605 w 870"/>
                <a:gd name="T15" fmla="*/ 132 h 879"/>
                <a:gd name="T16" fmla="*/ 592 w 870"/>
                <a:gd name="T17" fmla="*/ 172 h 879"/>
                <a:gd name="T18" fmla="*/ 575 w 870"/>
                <a:gd name="T19" fmla="*/ 216 h 879"/>
                <a:gd name="T20" fmla="*/ 558 w 870"/>
                <a:gd name="T21" fmla="*/ 260 h 879"/>
                <a:gd name="T22" fmla="*/ 541 w 870"/>
                <a:gd name="T23" fmla="*/ 306 h 879"/>
                <a:gd name="T24" fmla="*/ 524 w 870"/>
                <a:gd name="T25" fmla="*/ 351 h 879"/>
                <a:gd name="T26" fmla="*/ 507 w 870"/>
                <a:gd name="T27" fmla="*/ 397 h 879"/>
                <a:gd name="T28" fmla="*/ 492 w 870"/>
                <a:gd name="T29" fmla="*/ 439 h 879"/>
                <a:gd name="T30" fmla="*/ 477 w 870"/>
                <a:gd name="T31" fmla="*/ 478 h 879"/>
                <a:gd name="T32" fmla="*/ 464 w 870"/>
                <a:gd name="T33" fmla="*/ 515 h 879"/>
                <a:gd name="T34" fmla="*/ 452 w 870"/>
                <a:gd name="T35" fmla="*/ 545 h 879"/>
                <a:gd name="T36" fmla="*/ 442 w 870"/>
                <a:gd name="T37" fmla="*/ 570 h 879"/>
                <a:gd name="T38" fmla="*/ 435 w 870"/>
                <a:gd name="T39" fmla="*/ 589 h 879"/>
                <a:gd name="T40" fmla="*/ 428 w 870"/>
                <a:gd name="T41" fmla="*/ 570 h 879"/>
                <a:gd name="T42" fmla="*/ 418 w 870"/>
                <a:gd name="T43" fmla="*/ 545 h 879"/>
                <a:gd name="T44" fmla="*/ 408 w 870"/>
                <a:gd name="T45" fmla="*/ 515 h 879"/>
                <a:gd name="T46" fmla="*/ 394 w 870"/>
                <a:gd name="T47" fmla="*/ 478 h 879"/>
                <a:gd name="T48" fmla="*/ 379 w 870"/>
                <a:gd name="T49" fmla="*/ 439 h 879"/>
                <a:gd name="T50" fmla="*/ 362 w 870"/>
                <a:gd name="T51" fmla="*/ 397 h 879"/>
                <a:gd name="T52" fmla="*/ 346 w 870"/>
                <a:gd name="T53" fmla="*/ 351 h 879"/>
                <a:gd name="T54" fmla="*/ 329 w 870"/>
                <a:gd name="T55" fmla="*/ 306 h 879"/>
                <a:gd name="T56" fmla="*/ 312 w 870"/>
                <a:gd name="T57" fmla="*/ 260 h 879"/>
                <a:gd name="T58" fmla="*/ 295 w 870"/>
                <a:gd name="T59" fmla="*/ 216 h 879"/>
                <a:gd name="T60" fmla="*/ 278 w 870"/>
                <a:gd name="T61" fmla="*/ 172 h 879"/>
                <a:gd name="T62" fmla="*/ 263 w 870"/>
                <a:gd name="T63" fmla="*/ 132 h 879"/>
                <a:gd name="T64" fmla="*/ 249 w 870"/>
                <a:gd name="T65" fmla="*/ 97 h 879"/>
                <a:gd name="T66" fmla="*/ 238 w 870"/>
                <a:gd name="T67" fmla="*/ 65 h 879"/>
                <a:gd name="T68" fmla="*/ 228 w 870"/>
                <a:gd name="T69" fmla="*/ 38 h 879"/>
                <a:gd name="T70" fmla="*/ 221 w 870"/>
                <a:gd name="T71" fmla="*/ 17 h 879"/>
                <a:gd name="T72" fmla="*/ 216 w 870"/>
                <a:gd name="T73" fmla="*/ 4 h 879"/>
                <a:gd name="T74" fmla="*/ 214 w 870"/>
                <a:gd name="T75" fmla="*/ 0 h 879"/>
                <a:gd name="T76" fmla="*/ 0 w 870"/>
                <a:gd name="T77" fmla="*/ 0 h 879"/>
                <a:gd name="T78" fmla="*/ 295 w 870"/>
                <a:gd name="T79" fmla="*/ 779 h 879"/>
                <a:gd name="T80" fmla="*/ 312 w 870"/>
                <a:gd name="T81" fmla="*/ 815 h 879"/>
                <a:gd name="T82" fmla="*/ 330 w 870"/>
                <a:gd name="T83" fmla="*/ 842 h 879"/>
                <a:gd name="T84" fmla="*/ 352 w 870"/>
                <a:gd name="T85" fmla="*/ 860 h 879"/>
                <a:gd name="T86" fmla="*/ 378 w 870"/>
                <a:gd name="T87" fmla="*/ 870 h 879"/>
                <a:gd name="T88" fmla="*/ 405 w 870"/>
                <a:gd name="T89" fmla="*/ 877 h 879"/>
                <a:gd name="T90" fmla="*/ 433 w 870"/>
                <a:gd name="T91" fmla="*/ 879 h 879"/>
                <a:gd name="T92" fmla="*/ 464 w 870"/>
                <a:gd name="T93" fmla="*/ 877 h 879"/>
                <a:gd name="T94" fmla="*/ 491 w 870"/>
                <a:gd name="T95" fmla="*/ 870 h 879"/>
                <a:gd name="T96" fmla="*/ 516 w 870"/>
                <a:gd name="T97" fmla="*/ 860 h 879"/>
                <a:gd name="T98" fmla="*/ 536 w 870"/>
                <a:gd name="T99" fmla="*/ 842 h 879"/>
                <a:gd name="T100" fmla="*/ 556 w 870"/>
                <a:gd name="T101" fmla="*/ 815 h 879"/>
                <a:gd name="T102" fmla="*/ 573 w 870"/>
                <a:gd name="T103" fmla="*/ 779 h 879"/>
                <a:gd name="T104" fmla="*/ 870 w 870"/>
                <a:gd name="T105" fmla="*/ 0 h 879"/>
                <a:gd name="T106" fmla="*/ 838 w 870"/>
                <a:gd name="T107"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0" h="879">
                  <a:moveTo>
                    <a:pt x="838" y="0"/>
                  </a:moveTo>
                  <a:lnTo>
                    <a:pt x="656" y="0"/>
                  </a:lnTo>
                  <a:lnTo>
                    <a:pt x="654" y="4"/>
                  </a:lnTo>
                  <a:lnTo>
                    <a:pt x="649" y="17"/>
                  </a:lnTo>
                  <a:lnTo>
                    <a:pt x="642" y="38"/>
                  </a:lnTo>
                  <a:lnTo>
                    <a:pt x="632" y="65"/>
                  </a:lnTo>
                  <a:lnTo>
                    <a:pt x="620" y="97"/>
                  </a:lnTo>
                  <a:lnTo>
                    <a:pt x="605" y="132"/>
                  </a:lnTo>
                  <a:lnTo>
                    <a:pt x="592" y="172"/>
                  </a:lnTo>
                  <a:lnTo>
                    <a:pt x="575" y="216"/>
                  </a:lnTo>
                  <a:lnTo>
                    <a:pt x="558" y="260"/>
                  </a:lnTo>
                  <a:lnTo>
                    <a:pt x="541" y="306"/>
                  </a:lnTo>
                  <a:lnTo>
                    <a:pt x="524" y="351"/>
                  </a:lnTo>
                  <a:lnTo>
                    <a:pt x="507" y="397"/>
                  </a:lnTo>
                  <a:lnTo>
                    <a:pt x="492" y="439"/>
                  </a:lnTo>
                  <a:lnTo>
                    <a:pt x="477" y="478"/>
                  </a:lnTo>
                  <a:lnTo>
                    <a:pt x="464" y="515"/>
                  </a:lnTo>
                  <a:lnTo>
                    <a:pt x="452" y="545"/>
                  </a:lnTo>
                  <a:lnTo>
                    <a:pt x="442" y="570"/>
                  </a:lnTo>
                  <a:lnTo>
                    <a:pt x="435" y="589"/>
                  </a:lnTo>
                  <a:lnTo>
                    <a:pt x="428" y="570"/>
                  </a:lnTo>
                  <a:lnTo>
                    <a:pt x="418" y="545"/>
                  </a:lnTo>
                  <a:lnTo>
                    <a:pt x="408" y="515"/>
                  </a:lnTo>
                  <a:lnTo>
                    <a:pt x="394" y="478"/>
                  </a:lnTo>
                  <a:lnTo>
                    <a:pt x="379" y="439"/>
                  </a:lnTo>
                  <a:lnTo>
                    <a:pt x="362" y="397"/>
                  </a:lnTo>
                  <a:lnTo>
                    <a:pt x="346" y="351"/>
                  </a:lnTo>
                  <a:lnTo>
                    <a:pt x="329" y="306"/>
                  </a:lnTo>
                  <a:lnTo>
                    <a:pt x="312" y="260"/>
                  </a:lnTo>
                  <a:lnTo>
                    <a:pt x="295" y="216"/>
                  </a:lnTo>
                  <a:lnTo>
                    <a:pt x="278" y="172"/>
                  </a:lnTo>
                  <a:lnTo>
                    <a:pt x="263" y="132"/>
                  </a:lnTo>
                  <a:lnTo>
                    <a:pt x="249" y="97"/>
                  </a:lnTo>
                  <a:lnTo>
                    <a:pt x="238" y="65"/>
                  </a:lnTo>
                  <a:lnTo>
                    <a:pt x="228" y="38"/>
                  </a:lnTo>
                  <a:lnTo>
                    <a:pt x="221" y="17"/>
                  </a:lnTo>
                  <a:lnTo>
                    <a:pt x="216" y="4"/>
                  </a:lnTo>
                  <a:lnTo>
                    <a:pt x="214" y="0"/>
                  </a:lnTo>
                  <a:lnTo>
                    <a:pt x="0" y="0"/>
                  </a:lnTo>
                  <a:lnTo>
                    <a:pt x="295" y="779"/>
                  </a:lnTo>
                  <a:lnTo>
                    <a:pt x="312" y="815"/>
                  </a:lnTo>
                  <a:lnTo>
                    <a:pt x="330" y="842"/>
                  </a:lnTo>
                  <a:lnTo>
                    <a:pt x="352" y="860"/>
                  </a:lnTo>
                  <a:lnTo>
                    <a:pt x="378" y="870"/>
                  </a:lnTo>
                  <a:lnTo>
                    <a:pt x="405" y="877"/>
                  </a:lnTo>
                  <a:lnTo>
                    <a:pt x="433" y="879"/>
                  </a:lnTo>
                  <a:lnTo>
                    <a:pt x="464" y="877"/>
                  </a:lnTo>
                  <a:lnTo>
                    <a:pt x="491" y="870"/>
                  </a:lnTo>
                  <a:lnTo>
                    <a:pt x="516" y="860"/>
                  </a:lnTo>
                  <a:lnTo>
                    <a:pt x="536" y="842"/>
                  </a:lnTo>
                  <a:lnTo>
                    <a:pt x="556" y="815"/>
                  </a:lnTo>
                  <a:lnTo>
                    <a:pt x="573" y="779"/>
                  </a:lnTo>
                  <a:lnTo>
                    <a:pt x="870" y="0"/>
                  </a:lnTo>
                  <a:lnTo>
                    <a:pt x="838" y="0"/>
                  </a:lnTo>
                  <a:close/>
                </a:path>
              </a:pathLst>
            </a:custGeom>
            <a:solidFill>
              <a:srgbClr val="EA0D0A"/>
            </a:solidFill>
            <a:ln w="0">
              <a:solidFill>
                <a:srgbClr val="EA0D0A"/>
              </a:solidFill>
              <a:prstDash val="solid"/>
              <a:round/>
              <a:headEnd/>
              <a:tailEnd/>
            </a:ln>
          </p:spPr>
          <p:txBody>
            <a:bodyPr/>
            <a:lstStyle/>
            <a:p>
              <a:endParaRPr lang="sv-SE"/>
            </a:p>
          </p:txBody>
        </p:sp>
        <p:sp>
          <p:nvSpPr>
            <p:cNvPr id="24" name="Freeform 8"/>
            <p:cNvSpPr>
              <a:spLocks/>
            </p:cNvSpPr>
            <p:nvPr/>
          </p:nvSpPr>
          <p:spPr bwMode="black">
            <a:xfrm>
              <a:off x="2009" y="-857"/>
              <a:ext cx="247" cy="543"/>
            </a:xfrm>
            <a:custGeom>
              <a:avLst/>
              <a:gdLst>
                <a:gd name="T0" fmla="*/ 0 w 496"/>
                <a:gd name="T1" fmla="*/ 0 h 1086"/>
                <a:gd name="T2" fmla="*/ 3 w 496"/>
                <a:gd name="T3" fmla="*/ 852 h 1086"/>
                <a:gd name="T4" fmla="*/ 32 w 496"/>
                <a:gd name="T5" fmla="*/ 949 h 1086"/>
                <a:gd name="T6" fmla="*/ 88 w 496"/>
                <a:gd name="T7" fmla="*/ 1024 h 1086"/>
                <a:gd name="T8" fmla="*/ 167 w 496"/>
                <a:gd name="T9" fmla="*/ 1069 h 1086"/>
                <a:gd name="T10" fmla="*/ 268 w 496"/>
                <a:gd name="T11" fmla="*/ 1086 h 1086"/>
                <a:gd name="T12" fmla="*/ 496 w 496"/>
                <a:gd name="T13" fmla="*/ 895 h 1086"/>
                <a:gd name="T14" fmla="*/ 258 w 496"/>
                <a:gd name="T15" fmla="*/ 894 h 1086"/>
                <a:gd name="T16" fmla="*/ 216 w 496"/>
                <a:gd name="T17" fmla="*/ 879 h 1086"/>
                <a:gd name="T18" fmla="*/ 199 w 496"/>
                <a:gd name="T19" fmla="*/ 841 h 1086"/>
                <a:gd name="T20" fmla="*/ 197 w 496"/>
                <a:gd name="T21" fmla="*/ 808 h 1086"/>
                <a:gd name="T22" fmla="*/ 197 w 496"/>
                <a:gd name="T23" fmla="*/ 762 h 1086"/>
                <a:gd name="T24" fmla="*/ 197 w 496"/>
                <a:gd name="T25" fmla="*/ 688 h 1086"/>
                <a:gd name="T26" fmla="*/ 197 w 496"/>
                <a:gd name="T27" fmla="*/ 597 h 1086"/>
                <a:gd name="T28" fmla="*/ 197 w 496"/>
                <a:gd name="T29" fmla="*/ 509 h 1086"/>
                <a:gd name="T30" fmla="*/ 197 w 496"/>
                <a:gd name="T31" fmla="*/ 437 h 1086"/>
                <a:gd name="T32" fmla="*/ 197 w 496"/>
                <a:gd name="T33" fmla="*/ 398 h 1086"/>
                <a:gd name="T34" fmla="*/ 236 w 496"/>
                <a:gd name="T35" fmla="*/ 398 h 1086"/>
                <a:gd name="T36" fmla="*/ 304 w 496"/>
                <a:gd name="T37" fmla="*/ 398 h 1086"/>
                <a:gd name="T38" fmla="*/ 380 w 496"/>
                <a:gd name="T39" fmla="*/ 398 h 1086"/>
                <a:gd name="T40" fmla="*/ 447 w 496"/>
                <a:gd name="T41" fmla="*/ 398 h 1086"/>
                <a:gd name="T42" fmla="*/ 489 w 496"/>
                <a:gd name="T43" fmla="*/ 398 h 1086"/>
                <a:gd name="T44" fmla="*/ 496 w 496"/>
                <a:gd name="T45" fmla="*/ 207 h 1086"/>
                <a:gd name="T46" fmla="*/ 472 w 496"/>
                <a:gd name="T47" fmla="*/ 207 h 1086"/>
                <a:gd name="T48" fmla="*/ 415 w 496"/>
                <a:gd name="T49" fmla="*/ 207 h 1086"/>
                <a:gd name="T50" fmla="*/ 341 w 496"/>
                <a:gd name="T51" fmla="*/ 207 h 1086"/>
                <a:gd name="T52" fmla="*/ 268 w 496"/>
                <a:gd name="T53" fmla="*/ 207 h 1086"/>
                <a:gd name="T54" fmla="*/ 213 w 496"/>
                <a:gd name="T55" fmla="*/ 207 h 1086"/>
                <a:gd name="T56" fmla="*/ 197 w 496"/>
                <a:gd name="T57" fmla="*/ 192 h 1086"/>
                <a:gd name="T58" fmla="*/ 197 w 496"/>
                <a:gd name="T59" fmla="*/ 138 h 1086"/>
                <a:gd name="T60" fmla="*/ 197 w 496"/>
                <a:gd name="T61" fmla="*/ 76 h 1086"/>
                <a:gd name="T62" fmla="*/ 197 w 496"/>
                <a:gd name="T63" fmla="*/ 22 h 1086"/>
                <a:gd name="T64" fmla="*/ 197 w 496"/>
                <a:gd name="T6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6" h="1086">
                  <a:moveTo>
                    <a:pt x="175" y="0"/>
                  </a:moveTo>
                  <a:lnTo>
                    <a:pt x="0" y="0"/>
                  </a:lnTo>
                  <a:lnTo>
                    <a:pt x="0" y="794"/>
                  </a:lnTo>
                  <a:lnTo>
                    <a:pt x="3" y="852"/>
                  </a:lnTo>
                  <a:lnTo>
                    <a:pt x="15" y="904"/>
                  </a:lnTo>
                  <a:lnTo>
                    <a:pt x="32" y="949"/>
                  </a:lnTo>
                  <a:lnTo>
                    <a:pt x="57" y="990"/>
                  </a:lnTo>
                  <a:lnTo>
                    <a:pt x="88" y="1024"/>
                  </a:lnTo>
                  <a:lnTo>
                    <a:pt x="125" y="1050"/>
                  </a:lnTo>
                  <a:lnTo>
                    <a:pt x="167" y="1069"/>
                  </a:lnTo>
                  <a:lnTo>
                    <a:pt x="216" y="1081"/>
                  </a:lnTo>
                  <a:lnTo>
                    <a:pt x="268" y="1086"/>
                  </a:lnTo>
                  <a:lnTo>
                    <a:pt x="496" y="1086"/>
                  </a:lnTo>
                  <a:lnTo>
                    <a:pt x="496" y="895"/>
                  </a:lnTo>
                  <a:lnTo>
                    <a:pt x="290" y="895"/>
                  </a:lnTo>
                  <a:lnTo>
                    <a:pt x="258" y="894"/>
                  </a:lnTo>
                  <a:lnTo>
                    <a:pt x="234" y="889"/>
                  </a:lnTo>
                  <a:lnTo>
                    <a:pt x="216" y="879"/>
                  </a:lnTo>
                  <a:lnTo>
                    <a:pt x="206" y="863"/>
                  </a:lnTo>
                  <a:lnTo>
                    <a:pt x="199" y="841"/>
                  </a:lnTo>
                  <a:lnTo>
                    <a:pt x="197" y="814"/>
                  </a:lnTo>
                  <a:lnTo>
                    <a:pt x="197" y="808"/>
                  </a:lnTo>
                  <a:lnTo>
                    <a:pt x="197" y="789"/>
                  </a:lnTo>
                  <a:lnTo>
                    <a:pt x="197" y="762"/>
                  </a:lnTo>
                  <a:lnTo>
                    <a:pt x="197" y="727"/>
                  </a:lnTo>
                  <a:lnTo>
                    <a:pt x="197" y="688"/>
                  </a:lnTo>
                  <a:lnTo>
                    <a:pt x="197" y="642"/>
                  </a:lnTo>
                  <a:lnTo>
                    <a:pt x="197" y="597"/>
                  </a:lnTo>
                  <a:lnTo>
                    <a:pt x="197" y="553"/>
                  </a:lnTo>
                  <a:lnTo>
                    <a:pt x="197" y="509"/>
                  </a:lnTo>
                  <a:lnTo>
                    <a:pt x="197" y="470"/>
                  </a:lnTo>
                  <a:lnTo>
                    <a:pt x="197" y="437"/>
                  </a:lnTo>
                  <a:lnTo>
                    <a:pt x="197" y="413"/>
                  </a:lnTo>
                  <a:lnTo>
                    <a:pt x="197" y="398"/>
                  </a:lnTo>
                  <a:lnTo>
                    <a:pt x="213" y="398"/>
                  </a:lnTo>
                  <a:lnTo>
                    <a:pt x="236" y="398"/>
                  </a:lnTo>
                  <a:lnTo>
                    <a:pt x="268" y="398"/>
                  </a:lnTo>
                  <a:lnTo>
                    <a:pt x="304" y="398"/>
                  </a:lnTo>
                  <a:lnTo>
                    <a:pt x="341" y="398"/>
                  </a:lnTo>
                  <a:lnTo>
                    <a:pt x="380" y="398"/>
                  </a:lnTo>
                  <a:lnTo>
                    <a:pt x="415" y="398"/>
                  </a:lnTo>
                  <a:lnTo>
                    <a:pt x="447" y="398"/>
                  </a:lnTo>
                  <a:lnTo>
                    <a:pt x="472" y="398"/>
                  </a:lnTo>
                  <a:lnTo>
                    <a:pt x="489" y="398"/>
                  </a:lnTo>
                  <a:lnTo>
                    <a:pt x="496" y="398"/>
                  </a:lnTo>
                  <a:lnTo>
                    <a:pt x="496" y="207"/>
                  </a:lnTo>
                  <a:lnTo>
                    <a:pt x="489" y="207"/>
                  </a:lnTo>
                  <a:lnTo>
                    <a:pt x="472" y="207"/>
                  </a:lnTo>
                  <a:lnTo>
                    <a:pt x="447" y="207"/>
                  </a:lnTo>
                  <a:lnTo>
                    <a:pt x="415" y="207"/>
                  </a:lnTo>
                  <a:lnTo>
                    <a:pt x="380" y="207"/>
                  </a:lnTo>
                  <a:lnTo>
                    <a:pt x="341" y="207"/>
                  </a:lnTo>
                  <a:lnTo>
                    <a:pt x="304" y="207"/>
                  </a:lnTo>
                  <a:lnTo>
                    <a:pt x="268" y="207"/>
                  </a:lnTo>
                  <a:lnTo>
                    <a:pt x="236" y="207"/>
                  </a:lnTo>
                  <a:lnTo>
                    <a:pt x="213" y="207"/>
                  </a:lnTo>
                  <a:lnTo>
                    <a:pt x="197" y="207"/>
                  </a:lnTo>
                  <a:lnTo>
                    <a:pt x="197" y="192"/>
                  </a:lnTo>
                  <a:lnTo>
                    <a:pt x="197" y="167"/>
                  </a:lnTo>
                  <a:lnTo>
                    <a:pt x="197" y="138"/>
                  </a:lnTo>
                  <a:lnTo>
                    <a:pt x="197" y="106"/>
                  </a:lnTo>
                  <a:lnTo>
                    <a:pt x="197" y="76"/>
                  </a:lnTo>
                  <a:lnTo>
                    <a:pt x="197" y="46"/>
                  </a:lnTo>
                  <a:lnTo>
                    <a:pt x="197" y="22"/>
                  </a:lnTo>
                  <a:lnTo>
                    <a:pt x="197" y="5"/>
                  </a:lnTo>
                  <a:lnTo>
                    <a:pt x="197" y="0"/>
                  </a:lnTo>
                  <a:lnTo>
                    <a:pt x="175" y="0"/>
                  </a:lnTo>
                  <a:close/>
                </a:path>
              </a:pathLst>
            </a:custGeom>
            <a:solidFill>
              <a:srgbClr val="EA0D0A"/>
            </a:solidFill>
            <a:ln w="0">
              <a:solidFill>
                <a:srgbClr val="EA0D0A"/>
              </a:solidFill>
              <a:prstDash val="solid"/>
              <a:round/>
              <a:headEnd/>
              <a:tailEnd/>
            </a:ln>
          </p:spPr>
          <p:txBody>
            <a:bodyPr/>
            <a:lstStyle/>
            <a:p>
              <a:endParaRPr lang="sv-SE"/>
            </a:p>
          </p:txBody>
        </p:sp>
        <p:sp>
          <p:nvSpPr>
            <p:cNvPr id="25" name="Freeform 9"/>
            <p:cNvSpPr>
              <a:spLocks/>
            </p:cNvSpPr>
            <p:nvPr/>
          </p:nvSpPr>
          <p:spPr bwMode="black">
            <a:xfrm>
              <a:off x="2298" y="-903"/>
              <a:ext cx="114" cy="113"/>
            </a:xfrm>
            <a:custGeom>
              <a:avLst/>
              <a:gdLst>
                <a:gd name="T0" fmla="*/ 0 w 228"/>
                <a:gd name="T1" fmla="*/ 113 h 228"/>
                <a:gd name="T2" fmla="*/ 4 w 228"/>
                <a:gd name="T3" fmla="*/ 137 h 228"/>
                <a:gd name="T4" fmla="*/ 11 w 228"/>
                <a:gd name="T5" fmla="*/ 161 h 228"/>
                <a:gd name="T6" fmla="*/ 22 w 228"/>
                <a:gd name="T7" fmla="*/ 182 h 228"/>
                <a:gd name="T8" fmla="*/ 39 w 228"/>
                <a:gd name="T9" fmla="*/ 201 h 228"/>
                <a:gd name="T10" fmla="*/ 59 w 228"/>
                <a:gd name="T11" fmla="*/ 214 h 228"/>
                <a:gd name="T12" fmla="*/ 85 w 228"/>
                <a:gd name="T13" fmla="*/ 225 h 228"/>
                <a:gd name="T14" fmla="*/ 115 w 228"/>
                <a:gd name="T15" fmla="*/ 228 h 228"/>
                <a:gd name="T16" fmla="*/ 144 w 228"/>
                <a:gd name="T17" fmla="*/ 225 h 228"/>
                <a:gd name="T18" fmla="*/ 169 w 228"/>
                <a:gd name="T19" fmla="*/ 214 h 228"/>
                <a:gd name="T20" fmla="*/ 191 w 228"/>
                <a:gd name="T21" fmla="*/ 201 h 228"/>
                <a:gd name="T22" fmla="*/ 208 w 228"/>
                <a:gd name="T23" fmla="*/ 182 h 228"/>
                <a:gd name="T24" fmla="*/ 220 w 228"/>
                <a:gd name="T25" fmla="*/ 161 h 228"/>
                <a:gd name="T26" fmla="*/ 226 w 228"/>
                <a:gd name="T27" fmla="*/ 137 h 228"/>
                <a:gd name="T28" fmla="*/ 228 w 228"/>
                <a:gd name="T29" fmla="*/ 113 h 228"/>
                <a:gd name="T30" fmla="*/ 226 w 228"/>
                <a:gd name="T31" fmla="*/ 90 h 228"/>
                <a:gd name="T32" fmla="*/ 220 w 228"/>
                <a:gd name="T33" fmla="*/ 68 h 228"/>
                <a:gd name="T34" fmla="*/ 208 w 228"/>
                <a:gd name="T35" fmla="*/ 46 h 228"/>
                <a:gd name="T36" fmla="*/ 191 w 228"/>
                <a:gd name="T37" fmla="*/ 27 h 228"/>
                <a:gd name="T38" fmla="*/ 169 w 228"/>
                <a:gd name="T39" fmla="*/ 14 h 228"/>
                <a:gd name="T40" fmla="*/ 144 w 228"/>
                <a:gd name="T41" fmla="*/ 4 h 228"/>
                <a:gd name="T42" fmla="*/ 115 w 228"/>
                <a:gd name="T43" fmla="*/ 0 h 228"/>
                <a:gd name="T44" fmla="*/ 85 w 228"/>
                <a:gd name="T45" fmla="*/ 4 h 228"/>
                <a:gd name="T46" fmla="*/ 59 w 228"/>
                <a:gd name="T47" fmla="*/ 14 h 228"/>
                <a:gd name="T48" fmla="*/ 39 w 228"/>
                <a:gd name="T49" fmla="*/ 27 h 228"/>
                <a:gd name="T50" fmla="*/ 22 w 228"/>
                <a:gd name="T51" fmla="*/ 46 h 228"/>
                <a:gd name="T52" fmla="*/ 11 w 228"/>
                <a:gd name="T53" fmla="*/ 68 h 228"/>
                <a:gd name="T54" fmla="*/ 4 w 228"/>
                <a:gd name="T55" fmla="*/ 90 h 228"/>
                <a:gd name="T56" fmla="*/ 0 w 228"/>
                <a:gd name="T57" fmla="*/ 11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 h="228">
                  <a:moveTo>
                    <a:pt x="0" y="113"/>
                  </a:moveTo>
                  <a:lnTo>
                    <a:pt x="4" y="137"/>
                  </a:lnTo>
                  <a:lnTo>
                    <a:pt x="11" y="161"/>
                  </a:lnTo>
                  <a:lnTo>
                    <a:pt x="22" y="182"/>
                  </a:lnTo>
                  <a:lnTo>
                    <a:pt x="39" y="201"/>
                  </a:lnTo>
                  <a:lnTo>
                    <a:pt x="59" y="214"/>
                  </a:lnTo>
                  <a:lnTo>
                    <a:pt x="85" y="225"/>
                  </a:lnTo>
                  <a:lnTo>
                    <a:pt x="115" y="228"/>
                  </a:lnTo>
                  <a:lnTo>
                    <a:pt x="144" y="225"/>
                  </a:lnTo>
                  <a:lnTo>
                    <a:pt x="169" y="214"/>
                  </a:lnTo>
                  <a:lnTo>
                    <a:pt x="191" y="201"/>
                  </a:lnTo>
                  <a:lnTo>
                    <a:pt x="208" y="182"/>
                  </a:lnTo>
                  <a:lnTo>
                    <a:pt x="220" y="161"/>
                  </a:lnTo>
                  <a:lnTo>
                    <a:pt x="226" y="137"/>
                  </a:lnTo>
                  <a:lnTo>
                    <a:pt x="228" y="113"/>
                  </a:lnTo>
                  <a:lnTo>
                    <a:pt x="226" y="90"/>
                  </a:lnTo>
                  <a:lnTo>
                    <a:pt x="220" y="68"/>
                  </a:lnTo>
                  <a:lnTo>
                    <a:pt x="208" y="46"/>
                  </a:lnTo>
                  <a:lnTo>
                    <a:pt x="191" y="27"/>
                  </a:lnTo>
                  <a:lnTo>
                    <a:pt x="169" y="14"/>
                  </a:lnTo>
                  <a:lnTo>
                    <a:pt x="144" y="4"/>
                  </a:lnTo>
                  <a:lnTo>
                    <a:pt x="115" y="0"/>
                  </a:lnTo>
                  <a:lnTo>
                    <a:pt x="85" y="4"/>
                  </a:lnTo>
                  <a:lnTo>
                    <a:pt x="59" y="14"/>
                  </a:lnTo>
                  <a:lnTo>
                    <a:pt x="39" y="27"/>
                  </a:lnTo>
                  <a:lnTo>
                    <a:pt x="22" y="46"/>
                  </a:lnTo>
                  <a:lnTo>
                    <a:pt x="11" y="68"/>
                  </a:lnTo>
                  <a:lnTo>
                    <a:pt x="4" y="90"/>
                  </a:lnTo>
                  <a:lnTo>
                    <a:pt x="0" y="113"/>
                  </a:lnTo>
                  <a:close/>
                </a:path>
              </a:pathLst>
            </a:custGeom>
            <a:solidFill>
              <a:srgbClr val="EA0D0A"/>
            </a:solidFill>
            <a:ln w="0">
              <a:solidFill>
                <a:srgbClr val="EA0D0A"/>
              </a:solidFill>
              <a:prstDash val="solid"/>
              <a:round/>
              <a:headEnd/>
              <a:tailEnd/>
            </a:ln>
          </p:spPr>
          <p:txBody>
            <a:bodyPr/>
            <a:lstStyle/>
            <a:p>
              <a:endParaRPr lang="sv-SE"/>
            </a:p>
          </p:txBody>
        </p:sp>
        <p:sp>
          <p:nvSpPr>
            <p:cNvPr id="26" name="Freeform 10"/>
            <p:cNvSpPr>
              <a:spLocks/>
            </p:cNvSpPr>
            <p:nvPr/>
          </p:nvSpPr>
          <p:spPr bwMode="black">
            <a:xfrm>
              <a:off x="2306" y="-753"/>
              <a:ext cx="98" cy="439"/>
            </a:xfrm>
            <a:custGeom>
              <a:avLst/>
              <a:gdLst>
                <a:gd name="T0" fmla="*/ 174 w 196"/>
                <a:gd name="T1" fmla="*/ 0 h 879"/>
                <a:gd name="T2" fmla="*/ 0 w 196"/>
                <a:gd name="T3" fmla="*/ 0 h 879"/>
                <a:gd name="T4" fmla="*/ 0 w 196"/>
                <a:gd name="T5" fmla="*/ 879 h 879"/>
                <a:gd name="T6" fmla="*/ 196 w 196"/>
                <a:gd name="T7" fmla="*/ 879 h 879"/>
                <a:gd name="T8" fmla="*/ 196 w 196"/>
                <a:gd name="T9" fmla="*/ 0 h 879"/>
                <a:gd name="T10" fmla="*/ 174 w 196"/>
                <a:gd name="T11" fmla="*/ 0 h 879"/>
              </a:gdLst>
              <a:ahLst/>
              <a:cxnLst>
                <a:cxn ang="0">
                  <a:pos x="T0" y="T1"/>
                </a:cxn>
                <a:cxn ang="0">
                  <a:pos x="T2" y="T3"/>
                </a:cxn>
                <a:cxn ang="0">
                  <a:pos x="T4" y="T5"/>
                </a:cxn>
                <a:cxn ang="0">
                  <a:pos x="T6" y="T7"/>
                </a:cxn>
                <a:cxn ang="0">
                  <a:pos x="T8" y="T9"/>
                </a:cxn>
                <a:cxn ang="0">
                  <a:pos x="T10" y="T11"/>
                </a:cxn>
              </a:cxnLst>
              <a:rect l="0" t="0" r="r" b="b"/>
              <a:pathLst>
                <a:path w="196" h="879">
                  <a:moveTo>
                    <a:pt x="174" y="0"/>
                  </a:moveTo>
                  <a:lnTo>
                    <a:pt x="0" y="0"/>
                  </a:lnTo>
                  <a:lnTo>
                    <a:pt x="0" y="879"/>
                  </a:lnTo>
                  <a:lnTo>
                    <a:pt x="196" y="879"/>
                  </a:lnTo>
                  <a:lnTo>
                    <a:pt x="196" y="0"/>
                  </a:lnTo>
                  <a:lnTo>
                    <a:pt x="174" y="0"/>
                  </a:lnTo>
                  <a:close/>
                </a:path>
              </a:pathLst>
            </a:custGeom>
            <a:solidFill>
              <a:srgbClr val="EA0D0A"/>
            </a:solidFill>
            <a:ln w="0">
              <a:solidFill>
                <a:srgbClr val="EA0D0A"/>
              </a:solidFill>
              <a:prstDash val="solid"/>
              <a:round/>
              <a:headEnd/>
              <a:tailEnd/>
            </a:ln>
          </p:spPr>
          <p:txBody>
            <a:bodyPr/>
            <a:lstStyle/>
            <a:p>
              <a:endParaRPr lang="sv-SE"/>
            </a:p>
          </p:txBody>
        </p:sp>
      </p:grpSp>
      <p:pic>
        <p:nvPicPr>
          <p:cNvPr id="21" name="Picture 53" descr="bac"/>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27384"/>
            <a:ext cx="1219200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userDrawn="1"/>
        </p:nvSpPr>
        <p:spPr bwMode="auto">
          <a:xfrm>
            <a:off x="10155571" y="6399369"/>
            <a:ext cx="758947" cy="342008"/>
          </a:xfrm>
          <a:prstGeom prst="rect">
            <a:avLst/>
          </a:prstGeom>
          <a:solidFill>
            <a:schemeClr val="bg1"/>
          </a:solidFill>
          <a:ln w="9525" cap="flat" cmpd="sng" algn="ctr">
            <a:noFill/>
            <a:prstDash val="solid"/>
            <a:round/>
            <a:headEnd type="none" w="med" len="med"/>
            <a:tailEnd type="none" w="med" len="med"/>
          </a:ln>
          <a:effectLst>
            <a:outerShdw dist="35921" dir="2700000" algn="ctr" rotWithShape="0">
              <a:schemeClr val="bg1"/>
            </a:outerShdw>
          </a:effectLs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sv-SE" sz="1350" b="0" i="0" u="none" strike="noStrike" cap="none" normalizeH="0" baseline="0">
              <a:ln>
                <a:noFill/>
              </a:ln>
              <a:solidFill>
                <a:schemeClr val="tx1"/>
              </a:solidFill>
              <a:effectLst/>
              <a:latin typeface="Arial" charset="0"/>
            </a:endParaRPr>
          </a:p>
        </p:txBody>
      </p:sp>
      <p:pic>
        <p:nvPicPr>
          <p:cNvPr id="5" name="Bildobjekt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87213" y="6219151"/>
            <a:ext cx="1005332" cy="666235"/>
          </a:xfrm>
          <a:prstGeom prst="rect">
            <a:avLst/>
          </a:prstGeom>
        </p:spPr>
      </p:pic>
    </p:spTree>
    <p:extLst>
      <p:ext uri="{BB962C8B-B14F-4D97-AF65-F5344CB8AC3E}">
        <p14:creationId xmlns:p14="http://schemas.microsoft.com/office/powerpoint/2010/main" val="140350689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p:txStyles>
    <p:titleStyle>
      <a:lvl1pPr algn="l" rtl="0" eaLnBrk="1" fontAlgn="base" hangingPunct="1">
        <a:spcBef>
          <a:spcPct val="0"/>
        </a:spcBef>
        <a:spcAft>
          <a:spcPct val="0"/>
        </a:spcAft>
        <a:defRPr sz="2100" b="1">
          <a:solidFill>
            <a:srgbClr val="EB0000"/>
          </a:solidFill>
          <a:latin typeface="+mj-lt"/>
          <a:ea typeface="+mj-ea"/>
          <a:cs typeface="+mj-cs"/>
        </a:defRPr>
      </a:lvl1pPr>
      <a:lvl2pPr algn="l" rtl="0" eaLnBrk="1" fontAlgn="base" hangingPunct="1">
        <a:spcBef>
          <a:spcPct val="0"/>
        </a:spcBef>
        <a:spcAft>
          <a:spcPct val="0"/>
        </a:spcAft>
        <a:defRPr sz="2100" b="1">
          <a:solidFill>
            <a:srgbClr val="EB0000"/>
          </a:solidFill>
          <a:latin typeface="Arial" charset="0"/>
        </a:defRPr>
      </a:lvl2pPr>
      <a:lvl3pPr algn="l" rtl="0" eaLnBrk="1" fontAlgn="base" hangingPunct="1">
        <a:spcBef>
          <a:spcPct val="0"/>
        </a:spcBef>
        <a:spcAft>
          <a:spcPct val="0"/>
        </a:spcAft>
        <a:defRPr sz="2100" b="1">
          <a:solidFill>
            <a:srgbClr val="EB0000"/>
          </a:solidFill>
          <a:latin typeface="Arial" charset="0"/>
        </a:defRPr>
      </a:lvl3pPr>
      <a:lvl4pPr algn="l" rtl="0" eaLnBrk="1" fontAlgn="base" hangingPunct="1">
        <a:spcBef>
          <a:spcPct val="0"/>
        </a:spcBef>
        <a:spcAft>
          <a:spcPct val="0"/>
        </a:spcAft>
        <a:defRPr sz="2100" b="1">
          <a:solidFill>
            <a:srgbClr val="EB0000"/>
          </a:solidFill>
          <a:latin typeface="Arial" charset="0"/>
        </a:defRPr>
      </a:lvl4pPr>
      <a:lvl5pPr algn="l" rtl="0" eaLnBrk="1" fontAlgn="base" hangingPunct="1">
        <a:spcBef>
          <a:spcPct val="0"/>
        </a:spcBef>
        <a:spcAft>
          <a:spcPct val="0"/>
        </a:spcAft>
        <a:defRPr sz="2100" b="1">
          <a:solidFill>
            <a:srgbClr val="EB0000"/>
          </a:solidFill>
          <a:latin typeface="Arial" charset="0"/>
        </a:defRPr>
      </a:lvl5pPr>
      <a:lvl6pPr marL="342892" algn="l" rtl="0" eaLnBrk="1" fontAlgn="base" hangingPunct="1">
        <a:spcBef>
          <a:spcPct val="0"/>
        </a:spcBef>
        <a:spcAft>
          <a:spcPct val="0"/>
        </a:spcAft>
        <a:defRPr sz="2100" b="1">
          <a:solidFill>
            <a:srgbClr val="EB0000"/>
          </a:solidFill>
          <a:latin typeface="Arial" charset="0"/>
        </a:defRPr>
      </a:lvl6pPr>
      <a:lvl7pPr marL="685783" algn="l" rtl="0" eaLnBrk="1" fontAlgn="base" hangingPunct="1">
        <a:spcBef>
          <a:spcPct val="0"/>
        </a:spcBef>
        <a:spcAft>
          <a:spcPct val="0"/>
        </a:spcAft>
        <a:defRPr sz="2100" b="1">
          <a:solidFill>
            <a:srgbClr val="EB0000"/>
          </a:solidFill>
          <a:latin typeface="Arial" charset="0"/>
        </a:defRPr>
      </a:lvl7pPr>
      <a:lvl8pPr marL="1028675" algn="l" rtl="0" eaLnBrk="1" fontAlgn="base" hangingPunct="1">
        <a:spcBef>
          <a:spcPct val="0"/>
        </a:spcBef>
        <a:spcAft>
          <a:spcPct val="0"/>
        </a:spcAft>
        <a:defRPr sz="2100" b="1">
          <a:solidFill>
            <a:srgbClr val="EB0000"/>
          </a:solidFill>
          <a:latin typeface="Arial" charset="0"/>
        </a:defRPr>
      </a:lvl8pPr>
      <a:lvl9pPr marL="1371566" algn="l" rtl="0" eaLnBrk="1" fontAlgn="base" hangingPunct="1">
        <a:spcBef>
          <a:spcPct val="0"/>
        </a:spcBef>
        <a:spcAft>
          <a:spcPct val="0"/>
        </a:spcAft>
        <a:defRPr sz="2100" b="1">
          <a:solidFill>
            <a:srgbClr val="EB0000"/>
          </a:solidFill>
          <a:latin typeface="Arial" charset="0"/>
        </a:defRPr>
      </a:lvl9pPr>
    </p:titleStyle>
    <p:bodyStyle>
      <a:lvl1pPr algn="l" rtl="0" eaLnBrk="1" fontAlgn="base" hangingPunct="1">
        <a:spcBef>
          <a:spcPct val="20000"/>
        </a:spcBef>
        <a:spcAft>
          <a:spcPct val="0"/>
        </a:spcAft>
        <a:buClr>
          <a:srgbClr val="EB0000"/>
        </a:buClr>
        <a:buFont typeface="Wingdings 2" pitchFamily="18" charset="2"/>
        <a:defRPr sz="1650">
          <a:solidFill>
            <a:schemeClr val="tx1">
              <a:lumMod val="50000"/>
            </a:schemeClr>
          </a:solidFill>
          <a:latin typeface="+mn-lt"/>
          <a:ea typeface="+mn-ea"/>
          <a:cs typeface="+mn-cs"/>
        </a:defRPr>
      </a:lvl1pPr>
      <a:lvl2pPr marL="0" indent="271457" algn="l" rtl="0" eaLnBrk="1" fontAlgn="base" hangingPunct="1">
        <a:spcBef>
          <a:spcPct val="20000"/>
        </a:spcBef>
        <a:spcAft>
          <a:spcPct val="0"/>
        </a:spcAft>
        <a:buClr>
          <a:srgbClr val="EB0000"/>
        </a:buClr>
        <a:buFont typeface="Arial" charset="0"/>
        <a:buChar char="●"/>
        <a:defRPr sz="1500">
          <a:solidFill>
            <a:schemeClr val="tx1">
              <a:lumMod val="50000"/>
            </a:schemeClr>
          </a:solidFill>
          <a:latin typeface="+mn-lt"/>
        </a:defRPr>
      </a:lvl2pPr>
      <a:lvl3pPr marL="0" indent="271457" algn="l" rtl="0" eaLnBrk="1" fontAlgn="base" hangingPunct="1">
        <a:spcBef>
          <a:spcPct val="20000"/>
        </a:spcBef>
        <a:spcAft>
          <a:spcPct val="0"/>
        </a:spcAft>
        <a:buClr>
          <a:srgbClr val="EB0000"/>
        </a:buClr>
        <a:buFont typeface="Wingdings" pitchFamily="2" charset="2"/>
        <a:buChar char="§"/>
        <a:defRPr sz="1500">
          <a:solidFill>
            <a:schemeClr val="tx1">
              <a:lumMod val="50000"/>
            </a:schemeClr>
          </a:solidFill>
          <a:latin typeface="+mn-lt"/>
        </a:defRPr>
      </a:lvl3pPr>
      <a:lvl4pPr marL="0" indent="271457" algn="l" rtl="0" eaLnBrk="1" fontAlgn="base" hangingPunct="1">
        <a:spcBef>
          <a:spcPct val="20000"/>
        </a:spcBef>
        <a:spcAft>
          <a:spcPct val="0"/>
        </a:spcAft>
        <a:buClr>
          <a:srgbClr val="EB0000"/>
        </a:buClr>
        <a:buChar char="•"/>
        <a:defRPr sz="1500">
          <a:solidFill>
            <a:schemeClr val="tx1">
              <a:lumMod val="50000"/>
            </a:schemeClr>
          </a:solidFill>
          <a:latin typeface="+mn-lt"/>
        </a:defRPr>
      </a:lvl4pPr>
      <a:lvl5pPr marL="0" indent="271457" algn="l" rtl="0" eaLnBrk="1" fontAlgn="base" hangingPunct="1">
        <a:spcBef>
          <a:spcPct val="20000"/>
        </a:spcBef>
        <a:spcAft>
          <a:spcPct val="0"/>
        </a:spcAft>
        <a:buClr>
          <a:srgbClr val="EB0000"/>
        </a:buClr>
        <a:buFont typeface="Arial" charset="0"/>
        <a:buChar char="–"/>
        <a:defRPr sz="1500">
          <a:solidFill>
            <a:schemeClr val="tx1">
              <a:lumMod val="50000"/>
            </a:schemeClr>
          </a:solidFill>
          <a:latin typeface="+mn-lt"/>
        </a:defRPr>
      </a:lvl5pPr>
      <a:lvl6pPr marL="882232" indent="-133347" algn="l" rtl="0" eaLnBrk="1" fontAlgn="base" hangingPunct="1">
        <a:spcBef>
          <a:spcPct val="20000"/>
        </a:spcBef>
        <a:spcAft>
          <a:spcPct val="0"/>
        </a:spcAft>
        <a:buClr>
          <a:srgbClr val="EB0000"/>
        </a:buClr>
        <a:buFont typeface="Arial" charset="0"/>
        <a:buChar char="–"/>
        <a:defRPr sz="1200">
          <a:solidFill>
            <a:srgbClr val="5F5F5F"/>
          </a:solidFill>
          <a:latin typeface="+mn-lt"/>
        </a:defRPr>
      </a:lvl6pPr>
      <a:lvl7pPr marL="1225124" indent="-133347" algn="l" rtl="0" eaLnBrk="1" fontAlgn="base" hangingPunct="1">
        <a:spcBef>
          <a:spcPct val="20000"/>
        </a:spcBef>
        <a:spcAft>
          <a:spcPct val="0"/>
        </a:spcAft>
        <a:buClr>
          <a:srgbClr val="EB0000"/>
        </a:buClr>
        <a:buFont typeface="Arial" charset="0"/>
        <a:buChar char="–"/>
        <a:defRPr sz="1200">
          <a:solidFill>
            <a:srgbClr val="5F5F5F"/>
          </a:solidFill>
          <a:latin typeface="+mn-lt"/>
        </a:defRPr>
      </a:lvl7pPr>
      <a:lvl8pPr marL="1568015" indent="-133347" algn="l" rtl="0" eaLnBrk="1" fontAlgn="base" hangingPunct="1">
        <a:spcBef>
          <a:spcPct val="20000"/>
        </a:spcBef>
        <a:spcAft>
          <a:spcPct val="0"/>
        </a:spcAft>
        <a:buClr>
          <a:srgbClr val="EB0000"/>
        </a:buClr>
        <a:buFont typeface="Arial" charset="0"/>
        <a:buChar char="–"/>
        <a:defRPr sz="1200">
          <a:solidFill>
            <a:srgbClr val="5F5F5F"/>
          </a:solidFill>
          <a:latin typeface="+mn-lt"/>
        </a:defRPr>
      </a:lvl8pPr>
      <a:lvl9pPr marL="1910906" indent="-133347" algn="l" rtl="0" eaLnBrk="1" fontAlgn="base" hangingPunct="1">
        <a:spcBef>
          <a:spcPct val="20000"/>
        </a:spcBef>
        <a:spcAft>
          <a:spcPct val="0"/>
        </a:spcAft>
        <a:buClr>
          <a:srgbClr val="EB0000"/>
        </a:buClr>
        <a:buFont typeface="Arial" charset="0"/>
        <a:buChar char="–"/>
        <a:defRPr sz="1200">
          <a:solidFill>
            <a:srgbClr val="5F5F5F"/>
          </a:solidFill>
          <a:latin typeface="+mn-lt"/>
        </a:defRPr>
      </a:lvl9pPr>
    </p:bodyStyle>
    <p:otherStyle>
      <a:defPPr>
        <a:defRPr lang="sv-S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36.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7.wmf"/></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1.jpe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tif"/><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20" name="Rectangle 4"/>
          <p:cNvSpPr>
            <a:spLocks noGrp="1" noChangeArrowheads="1"/>
          </p:cNvSpPr>
          <p:nvPr>
            <p:ph type="ctrTitle"/>
          </p:nvPr>
        </p:nvSpPr>
        <p:spPr/>
        <p:txBody>
          <a:bodyPr/>
          <a:lstStyle/>
          <a:p>
            <a:r>
              <a:rPr lang="sv-SE" dirty="0"/>
              <a:t>Slitagepartiklar från vägtrafik – en relativt viktig och allt viktigare luftförorening?</a:t>
            </a:r>
          </a:p>
        </p:txBody>
      </p:sp>
      <p:sp>
        <p:nvSpPr>
          <p:cNvPr id="623621" name="Rectangle 5"/>
          <p:cNvSpPr>
            <a:spLocks noGrp="1" noChangeArrowheads="1"/>
          </p:cNvSpPr>
          <p:nvPr>
            <p:ph type="subTitle" idx="1"/>
          </p:nvPr>
        </p:nvSpPr>
        <p:spPr/>
        <p:txBody>
          <a:bodyPr/>
          <a:lstStyle/>
          <a:p>
            <a:r>
              <a:rPr lang="sv-SE" dirty="0"/>
              <a:t>Mats Gustafsson, Fil. Dr., forskare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C0B0AA-3B14-4562-B58C-2B51C772A49C}"/>
              </a:ext>
            </a:extLst>
          </p:cNvPr>
          <p:cNvSpPr>
            <a:spLocks noGrp="1"/>
          </p:cNvSpPr>
          <p:nvPr>
            <p:ph type="title"/>
          </p:nvPr>
        </p:nvSpPr>
        <p:spPr/>
        <p:txBody>
          <a:bodyPr/>
          <a:lstStyle/>
          <a:p>
            <a:r>
              <a:rPr lang="sv-SE" dirty="0"/>
              <a:t>Källor: vägbeläggning</a:t>
            </a:r>
          </a:p>
        </p:txBody>
      </p:sp>
      <p:sp>
        <p:nvSpPr>
          <p:cNvPr id="3" name="Platshållare för innehåll 2">
            <a:extLst>
              <a:ext uri="{FF2B5EF4-FFF2-40B4-BE49-F238E27FC236}">
                <a16:creationId xmlns:a16="http://schemas.microsoft.com/office/drawing/2014/main" id="{5DC3B967-48FD-431A-B11D-B21B146E4BB0}"/>
              </a:ext>
            </a:extLst>
          </p:cNvPr>
          <p:cNvSpPr>
            <a:spLocks noGrp="1"/>
          </p:cNvSpPr>
          <p:nvPr>
            <p:ph idx="1"/>
          </p:nvPr>
        </p:nvSpPr>
        <p:spPr/>
        <p:txBody>
          <a:bodyPr/>
          <a:lstStyle/>
          <a:p>
            <a:pPr marL="342900" indent="-342900">
              <a:buFont typeface="Arial" panose="020B0604020202020204" pitchFamily="34" charset="0"/>
              <a:buChar char="•"/>
            </a:pPr>
            <a:r>
              <a:rPr lang="sv-SE" dirty="0"/>
              <a:t>Vägbeläggning slits av trafiken</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Dubbdäck sliter 100-tals gånger mer än odubbade däck</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Sverige har grova, slitstarka konstruktioner och stenmaterial på högtrafikerade vägnätet</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Ändå: ca 100 000 ton slits bort varje år</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Beläggningens textur är viktig för vägdammsförrådets uppvirvling</a:t>
            </a:r>
          </a:p>
          <a:p>
            <a:pPr marL="342900" indent="-342900">
              <a:buFont typeface="Arial" panose="020B0604020202020204" pitchFamily="34" charset="0"/>
              <a:buChar char="•"/>
            </a:pPr>
            <a:endParaRPr lang="sv-SE" dirty="0"/>
          </a:p>
        </p:txBody>
      </p:sp>
    </p:spTree>
    <p:extLst>
      <p:ext uri="{BB962C8B-B14F-4D97-AF65-F5344CB8AC3E}">
        <p14:creationId xmlns:p14="http://schemas.microsoft.com/office/powerpoint/2010/main" val="1162000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062" t="2668" r="1500" b="7888"/>
          <a:stretch/>
        </p:blipFill>
        <p:spPr>
          <a:xfrm rot="594983">
            <a:off x="7593605" y="706056"/>
            <a:ext cx="3515796" cy="5197394"/>
          </a:xfrm>
          <a:prstGeom prst="rect">
            <a:avLst/>
          </a:prstGeom>
          <a:ln>
            <a:noFill/>
          </a:ln>
          <a:effectLst>
            <a:outerShdw blurRad="292100" dist="139700" dir="2700000" algn="tl" rotWithShape="0">
              <a:srgbClr val="333333">
                <a:alpha val="65000"/>
              </a:srgbClr>
            </a:outerShdw>
          </a:effectLst>
        </p:spPr>
      </p:pic>
      <p:sp>
        <p:nvSpPr>
          <p:cNvPr id="2" name="Rubrik 1"/>
          <p:cNvSpPr>
            <a:spLocks noGrp="1"/>
          </p:cNvSpPr>
          <p:nvPr>
            <p:ph type="title"/>
          </p:nvPr>
        </p:nvSpPr>
        <p:spPr/>
        <p:txBody>
          <a:bodyPr/>
          <a:lstStyle/>
          <a:p>
            <a:r>
              <a:rPr lang="sv-SE" dirty="0"/>
              <a:t>Motion i andra kammaren av herr Olofsson i Digernäs,1931</a:t>
            </a:r>
          </a:p>
        </p:txBody>
      </p:sp>
      <p:sp>
        <p:nvSpPr>
          <p:cNvPr id="5" name="textruta 4"/>
          <p:cNvSpPr txBox="1"/>
          <p:nvPr/>
        </p:nvSpPr>
        <p:spPr>
          <a:xfrm>
            <a:off x="614000" y="1556792"/>
            <a:ext cx="6336704" cy="4093428"/>
          </a:xfrm>
          <a:prstGeom prst="rect">
            <a:avLst/>
          </a:prstGeom>
          <a:noFill/>
        </p:spPr>
        <p:txBody>
          <a:bodyPr wrap="square" rtlCol="0">
            <a:spAutoFit/>
          </a:bodyPr>
          <a:lstStyle/>
          <a:p>
            <a:pPr algn="l"/>
            <a:r>
              <a:rPr lang="sv-SE" sz="2000" dirty="0"/>
              <a:t>”Vad beträffar utredning av frågan, om vilken stensort som bäst lämpar sig till vägmakadam, så anser jag att detta är en opraktisk utredning, som endast kostar pengar till ingen nytta för någon. Om t.ex. efter en noggrann utredning man finner att den hårdaste och mest slitstarka makadamen fås av en stensort, som finnes nere vid västkusten, inte kan man vara så opraktisk, att man fraktar den till Norrland eller annan från västkusten avlägsen plats för underhåll av vägar.”</a:t>
            </a:r>
          </a:p>
          <a:p>
            <a:pPr algn="l"/>
            <a:endParaRPr lang="sv-SE" sz="2000" dirty="0"/>
          </a:p>
          <a:p>
            <a:pPr algn="l"/>
            <a:r>
              <a:rPr lang="sv-SE" sz="2000" dirty="0"/>
              <a:t>”Med stöd av det anförda får jag vördsamt hemställa, att riksdagen ville besluta om sänkning av anslaget till Svenska Väginstitutet till hälften mot det nuvarande.”</a:t>
            </a:r>
          </a:p>
        </p:txBody>
      </p:sp>
    </p:spTree>
    <p:extLst>
      <p:ext uri="{BB962C8B-B14F-4D97-AF65-F5344CB8AC3E}">
        <p14:creationId xmlns:p14="http://schemas.microsoft.com/office/powerpoint/2010/main" val="3206398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ubrik 24">
            <a:extLst>
              <a:ext uri="{FF2B5EF4-FFF2-40B4-BE49-F238E27FC236}">
                <a16:creationId xmlns:a16="http://schemas.microsoft.com/office/drawing/2014/main" id="{F4BE539D-740C-4BCD-98C5-5190AE3CEBFE}"/>
              </a:ext>
            </a:extLst>
          </p:cNvPr>
          <p:cNvSpPr>
            <a:spLocks noGrp="1"/>
          </p:cNvSpPr>
          <p:nvPr>
            <p:ph type="title"/>
          </p:nvPr>
        </p:nvSpPr>
        <p:spPr/>
        <p:txBody>
          <a:bodyPr/>
          <a:lstStyle/>
          <a:p>
            <a:r>
              <a:rPr lang="sv-SE" dirty="0"/>
              <a:t>Vägbeläggningar - asfalt</a:t>
            </a:r>
          </a:p>
        </p:txBody>
      </p:sp>
      <p:sp>
        <p:nvSpPr>
          <p:cNvPr id="26" name="Platshållare för innehåll 25">
            <a:extLst>
              <a:ext uri="{FF2B5EF4-FFF2-40B4-BE49-F238E27FC236}">
                <a16:creationId xmlns:a16="http://schemas.microsoft.com/office/drawing/2014/main" id="{4EB5C4D1-B975-42E6-B1D8-FF8C08620D26}"/>
              </a:ext>
            </a:extLst>
          </p:cNvPr>
          <p:cNvSpPr>
            <a:spLocks noGrp="1"/>
          </p:cNvSpPr>
          <p:nvPr>
            <p:ph idx="1"/>
          </p:nvPr>
        </p:nvSpPr>
        <p:spPr/>
        <p:txBody>
          <a:bodyPr/>
          <a:lstStyle/>
          <a:p>
            <a:r>
              <a:rPr lang="sv-SE" dirty="0"/>
              <a:t>Mer slitage ger mer PM</a:t>
            </a:r>
            <a:r>
              <a:rPr lang="sv-SE" baseline="-25000" dirty="0"/>
              <a:t>10</a:t>
            </a:r>
            <a:r>
              <a:rPr lang="sv-SE" dirty="0"/>
              <a:t>-emission</a:t>
            </a:r>
          </a:p>
          <a:p>
            <a:r>
              <a:rPr lang="sv-SE" dirty="0"/>
              <a:t>Samma beläggning, olika dubbdäck</a:t>
            </a:r>
          </a:p>
        </p:txBody>
      </p:sp>
      <p:pic>
        <p:nvPicPr>
          <p:cNvPr id="4" name="Bildobjekt 3">
            <a:extLst>
              <a:ext uri="{FF2B5EF4-FFF2-40B4-BE49-F238E27FC236}">
                <a16:creationId xmlns:a16="http://schemas.microsoft.com/office/drawing/2014/main" id="{B7F8F229-176B-46E0-BA96-4C6D1D8B87C9}"/>
              </a:ext>
            </a:extLst>
          </p:cNvPr>
          <p:cNvPicPr/>
          <p:nvPr/>
        </p:nvPicPr>
        <p:blipFill>
          <a:blip r:embed="rId2" cstate="print">
            <a:lum bright="-20000" contrast="40000"/>
            <a:extLst>
              <a:ext uri="{28A0092B-C50C-407E-A947-70E740481C1C}">
                <a14:useLocalDpi xmlns:a14="http://schemas.microsoft.com/office/drawing/2010/main" val="0"/>
              </a:ext>
            </a:extLst>
          </a:blip>
          <a:srcRect/>
          <a:stretch>
            <a:fillRect/>
          </a:stretch>
        </p:blipFill>
        <p:spPr bwMode="auto">
          <a:xfrm>
            <a:off x="5431356" y="1352941"/>
            <a:ext cx="5849220" cy="4805637"/>
          </a:xfrm>
          <a:prstGeom prst="rect">
            <a:avLst/>
          </a:prstGeom>
          <a:noFill/>
          <a:ln>
            <a:noFill/>
          </a:ln>
        </p:spPr>
      </p:pic>
      <p:pic>
        <p:nvPicPr>
          <p:cNvPr id="27" name="Bildobjekt 3">
            <a:extLst>
              <a:ext uri="{FF2B5EF4-FFF2-40B4-BE49-F238E27FC236}">
                <a16:creationId xmlns:a16="http://schemas.microsoft.com/office/drawing/2014/main" id="{A065C5BB-5F3F-403D-BDEF-930539685611}"/>
              </a:ext>
            </a:extLst>
          </p:cNvPr>
          <p:cNvPicPr>
            <a:picLocks noChangeAspect="1"/>
          </p:cNvPicPr>
          <p:nvPr/>
        </p:nvPicPr>
        <p:blipFill>
          <a:blip r:embed="rId3">
            <a:extLst>
              <a:ext uri="{28A0092B-C50C-407E-A947-70E740481C1C}">
                <a14:useLocalDpi xmlns:a14="http://schemas.microsoft.com/office/drawing/2010/main" val="0"/>
              </a:ext>
            </a:extLst>
          </a:blip>
          <a:srcRect t="13501"/>
          <a:stretch>
            <a:fillRect/>
          </a:stretch>
        </p:blipFill>
        <p:spPr bwMode="auto">
          <a:xfrm>
            <a:off x="609601" y="2492896"/>
            <a:ext cx="4909616" cy="318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454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78E73A-3F06-45DF-95BE-45CF12D14BC6}"/>
              </a:ext>
            </a:extLst>
          </p:cNvPr>
          <p:cNvSpPr>
            <a:spLocks noGrp="1"/>
          </p:cNvSpPr>
          <p:nvPr>
            <p:ph type="title"/>
          </p:nvPr>
        </p:nvSpPr>
        <p:spPr/>
        <p:txBody>
          <a:bodyPr/>
          <a:lstStyle/>
          <a:p>
            <a:r>
              <a:rPr lang="sv-SE" dirty="0"/>
              <a:t>Vägbeläggningar - asfalt</a:t>
            </a:r>
          </a:p>
        </p:txBody>
      </p:sp>
      <p:sp>
        <p:nvSpPr>
          <p:cNvPr id="3" name="Platshållare för innehåll 2">
            <a:extLst>
              <a:ext uri="{FF2B5EF4-FFF2-40B4-BE49-F238E27FC236}">
                <a16:creationId xmlns:a16="http://schemas.microsoft.com/office/drawing/2014/main" id="{26419922-7185-48AD-9373-A47A672B1BDE}"/>
              </a:ext>
            </a:extLst>
          </p:cNvPr>
          <p:cNvSpPr>
            <a:spLocks noGrp="1"/>
          </p:cNvSpPr>
          <p:nvPr>
            <p:ph idx="1"/>
          </p:nvPr>
        </p:nvSpPr>
        <p:spPr/>
        <p:txBody>
          <a:bodyPr/>
          <a:lstStyle/>
          <a:p>
            <a:r>
              <a:rPr lang="sv-SE" dirty="0"/>
              <a:t>Slitstarkare sten ger lägre emissioner</a:t>
            </a:r>
          </a:p>
          <a:p>
            <a:r>
              <a:rPr lang="sv-SE" dirty="0"/>
              <a:t>Olika beläggningar (även konstruktion), </a:t>
            </a:r>
          </a:p>
          <a:p>
            <a:r>
              <a:rPr lang="sv-SE" dirty="0"/>
              <a:t>samma dubbdäck</a:t>
            </a:r>
          </a:p>
        </p:txBody>
      </p:sp>
      <p:pic>
        <p:nvPicPr>
          <p:cNvPr id="4" name="Bildobjekt 3">
            <a:extLst>
              <a:ext uri="{FF2B5EF4-FFF2-40B4-BE49-F238E27FC236}">
                <a16:creationId xmlns:a16="http://schemas.microsoft.com/office/drawing/2014/main" id="{36324A11-66F7-4FFF-AACE-2DDA47DF07E0}"/>
              </a:ext>
            </a:extLst>
          </p:cNvPr>
          <p:cNvPicPr>
            <a:picLocks noChangeAspect="1"/>
          </p:cNvPicPr>
          <p:nvPr/>
        </p:nvPicPr>
        <p:blipFill rotWithShape="1">
          <a:blip r:embed="rId2"/>
          <a:srcRect r="49255"/>
          <a:stretch/>
        </p:blipFill>
        <p:spPr>
          <a:xfrm>
            <a:off x="5735960" y="1352778"/>
            <a:ext cx="5184576" cy="4782122"/>
          </a:xfrm>
          <a:prstGeom prst="rect">
            <a:avLst/>
          </a:prstGeom>
        </p:spPr>
      </p:pic>
      <p:pic>
        <p:nvPicPr>
          <p:cNvPr id="5" name="Platshållare för innehåll 3">
            <a:extLst>
              <a:ext uri="{FF2B5EF4-FFF2-40B4-BE49-F238E27FC236}">
                <a16:creationId xmlns:a16="http://schemas.microsoft.com/office/drawing/2014/main" id="{26110902-FD82-45CF-9A47-59DD4EB1DD7F}"/>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523" y="2564905"/>
            <a:ext cx="4859405" cy="313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462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Åtgärder - beläggningar</a:t>
            </a:r>
          </a:p>
        </p:txBody>
      </p:sp>
      <p:sp>
        <p:nvSpPr>
          <p:cNvPr id="3" name="Platshållare för innehåll 2"/>
          <p:cNvSpPr>
            <a:spLocks noGrp="1"/>
          </p:cNvSpPr>
          <p:nvPr>
            <p:ph idx="1"/>
          </p:nvPr>
        </p:nvSpPr>
        <p:spPr/>
        <p:txBody>
          <a:bodyPr/>
          <a:lstStyle/>
          <a:p>
            <a:r>
              <a:rPr lang="sv-SE" dirty="0"/>
              <a:t>Centralt: mängd och andel av slitaget som blir PM</a:t>
            </a:r>
            <a:r>
              <a:rPr lang="sv-SE" baseline="-25000" dirty="0"/>
              <a:t>10</a:t>
            </a:r>
          </a:p>
          <a:p>
            <a:endParaRPr lang="sv-SE" baseline="-25000" dirty="0"/>
          </a:p>
          <a:p>
            <a:pPr marL="342900" indent="-342900">
              <a:buFont typeface="Arial" panose="020B0604020202020204" pitchFamily="34" charset="0"/>
              <a:buChar char="•"/>
            </a:pPr>
            <a:r>
              <a:rPr lang="sv-SE" dirty="0"/>
              <a:t>Mer slitstarka beläggningar (konstruktioner, materialval och –egenskaper)</a:t>
            </a:r>
          </a:p>
          <a:p>
            <a:pPr marL="342900" indent="-342900">
              <a:buFont typeface="Arial" panose="020B0604020202020204" pitchFamily="34" charset="0"/>
              <a:buChar char="•"/>
            </a:pPr>
            <a:r>
              <a:rPr lang="sv-SE" dirty="0"/>
              <a:t>Mindre andel (eller inget) av slitagematerialet blir PM</a:t>
            </a:r>
            <a:r>
              <a:rPr lang="sv-SE" baseline="-25000" dirty="0"/>
              <a:t>10</a:t>
            </a:r>
          </a:p>
          <a:p>
            <a:pPr marL="342900" indent="-342900">
              <a:buFont typeface="Arial" panose="020B0604020202020204" pitchFamily="34" charset="0"/>
              <a:buChar char="•"/>
            </a:pPr>
            <a:r>
              <a:rPr lang="sv-SE" dirty="0"/>
              <a:t>Minskad dubbdäcksanvändning/”snällare” dubbdäck</a:t>
            </a:r>
          </a:p>
          <a:p>
            <a:pPr marL="342900" indent="-342900">
              <a:buFont typeface="Arial" panose="020B0604020202020204" pitchFamily="34" charset="0"/>
              <a:buChar char="•"/>
            </a:pPr>
            <a:endParaRPr lang="sv-SE" baseline="-25000" dirty="0"/>
          </a:p>
          <a:p>
            <a:pPr marL="342900" indent="-342900">
              <a:buFont typeface="Arial" panose="020B0604020202020204" pitchFamily="34" charset="0"/>
              <a:buChar char="•"/>
            </a:pPr>
            <a:endParaRPr lang="sv-SE" dirty="0"/>
          </a:p>
        </p:txBody>
      </p:sp>
    </p:spTree>
    <p:extLst>
      <p:ext uri="{BB962C8B-B14F-4D97-AF65-F5344CB8AC3E}">
        <p14:creationId xmlns:p14="http://schemas.microsoft.com/office/powerpoint/2010/main" val="3586326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609600" y="332659"/>
            <a:ext cx="10972800" cy="789583"/>
          </a:xfrm>
        </p:spPr>
        <p:txBody>
          <a:bodyPr/>
          <a:lstStyle/>
          <a:p>
            <a:r>
              <a:rPr lang="sv-SE" dirty="0"/>
              <a:t>Alternativa vägbeläggningar  - slagg som ballast</a:t>
            </a:r>
          </a:p>
        </p:txBody>
      </p:sp>
      <p:sp>
        <p:nvSpPr>
          <p:cNvPr id="4" name="Platshållare för innehåll 3"/>
          <p:cNvSpPr>
            <a:spLocks noGrp="1"/>
          </p:cNvSpPr>
          <p:nvPr>
            <p:ph idx="1"/>
          </p:nvPr>
        </p:nvSpPr>
        <p:spPr/>
        <p:txBody>
          <a:bodyPr/>
          <a:lstStyle/>
          <a:p>
            <a:pPr marL="342900" indent="-342900">
              <a:buFont typeface="Arial" panose="020B0604020202020204" pitchFamily="34" charset="0"/>
              <a:buChar char="•"/>
            </a:pPr>
            <a:r>
              <a:rPr lang="sv-SE" sz="2000" dirty="0"/>
              <a:t>jämförbar med de mest lågemitterande ABS11- beläggningar som provats för PM</a:t>
            </a:r>
            <a:r>
              <a:rPr lang="sv-SE" sz="2000" baseline="-25000" dirty="0"/>
              <a:t>10</a:t>
            </a:r>
            <a:r>
              <a:rPr lang="sv-SE" sz="2000" dirty="0"/>
              <a:t>-bildning i PVM med samma typ av dubbdäck</a:t>
            </a:r>
          </a:p>
          <a:p>
            <a:pPr marL="342900" indent="-342900">
              <a:buFont typeface="Arial" panose="020B0604020202020204" pitchFamily="34" charset="0"/>
              <a:buChar char="•"/>
            </a:pPr>
            <a:r>
              <a:rPr lang="sv-SE" sz="2000" dirty="0"/>
              <a:t>jämfört med PM</a:t>
            </a:r>
            <a:r>
              <a:rPr lang="sv-SE" sz="2000" baseline="-25000" dirty="0"/>
              <a:t>10</a:t>
            </a:r>
            <a:r>
              <a:rPr lang="sv-SE" sz="2000" dirty="0"/>
              <a:t> från ABS-beläggningar med </a:t>
            </a:r>
            <a:r>
              <a:rPr lang="sv-SE" sz="2000" dirty="0" err="1"/>
              <a:t>stenballast</a:t>
            </a:r>
            <a:r>
              <a:rPr lang="sv-SE" sz="2000" dirty="0"/>
              <a:t> som granit och kvartsit är halterna av Si betydligt lägre, medan Fe, Ca, Al, </a:t>
            </a:r>
            <a:r>
              <a:rPr lang="sv-SE" sz="2000" dirty="0" err="1"/>
              <a:t>Mn</a:t>
            </a:r>
            <a:r>
              <a:rPr lang="sv-SE" sz="2000" dirty="0"/>
              <a:t> och </a:t>
            </a:r>
            <a:r>
              <a:rPr lang="sv-SE" sz="2000" dirty="0" err="1"/>
              <a:t>Cr</a:t>
            </a:r>
            <a:r>
              <a:rPr lang="sv-SE" sz="2000" dirty="0"/>
              <a:t> är högre</a:t>
            </a:r>
          </a:p>
        </p:txBody>
      </p:sp>
      <p:pic>
        <p:nvPicPr>
          <p:cNvPr id="5" name="Bildobjekt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6345" y="2996952"/>
            <a:ext cx="5990470" cy="3361055"/>
          </a:xfrm>
          <a:prstGeom prst="rect">
            <a:avLst/>
          </a:prstGeom>
          <a:noFill/>
          <a:ln>
            <a:noFill/>
          </a:ln>
        </p:spPr>
      </p:pic>
      <p:pic>
        <p:nvPicPr>
          <p:cNvPr id="6" name="Bildobjekt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144" y="2996953"/>
            <a:ext cx="5760720" cy="3361055"/>
          </a:xfrm>
          <a:prstGeom prst="rect">
            <a:avLst/>
          </a:prstGeom>
          <a:noFill/>
          <a:ln>
            <a:noFill/>
          </a:ln>
        </p:spPr>
      </p:pic>
    </p:spTree>
    <p:extLst>
      <p:ext uri="{BB962C8B-B14F-4D97-AF65-F5344CB8AC3E}">
        <p14:creationId xmlns:p14="http://schemas.microsoft.com/office/powerpoint/2010/main" val="3782204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Alternativa vägbeläggningar  - betong</a:t>
            </a:r>
          </a:p>
        </p:txBody>
      </p:sp>
      <p:sp>
        <p:nvSpPr>
          <p:cNvPr id="3" name="Platshållare för innehåll 2"/>
          <p:cNvSpPr>
            <a:spLocks noGrp="1"/>
          </p:cNvSpPr>
          <p:nvPr>
            <p:ph idx="1"/>
          </p:nvPr>
        </p:nvSpPr>
        <p:spPr/>
        <p:txBody>
          <a:bodyPr/>
          <a:lstStyle/>
          <a:p>
            <a:pPr marL="342900" indent="-342900">
              <a:buFont typeface="Arial" panose="020B0604020202020204" pitchFamily="34" charset="0"/>
              <a:buChar char="•"/>
            </a:pPr>
            <a:r>
              <a:rPr lang="sv-SE" dirty="0"/>
              <a:t>Lägre slitage än ABS med samma stenmaterial</a:t>
            </a:r>
          </a:p>
          <a:p>
            <a:pPr marL="342900" indent="-342900">
              <a:buFont typeface="Arial" panose="020B0604020202020204" pitchFamily="34" charset="0"/>
              <a:buChar char="•"/>
            </a:pPr>
            <a:r>
              <a:rPr lang="sv-SE" dirty="0"/>
              <a:t>Högre PM</a:t>
            </a:r>
            <a:r>
              <a:rPr lang="sv-SE" baseline="-25000" dirty="0"/>
              <a:t>10</a:t>
            </a:r>
            <a:r>
              <a:rPr lang="sv-SE" dirty="0"/>
              <a:t>-emission på grund av bidrag från cementen till PM</a:t>
            </a:r>
            <a:r>
              <a:rPr lang="sv-SE" baseline="-25000" dirty="0"/>
              <a:t>10</a:t>
            </a:r>
          </a:p>
        </p:txBody>
      </p:sp>
      <p:pic>
        <p:nvPicPr>
          <p:cNvPr id="6" name="Bildobjekt 5"/>
          <p:cNvPicPr/>
          <p:nvPr/>
        </p:nvPicPr>
        <p:blipFill rotWithShape="1">
          <a:blip r:embed="rId2">
            <a:extLst>
              <a:ext uri="{28A0092B-C50C-407E-A947-70E740481C1C}">
                <a14:useLocalDpi xmlns:a14="http://schemas.microsoft.com/office/drawing/2010/main" val="0"/>
              </a:ext>
            </a:extLst>
          </a:blip>
          <a:srcRect r="17368"/>
          <a:stretch/>
        </p:blipFill>
        <p:spPr bwMode="auto">
          <a:xfrm>
            <a:off x="609600" y="2338294"/>
            <a:ext cx="4344144" cy="3888432"/>
          </a:xfrm>
          <a:prstGeom prst="rect">
            <a:avLst/>
          </a:prstGeom>
          <a:noFill/>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876" b="3432"/>
          <a:stretch/>
        </p:blipFill>
        <p:spPr bwMode="auto">
          <a:xfrm>
            <a:off x="5576403" y="2338294"/>
            <a:ext cx="5848189"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084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l="36355"/>
          <a:stretch/>
        </p:blipFill>
        <p:spPr>
          <a:xfrm>
            <a:off x="695401" y="1655001"/>
            <a:ext cx="2584496" cy="2978490"/>
          </a:xfrm>
          <a:prstGeom prst="rect">
            <a:avLst/>
          </a:prstGeom>
        </p:spPr>
      </p:pic>
      <p:sp>
        <p:nvSpPr>
          <p:cNvPr id="49154" name="Rectangle 2"/>
          <p:cNvSpPr>
            <a:spLocks noGrp="1" noChangeArrowheads="1"/>
          </p:cNvSpPr>
          <p:nvPr>
            <p:ph type="title"/>
          </p:nvPr>
        </p:nvSpPr>
        <p:spPr/>
        <p:txBody>
          <a:bodyPr/>
          <a:lstStyle/>
          <a:p>
            <a:pPr eaLnBrk="1" hangingPunct="1"/>
            <a:r>
              <a:rPr lang="sv-SE" sz="2800" dirty="0"/>
              <a:t>Dubbdäcksrestriktioner</a:t>
            </a:r>
          </a:p>
        </p:txBody>
      </p:sp>
      <p:pic>
        <p:nvPicPr>
          <p:cNvPr id="2" name="Bildobjekt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1307" y="1650519"/>
            <a:ext cx="2785480" cy="2276021"/>
          </a:xfrm>
          <a:prstGeom prst="rect">
            <a:avLst/>
          </a:prstGeom>
        </p:spPr>
      </p:pic>
      <p:pic>
        <p:nvPicPr>
          <p:cNvPr id="491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600" y="3754205"/>
            <a:ext cx="2787818" cy="233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675953" y="4278182"/>
            <a:ext cx="1468237" cy="369332"/>
          </a:xfrm>
          <a:prstGeom prst="rect">
            <a:avLst/>
          </a:prstGeom>
          <a:noFill/>
        </p:spPr>
        <p:txBody>
          <a:bodyPr wrap="square" rtlCol="0">
            <a:spAutoFit/>
          </a:bodyPr>
          <a:lstStyle/>
          <a:p>
            <a:r>
              <a:rPr lang="sv-SE" dirty="0"/>
              <a:t>Stockholm</a:t>
            </a:r>
          </a:p>
        </p:txBody>
      </p:sp>
      <p:sp>
        <p:nvSpPr>
          <p:cNvPr id="9" name="textruta 8"/>
          <p:cNvSpPr txBox="1"/>
          <p:nvPr/>
        </p:nvSpPr>
        <p:spPr>
          <a:xfrm>
            <a:off x="3279897" y="1677238"/>
            <a:ext cx="1762298" cy="369332"/>
          </a:xfrm>
          <a:prstGeom prst="rect">
            <a:avLst/>
          </a:prstGeom>
          <a:noFill/>
        </p:spPr>
        <p:txBody>
          <a:bodyPr wrap="square" rtlCol="0">
            <a:spAutoFit/>
          </a:bodyPr>
          <a:lstStyle/>
          <a:p>
            <a:r>
              <a:rPr lang="sv-SE" dirty="0"/>
              <a:t>Göteborg</a:t>
            </a:r>
          </a:p>
        </p:txBody>
      </p:sp>
      <p:sp>
        <p:nvSpPr>
          <p:cNvPr id="10" name="textruta 9"/>
          <p:cNvSpPr txBox="1"/>
          <p:nvPr/>
        </p:nvSpPr>
        <p:spPr>
          <a:xfrm>
            <a:off x="3155390" y="6025744"/>
            <a:ext cx="1468237" cy="369332"/>
          </a:xfrm>
          <a:prstGeom prst="rect">
            <a:avLst/>
          </a:prstGeom>
          <a:noFill/>
        </p:spPr>
        <p:txBody>
          <a:bodyPr wrap="square" rtlCol="0">
            <a:spAutoFit/>
          </a:bodyPr>
          <a:lstStyle/>
          <a:p>
            <a:r>
              <a:rPr lang="sv-SE" dirty="0"/>
              <a:t>Uppsala</a:t>
            </a:r>
          </a:p>
        </p:txBody>
      </p:sp>
      <p:pic>
        <p:nvPicPr>
          <p:cNvPr id="6" name="Bildobjekt 5">
            <a:extLst>
              <a:ext uri="{FF2B5EF4-FFF2-40B4-BE49-F238E27FC236}">
                <a16:creationId xmlns:a16="http://schemas.microsoft.com/office/drawing/2014/main" id="{9490DEC4-B1DD-4057-B31B-ADE513572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3423" y="4911005"/>
            <a:ext cx="5425430" cy="1114739"/>
          </a:xfrm>
          <a:prstGeom prst="rect">
            <a:avLst/>
          </a:prstGeom>
        </p:spPr>
      </p:pic>
      <p:sp>
        <p:nvSpPr>
          <p:cNvPr id="7" name="textruta 6">
            <a:extLst>
              <a:ext uri="{FF2B5EF4-FFF2-40B4-BE49-F238E27FC236}">
                <a16:creationId xmlns:a16="http://schemas.microsoft.com/office/drawing/2014/main" id="{283A6587-9E10-4736-BF87-73F6CB27D6FE}"/>
              </a:ext>
            </a:extLst>
          </p:cNvPr>
          <p:cNvSpPr txBox="1"/>
          <p:nvPr/>
        </p:nvSpPr>
        <p:spPr>
          <a:xfrm>
            <a:off x="5080096" y="4105438"/>
            <a:ext cx="4320480" cy="369332"/>
          </a:xfrm>
          <a:prstGeom prst="rect">
            <a:avLst/>
          </a:prstGeom>
          <a:noFill/>
        </p:spPr>
        <p:txBody>
          <a:bodyPr wrap="square" rtlCol="0">
            <a:spAutoFit/>
          </a:bodyPr>
          <a:lstStyle/>
          <a:p>
            <a:r>
              <a:rPr lang="sv-SE" dirty="0"/>
              <a:t>Dubbdäcksavgift i Norge</a:t>
            </a:r>
          </a:p>
        </p:txBody>
      </p:sp>
      <p:sp>
        <p:nvSpPr>
          <p:cNvPr id="12" name="textruta 11">
            <a:extLst>
              <a:ext uri="{FF2B5EF4-FFF2-40B4-BE49-F238E27FC236}">
                <a16:creationId xmlns:a16="http://schemas.microsoft.com/office/drawing/2014/main" id="{B54E4DC8-E38E-458D-BFD9-6E5634D3182C}"/>
              </a:ext>
            </a:extLst>
          </p:cNvPr>
          <p:cNvSpPr txBox="1"/>
          <p:nvPr/>
        </p:nvSpPr>
        <p:spPr>
          <a:xfrm>
            <a:off x="984590" y="1267828"/>
            <a:ext cx="5111410" cy="369332"/>
          </a:xfrm>
          <a:prstGeom prst="rect">
            <a:avLst/>
          </a:prstGeom>
          <a:noFill/>
        </p:spPr>
        <p:txBody>
          <a:bodyPr wrap="square" rtlCol="0">
            <a:spAutoFit/>
          </a:bodyPr>
          <a:lstStyle/>
          <a:p>
            <a:r>
              <a:rPr lang="sv-SE" dirty="0"/>
              <a:t>Dubbdäcksförbud på enskilda gator i Sverige</a:t>
            </a:r>
          </a:p>
        </p:txBody>
      </p:sp>
      <p:pic>
        <p:nvPicPr>
          <p:cNvPr id="14" name="Bildobjekt 13">
            <a:extLst>
              <a:ext uri="{FF2B5EF4-FFF2-40B4-BE49-F238E27FC236}">
                <a16:creationId xmlns:a16="http://schemas.microsoft.com/office/drawing/2014/main" id="{13CEB1F7-B1F0-4641-B756-25C0FFCF09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734" y="1642284"/>
            <a:ext cx="3048000" cy="2026920"/>
          </a:xfrm>
          <a:prstGeom prst="rect">
            <a:avLst/>
          </a:prstGeom>
        </p:spPr>
      </p:pic>
      <p:pic>
        <p:nvPicPr>
          <p:cNvPr id="11" name="Bildobjekt 10">
            <a:extLst>
              <a:ext uri="{FF2B5EF4-FFF2-40B4-BE49-F238E27FC236}">
                <a16:creationId xmlns:a16="http://schemas.microsoft.com/office/drawing/2014/main" id="{84691704-537B-469B-B634-E438383968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6427" y="512493"/>
            <a:ext cx="3081250" cy="4365104"/>
          </a:xfrm>
          <a:prstGeom prst="rect">
            <a:avLst/>
          </a:prstGeom>
        </p:spPr>
      </p:pic>
    </p:spTree>
    <p:extLst>
      <p:ext uri="{BB962C8B-B14F-4D97-AF65-F5344CB8AC3E}">
        <p14:creationId xmlns:p14="http://schemas.microsoft.com/office/powerpoint/2010/main" val="1254853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C0B0AA-3B14-4562-B58C-2B51C772A49C}"/>
              </a:ext>
            </a:extLst>
          </p:cNvPr>
          <p:cNvSpPr>
            <a:spLocks noGrp="1"/>
          </p:cNvSpPr>
          <p:nvPr>
            <p:ph type="title"/>
          </p:nvPr>
        </p:nvSpPr>
        <p:spPr/>
        <p:txBody>
          <a:bodyPr/>
          <a:lstStyle/>
          <a:p>
            <a:r>
              <a:rPr lang="sv-SE" dirty="0"/>
              <a:t>Källor: vägdamm (suspension)</a:t>
            </a:r>
          </a:p>
        </p:txBody>
      </p:sp>
      <p:sp>
        <p:nvSpPr>
          <p:cNvPr id="3" name="Platshållare för innehåll 2">
            <a:extLst>
              <a:ext uri="{FF2B5EF4-FFF2-40B4-BE49-F238E27FC236}">
                <a16:creationId xmlns:a16="http://schemas.microsoft.com/office/drawing/2014/main" id="{5DC3B967-48FD-431A-B11D-B21B146E4BB0}"/>
              </a:ext>
            </a:extLst>
          </p:cNvPr>
          <p:cNvSpPr>
            <a:spLocks noGrp="1"/>
          </p:cNvSpPr>
          <p:nvPr>
            <p:ph idx="1"/>
          </p:nvPr>
        </p:nvSpPr>
        <p:spPr/>
        <p:txBody>
          <a:bodyPr/>
          <a:lstStyle/>
          <a:p>
            <a:pPr marL="342900" indent="-342900">
              <a:buFont typeface="Arial" panose="020B0604020202020204" pitchFamily="34" charset="0"/>
              <a:buChar char="•"/>
            </a:pPr>
            <a:r>
              <a:rPr lang="sv-SE" dirty="0"/>
              <a:t>Vägdamm = allt damm som ansamlas på vägytan</a:t>
            </a:r>
          </a:p>
          <a:p>
            <a:pPr marL="342900" indent="-342900">
              <a:buFont typeface="Arial" panose="020B0604020202020204" pitchFamily="34" charset="0"/>
              <a:buChar char="•"/>
            </a:pPr>
            <a:r>
              <a:rPr lang="sv-SE" dirty="0"/>
              <a:t>Består av de tidigare nämnda källorna plus damm från vinterdrift (sandning och saltning), byggdamm, andra vägnära källor</a:t>
            </a:r>
          </a:p>
          <a:p>
            <a:pPr marL="342900" indent="-342900">
              <a:buFont typeface="Arial" panose="020B0604020202020204" pitchFamily="34" charset="0"/>
              <a:buChar char="•"/>
            </a:pPr>
            <a:r>
              <a:rPr lang="sv-SE" dirty="0"/>
              <a:t>Virvlas upp (suspenderas) av trafik och vind vid torra förhållanden</a:t>
            </a:r>
          </a:p>
          <a:p>
            <a:pPr marL="342900" indent="-342900">
              <a:buFont typeface="Arial" panose="020B0604020202020204" pitchFamily="34" charset="0"/>
              <a:buChar char="•"/>
            </a:pPr>
            <a:r>
              <a:rPr lang="sv-SE" dirty="0"/>
              <a:t>Viktig PM</a:t>
            </a:r>
            <a:r>
              <a:rPr lang="sv-SE" baseline="-25000" dirty="0"/>
              <a:t>10</a:t>
            </a:r>
            <a:r>
              <a:rPr lang="sv-SE" dirty="0"/>
              <a:t>-källa på senvinter/vår</a:t>
            </a:r>
          </a:p>
        </p:txBody>
      </p:sp>
      <p:pic>
        <p:nvPicPr>
          <p:cNvPr id="4" name="Bildobjekt 3" descr="\\vti.se\root\Traf\Miljö\Trondheim 2015\Foto\trondheim-21.jpg">
            <a:extLst>
              <a:ext uri="{FF2B5EF4-FFF2-40B4-BE49-F238E27FC236}">
                <a16:creationId xmlns:a16="http://schemas.microsoft.com/office/drawing/2014/main" id="{79BA739E-D0C4-48EB-AD04-7095D31BC0C6}"/>
              </a:ext>
            </a:extLst>
          </p:cNvPr>
          <p:cNvPicPr/>
          <p:nvPr/>
        </p:nvPicPr>
        <p:blipFill rotWithShape="1">
          <a:blip r:embed="rId2" cstate="print">
            <a:extLst>
              <a:ext uri="{28A0092B-C50C-407E-A947-70E740481C1C}">
                <a14:useLocalDpi xmlns:a14="http://schemas.microsoft.com/office/drawing/2010/main" val="0"/>
              </a:ext>
            </a:extLst>
          </a:blip>
          <a:srcRect t="20439" r="12353"/>
          <a:stretch/>
        </p:blipFill>
        <p:spPr bwMode="auto">
          <a:xfrm>
            <a:off x="6080231" y="3131698"/>
            <a:ext cx="5128337" cy="31056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840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Vägdammets variation i tid och rum mellan gator och säsonger</a:t>
            </a:r>
          </a:p>
        </p:txBody>
      </p:sp>
      <p:sp>
        <p:nvSpPr>
          <p:cNvPr id="7" name="Platshållare för innehåll 6"/>
          <p:cNvSpPr>
            <a:spLocks noGrp="1"/>
          </p:cNvSpPr>
          <p:nvPr>
            <p:ph idx="1"/>
          </p:nvPr>
        </p:nvSpPr>
        <p:spPr>
          <a:xfrm>
            <a:off x="8328249" y="1259865"/>
            <a:ext cx="4059204" cy="3208334"/>
          </a:xfrm>
        </p:spPr>
        <p:txBody>
          <a:bodyPr/>
          <a:lstStyle/>
          <a:p>
            <a:pPr marL="214313" indent="-214313">
              <a:buFont typeface="Arial" panose="020B0604020202020204" pitchFamily="34" charset="0"/>
              <a:buChar char="•"/>
            </a:pPr>
            <a:r>
              <a:rPr lang="sv-SE" sz="2000" dirty="0"/>
              <a:t>Tydliga toppar under vintern</a:t>
            </a:r>
          </a:p>
          <a:p>
            <a:pPr marL="214313" indent="-214313">
              <a:buFont typeface="Arial" panose="020B0604020202020204" pitchFamily="34" charset="0"/>
              <a:buChar char="•"/>
            </a:pPr>
            <a:r>
              <a:rPr lang="sv-SE" sz="2000" dirty="0"/>
              <a:t>Likartad cykel varje år</a:t>
            </a:r>
          </a:p>
          <a:p>
            <a:pPr marL="214313" indent="-214313">
              <a:buFont typeface="Arial" panose="020B0604020202020204" pitchFamily="34" charset="0"/>
              <a:buChar char="•"/>
            </a:pPr>
            <a:r>
              <a:rPr lang="sv-SE" sz="2000" dirty="0"/>
              <a:t>Stora skillnader mellan gator</a:t>
            </a:r>
          </a:p>
          <a:p>
            <a:pPr marL="214313" indent="-214313">
              <a:buFont typeface="Arial" panose="020B0604020202020204" pitchFamily="34" charset="0"/>
              <a:buChar char="•"/>
            </a:pPr>
            <a:r>
              <a:rPr lang="sv-SE" sz="2000" dirty="0"/>
              <a:t>Normalt mer damm mellan hjulspår än i</a:t>
            </a:r>
          </a:p>
          <a:p>
            <a:pPr marL="214313" indent="-214313">
              <a:buFont typeface="Arial" panose="020B0604020202020204" pitchFamily="34" charset="0"/>
              <a:buChar char="•"/>
            </a:pPr>
            <a:endParaRPr lang="sv-SE" sz="2000" dirty="0"/>
          </a:p>
          <a:p>
            <a:endParaRPr lang="sv-SE" sz="2000" dirty="0"/>
          </a:p>
        </p:txBody>
      </p:sp>
      <p:pic>
        <p:nvPicPr>
          <p:cNvPr id="6" name="Bildobjekt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 y="1340768"/>
            <a:ext cx="2208245" cy="3312368"/>
          </a:xfrm>
          <a:prstGeom prst="rect">
            <a:avLst/>
          </a:prstGeom>
        </p:spPr>
      </p:pic>
      <p:sp>
        <p:nvSpPr>
          <p:cNvPr id="8" name="textruta 7"/>
          <p:cNvSpPr txBox="1"/>
          <p:nvPr/>
        </p:nvSpPr>
        <p:spPr>
          <a:xfrm>
            <a:off x="8394804" y="3861048"/>
            <a:ext cx="1008112" cy="369332"/>
          </a:xfrm>
          <a:prstGeom prst="rect">
            <a:avLst/>
          </a:prstGeom>
          <a:noFill/>
        </p:spPr>
        <p:txBody>
          <a:bodyPr wrap="square" rtlCol="0">
            <a:spAutoFit/>
          </a:bodyPr>
          <a:lstStyle/>
          <a:p>
            <a:r>
              <a:rPr lang="sv-SE" dirty="0">
                <a:solidFill>
                  <a:schemeClr val="bg1"/>
                </a:solidFill>
              </a:rPr>
              <a:t>WDS III</a:t>
            </a:r>
          </a:p>
        </p:txBody>
      </p:sp>
      <p:pic>
        <p:nvPicPr>
          <p:cNvPr id="9" name="Bildobjekt 8">
            <a:extLst>
              <a:ext uri="{FF2B5EF4-FFF2-40B4-BE49-F238E27FC236}">
                <a16:creationId xmlns:a16="http://schemas.microsoft.com/office/drawing/2014/main" id="{3BF4B2D0-8D5F-4C20-BF5F-5FF723EB286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05349" y="1124765"/>
            <a:ext cx="5150892" cy="2376243"/>
          </a:xfrm>
          <a:prstGeom prst="rect">
            <a:avLst/>
          </a:prstGeom>
          <a:noFill/>
          <a:ln>
            <a:noFill/>
          </a:ln>
        </p:spPr>
      </p:pic>
      <p:pic>
        <p:nvPicPr>
          <p:cNvPr id="10" name="Bildobjekt 9">
            <a:extLst>
              <a:ext uri="{FF2B5EF4-FFF2-40B4-BE49-F238E27FC236}">
                <a16:creationId xmlns:a16="http://schemas.microsoft.com/office/drawing/2014/main" id="{3497757F-F250-4E06-ACF9-84DBE31934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88612" y="3638631"/>
            <a:ext cx="5239637" cy="2403837"/>
          </a:xfrm>
          <a:prstGeom prst="rect">
            <a:avLst/>
          </a:prstGeom>
          <a:noFill/>
          <a:ln>
            <a:noFill/>
          </a:ln>
        </p:spPr>
      </p:pic>
      <p:sp>
        <p:nvSpPr>
          <p:cNvPr id="3" name="textruta 2">
            <a:extLst>
              <a:ext uri="{FF2B5EF4-FFF2-40B4-BE49-F238E27FC236}">
                <a16:creationId xmlns:a16="http://schemas.microsoft.com/office/drawing/2014/main" id="{A8AA094B-0808-4936-B642-99B593E3CA24}"/>
              </a:ext>
            </a:extLst>
          </p:cNvPr>
          <p:cNvSpPr txBox="1"/>
          <p:nvPr/>
        </p:nvSpPr>
        <p:spPr>
          <a:xfrm>
            <a:off x="2049461" y="1484784"/>
            <a:ext cx="792088" cy="646331"/>
          </a:xfrm>
          <a:prstGeom prst="rect">
            <a:avLst/>
          </a:prstGeom>
          <a:noFill/>
        </p:spPr>
        <p:txBody>
          <a:bodyPr wrap="square" rtlCol="0">
            <a:spAutoFit/>
          </a:bodyPr>
          <a:lstStyle/>
          <a:p>
            <a:r>
              <a:rPr lang="sv-SE" dirty="0">
                <a:solidFill>
                  <a:schemeClr val="bg1"/>
                </a:solidFill>
              </a:rPr>
              <a:t>WDS III</a:t>
            </a:r>
          </a:p>
        </p:txBody>
      </p:sp>
    </p:spTree>
    <p:extLst>
      <p:ext uri="{BB962C8B-B14F-4D97-AF65-F5344CB8AC3E}">
        <p14:creationId xmlns:p14="http://schemas.microsoft.com/office/powerpoint/2010/main" val="688494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8FE89B-5498-4FD7-A0B1-6DE8407746F7}"/>
              </a:ext>
            </a:extLst>
          </p:cNvPr>
          <p:cNvSpPr>
            <a:spLocks noGrp="1"/>
          </p:cNvSpPr>
          <p:nvPr>
            <p:ph type="title"/>
          </p:nvPr>
        </p:nvSpPr>
        <p:spPr/>
        <p:txBody>
          <a:bodyPr/>
          <a:lstStyle/>
          <a:p>
            <a:r>
              <a:rPr lang="sv-SE" dirty="0"/>
              <a:t>Innehåll</a:t>
            </a:r>
          </a:p>
        </p:txBody>
      </p:sp>
      <p:sp>
        <p:nvSpPr>
          <p:cNvPr id="3" name="Platshållare för innehåll 2">
            <a:extLst>
              <a:ext uri="{FF2B5EF4-FFF2-40B4-BE49-F238E27FC236}">
                <a16:creationId xmlns:a16="http://schemas.microsoft.com/office/drawing/2014/main" id="{61BCE234-9691-4D76-B731-C2A83A6DE2B7}"/>
              </a:ext>
            </a:extLst>
          </p:cNvPr>
          <p:cNvSpPr>
            <a:spLocks noGrp="1"/>
          </p:cNvSpPr>
          <p:nvPr>
            <p:ph idx="1"/>
          </p:nvPr>
        </p:nvSpPr>
        <p:spPr/>
        <p:txBody>
          <a:bodyPr/>
          <a:lstStyle/>
          <a:p>
            <a:r>
              <a:rPr lang="sv-SE" dirty="0"/>
              <a:t>Slitagepartiklar - källor och åtgärder</a:t>
            </a:r>
          </a:p>
          <a:p>
            <a:pPr marL="342900" indent="-342900">
              <a:buFont typeface="Arial" panose="020B0604020202020204" pitchFamily="34" charset="0"/>
              <a:buChar char="•"/>
            </a:pPr>
            <a:r>
              <a:rPr lang="sv-SE" dirty="0"/>
              <a:t>Däck</a:t>
            </a:r>
          </a:p>
          <a:p>
            <a:pPr marL="342900" indent="-342900">
              <a:buFont typeface="Arial" panose="020B0604020202020204" pitchFamily="34" charset="0"/>
              <a:buChar char="•"/>
            </a:pPr>
            <a:r>
              <a:rPr lang="sv-SE" dirty="0"/>
              <a:t>Bromsar</a:t>
            </a:r>
          </a:p>
          <a:p>
            <a:pPr marL="342900" indent="-342900">
              <a:buFont typeface="Arial" panose="020B0604020202020204" pitchFamily="34" charset="0"/>
              <a:buChar char="•"/>
            </a:pPr>
            <a:r>
              <a:rPr lang="sv-SE" dirty="0"/>
              <a:t>Vägbeläggning</a:t>
            </a:r>
          </a:p>
          <a:p>
            <a:pPr marL="342900" indent="-342900">
              <a:buFont typeface="Arial" panose="020B0604020202020204" pitchFamily="34" charset="0"/>
              <a:buChar char="•"/>
            </a:pPr>
            <a:r>
              <a:rPr lang="sv-SE" dirty="0"/>
              <a:t>Vägdamm</a:t>
            </a:r>
          </a:p>
          <a:p>
            <a:r>
              <a:rPr lang="sv-SE" dirty="0"/>
              <a:t>Kort om slitagepartiklar i framtiden</a:t>
            </a:r>
          </a:p>
        </p:txBody>
      </p:sp>
    </p:spTree>
    <p:extLst>
      <p:ext uri="{BB962C8B-B14F-4D97-AF65-F5344CB8AC3E}">
        <p14:creationId xmlns:p14="http://schemas.microsoft.com/office/powerpoint/2010/main" val="509635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dirty="0"/>
              <a:t>Detaljerade mätningar</a:t>
            </a:r>
          </a:p>
        </p:txBody>
      </p:sp>
      <p:sp>
        <p:nvSpPr>
          <p:cNvPr id="3" name="Platshållare för innehåll 2">
            <a:extLst>
              <a:ext uri="{FF2B5EF4-FFF2-40B4-BE49-F238E27FC236}">
                <a16:creationId xmlns:a16="http://schemas.microsoft.com/office/drawing/2014/main" id="{0402C645-E2B4-455C-A3F1-43EE59FEF0A0}"/>
              </a:ext>
            </a:extLst>
          </p:cNvPr>
          <p:cNvSpPr>
            <a:spLocks noGrp="1"/>
          </p:cNvSpPr>
          <p:nvPr>
            <p:ph idx="1"/>
          </p:nvPr>
        </p:nvSpPr>
        <p:spPr/>
        <p:txBody>
          <a:bodyPr/>
          <a:lstStyle/>
          <a:p>
            <a:endParaRPr lang="sv-SE"/>
          </a:p>
        </p:txBody>
      </p:sp>
      <p:pic>
        <p:nvPicPr>
          <p:cNvPr id="34" name="Bildobjekt 33">
            <a:extLst>
              <a:ext uri="{FF2B5EF4-FFF2-40B4-BE49-F238E27FC236}">
                <a16:creationId xmlns:a16="http://schemas.microsoft.com/office/drawing/2014/main" id="{25F7F1BE-9E1A-4631-AE0E-4221728097AE}"/>
              </a:ext>
            </a:extLst>
          </p:cNvPr>
          <p:cNvPicPr>
            <a:picLocks noChangeAspect="1"/>
          </p:cNvPicPr>
          <p:nvPr/>
        </p:nvPicPr>
        <p:blipFill>
          <a:blip r:embed="rId3"/>
          <a:stretch>
            <a:fillRect/>
          </a:stretch>
        </p:blipFill>
        <p:spPr>
          <a:xfrm>
            <a:off x="609600" y="1153232"/>
            <a:ext cx="11230699" cy="5012072"/>
          </a:xfrm>
          <a:prstGeom prst="rect">
            <a:avLst/>
          </a:prstGeom>
        </p:spPr>
      </p:pic>
    </p:spTree>
    <p:extLst>
      <p:ext uri="{BB962C8B-B14F-4D97-AF65-F5344CB8AC3E}">
        <p14:creationId xmlns:p14="http://schemas.microsoft.com/office/powerpoint/2010/main" val="1702148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Vägdamm på Hornsgatan, Stockholm</a:t>
            </a:r>
          </a:p>
        </p:txBody>
      </p:sp>
      <p:pic>
        <p:nvPicPr>
          <p:cNvPr id="8" name="Bildobjekt 7"/>
          <p:cNvPicPr>
            <a:picLocks noChangeAspect="1"/>
          </p:cNvPicPr>
          <p:nvPr/>
        </p:nvPicPr>
        <p:blipFill>
          <a:blip r:embed="rId2"/>
          <a:stretch>
            <a:fillRect/>
          </a:stretch>
        </p:blipFill>
        <p:spPr>
          <a:xfrm>
            <a:off x="720000" y="1440000"/>
            <a:ext cx="10571951" cy="3960000"/>
          </a:xfrm>
          <a:prstGeom prst="rect">
            <a:avLst/>
          </a:prstGeom>
        </p:spPr>
      </p:pic>
      <p:sp>
        <p:nvSpPr>
          <p:cNvPr id="3" name="textruta 2">
            <a:extLst>
              <a:ext uri="{FF2B5EF4-FFF2-40B4-BE49-F238E27FC236}">
                <a16:creationId xmlns:a16="http://schemas.microsoft.com/office/drawing/2014/main" id="{0CFF46E4-C24C-4E25-8564-221375108865}"/>
              </a:ext>
            </a:extLst>
          </p:cNvPr>
          <p:cNvSpPr txBox="1"/>
          <p:nvPr/>
        </p:nvSpPr>
        <p:spPr>
          <a:xfrm>
            <a:off x="7752183" y="5805264"/>
            <a:ext cx="3539767" cy="369332"/>
          </a:xfrm>
          <a:prstGeom prst="rect">
            <a:avLst/>
          </a:prstGeom>
          <a:noFill/>
        </p:spPr>
        <p:txBody>
          <a:bodyPr wrap="square" rtlCol="0">
            <a:spAutoFit/>
          </a:bodyPr>
          <a:lstStyle/>
          <a:p>
            <a:r>
              <a:rPr lang="sv-SE" dirty="0"/>
              <a:t>Data från VTI och SLB-analys</a:t>
            </a:r>
          </a:p>
        </p:txBody>
      </p:sp>
    </p:spTree>
    <p:extLst>
      <p:ext uri="{BB962C8B-B14F-4D97-AF65-F5344CB8AC3E}">
        <p14:creationId xmlns:p14="http://schemas.microsoft.com/office/powerpoint/2010/main" val="145365231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stretch>
            <a:fillRect/>
          </a:stretch>
        </p:blipFill>
        <p:spPr>
          <a:xfrm>
            <a:off x="720000" y="1440000"/>
            <a:ext cx="10563630" cy="3960000"/>
          </a:xfrm>
          <a:prstGeom prst="rect">
            <a:avLst/>
          </a:prstGeom>
        </p:spPr>
      </p:pic>
      <p:sp>
        <p:nvSpPr>
          <p:cNvPr id="5" name="Rubrik 4"/>
          <p:cNvSpPr>
            <a:spLocks noGrp="1"/>
          </p:cNvSpPr>
          <p:nvPr>
            <p:ph type="title"/>
          </p:nvPr>
        </p:nvSpPr>
        <p:spPr/>
        <p:txBody>
          <a:bodyPr/>
          <a:lstStyle/>
          <a:p>
            <a:r>
              <a:rPr lang="sv-SE" dirty="0"/>
              <a:t>Vägdamm på Hornsgatan, Stockholm</a:t>
            </a:r>
          </a:p>
        </p:txBody>
      </p:sp>
      <p:sp>
        <p:nvSpPr>
          <p:cNvPr id="4" name="textruta 3">
            <a:extLst>
              <a:ext uri="{FF2B5EF4-FFF2-40B4-BE49-F238E27FC236}">
                <a16:creationId xmlns:a16="http://schemas.microsoft.com/office/drawing/2014/main" id="{A767F5E4-421B-4224-9788-11E642239573}"/>
              </a:ext>
            </a:extLst>
          </p:cNvPr>
          <p:cNvSpPr txBox="1"/>
          <p:nvPr/>
        </p:nvSpPr>
        <p:spPr>
          <a:xfrm>
            <a:off x="7752183" y="5805264"/>
            <a:ext cx="3539767" cy="369332"/>
          </a:xfrm>
          <a:prstGeom prst="rect">
            <a:avLst/>
          </a:prstGeom>
          <a:noFill/>
        </p:spPr>
        <p:txBody>
          <a:bodyPr wrap="square" rtlCol="0">
            <a:spAutoFit/>
          </a:bodyPr>
          <a:lstStyle/>
          <a:p>
            <a:r>
              <a:rPr lang="sv-SE" dirty="0"/>
              <a:t>Data från VTI och SLB-analys</a:t>
            </a:r>
          </a:p>
        </p:txBody>
      </p:sp>
    </p:spTree>
    <p:extLst>
      <p:ext uri="{BB962C8B-B14F-4D97-AF65-F5344CB8AC3E}">
        <p14:creationId xmlns:p14="http://schemas.microsoft.com/office/powerpoint/2010/main" val="423415747"/>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Vägdamm på Hornsgatan, Stockholm</a:t>
            </a:r>
          </a:p>
        </p:txBody>
      </p:sp>
      <p:graphicFrame>
        <p:nvGraphicFramePr>
          <p:cNvPr id="6" name="Objekt 5"/>
          <p:cNvGraphicFramePr>
            <a:graphicFrameLocks noChangeAspect="1"/>
          </p:cNvGraphicFramePr>
          <p:nvPr>
            <p:extLst/>
          </p:nvPr>
        </p:nvGraphicFramePr>
        <p:xfrm>
          <a:off x="720000" y="1440000"/>
          <a:ext cx="10586024" cy="3960000"/>
        </p:xfrm>
        <a:graphic>
          <a:graphicData uri="http://schemas.openxmlformats.org/presentationml/2006/ole">
            <mc:AlternateContent xmlns:mc="http://schemas.openxmlformats.org/markup-compatibility/2006">
              <mc:Choice xmlns:v="urn:schemas-microsoft-com:vml" Requires="v">
                <p:oleObj spid="_x0000_s3088" name="Plot" r:id="rId3" imgW="10117080" imgH="3784680" progId="Grapher.Document">
                  <p:embed/>
                </p:oleObj>
              </mc:Choice>
              <mc:Fallback>
                <p:oleObj name="Plot" r:id="rId3" imgW="10117080" imgH="3784680" progId="Grapher.Document">
                  <p:embed/>
                  <p:pic>
                    <p:nvPicPr>
                      <p:cNvPr id="6" name="Objekt 5"/>
                      <p:cNvPicPr/>
                      <p:nvPr/>
                    </p:nvPicPr>
                    <p:blipFill>
                      <a:blip r:embed="rId4"/>
                      <a:stretch>
                        <a:fillRect/>
                      </a:stretch>
                    </p:blipFill>
                    <p:spPr>
                      <a:xfrm>
                        <a:off x="720000" y="1440000"/>
                        <a:ext cx="10586024" cy="3960000"/>
                      </a:xfrm>
                      <a:prstGeom prst="rect">
                        <a:avLst/>
                      </a:prstGeom>
                    </p:spPr>
                  </p:pic>
                </p:oleObj>
              </mc:Fallback>
            </mc:AlternateContent>
          </a:graphicData>
        </a:graphic>
      </p:graphicFrame>
      <p:sp>
        <p:nvSpPr>
          <p:cNvPr id="4" name="textruta 3">
            <a:extLst>
              <a:ext uri="{FF2B5EF4-FFF2-40B4-BE49-F238E27FC236}">
                <a16:creationId xmlns:a16="http://schemas.microsoft.com/office/drawing/2014/main" id="{C7BF4846-4AD4-4E69-8729-AEDC1813D677}"/>
              </a:ext>
            </a:extLst>
          </p:cNvPr>
          <p:cNvSpPr txBox="1"/>
          <p:nvPr/>
        </p:nvSpPr>
        <p:spPr>
          <a:xfrm>
            <a:off x="7752183" y="5805264"/>
            <a:ext cx="3539767" cy="369332"/>
          </a:xfrm>
          <a:prstGeom prst="rect">
            <a:avLst/>
          </a:prstGeom>
          <a:noFill/>
        </p:spPr>
        <p:txBody>
          <a:bodyPr wrap="square" rtlCol="0">
            <a:spAutoFit/>
          </a:bodyPr>
          <a:lstStyle/>
          <a:p>
            <a:r>
              <a:rPr lang="sv-SE" dirty="0"/>
              <a:t>Data från VTI och SLB-analys</a:t>
            </a:r>
          </a:p>
        </p:txBody>
      </p:sp>
    </p:spTree>
    <p:extLst>
      <p:ext uri="{BB962C8B-B14F-4D97-AF65-F5344CB8AC3E}">
        <p14:creationId xmlns:p14="http://schemas.microsoft.com/office/powerpoint/2010/main" val="3473484045"/>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Vägdamm på Hornsgatan, Stockholm</a:t>
            </a:r>
          </a:p>
        </p:txBody>
      </p:sp>
      <p:graphicFrame>
        <p:nvGraphicFramePr>
          <p:cNvPr id="5" name="Objekt 4"/>
          <p:cNvGraphicFramePr>
            <a:graphicFrameLocks noChangeAspect="1"/>
          </p:cNvGraphicFramePr>
          <p:nvPr>
            <p:extLst/>
          </p:nvPr>
        </p:nvGraphicFramePr>
        <p:xfrm>
          <a:off x="720000" y="1440000"/>
          <a:ext cx="10583763" cy="3960000"/>
        </p:xfrm>
        <a:graphic>
          <a:graphicData uri="http://schemas.openxmlformats.org/presentationml/2006/ole">
            <mc:AlternateContent xmlns:mc="http://schemas.openxmlformats.org/markup-compatibility/2006">
              <mc:Choice xmlns:v="urn:schemas-microsoft-com:vml" Requires="v">
                <p:oleObj spid="_x0000_s4112" name="Plot" r:id="rId3" imgW="10117080" imgH="3784680" progId="Grapher.Document">
                  <p:embed/>
                </p:oleObj>
              </mc:Choice>
              <mc:Fallback>
                <p:oleObj name="Plot" r:id="rId3" imgW="10117080" imgH="3784680" progId="Grapher.Document">
                  <p:embed/>
                  <p:pic>
                    <p:nvPicPr>
                      <p:cNvPr id="5" name="Objekt 4"/>
                      <p:cNvPicPr/>
                      <p:nvPr/>
                    </p:nvPicPr>
                    <p:blipFill>
                      <a:blip r:embed="rId4"/>
                      <a:stretch>
                        <a:fillRect/>
                      </a:stretch>
                    </p:blipFill>
                    <p:spPr>
                      <a:xfrm>
                        <a:off x="720000" y="1440000"/>
                        <a:ext cx="10583763" cy="3960000"/>
                      </a:xfrm>
                      <a:prstGeom prst="rect">
                        <a:avLst/>
                      </a:prstGeom>
                    </p:spPr>
                  </p:pic>
                </p:oleObj>
              </mc:Fallback>
            </mc:AlternateContent>
          </a:graphicData>
        </a:graphic>
      </p:graphicFrame>
      <p:sp>
        <p:nvSpPr>
          <p:cNvPr id="4" name="textruta 3">
            <a:extLst>
              <a:ext uri="{FF2B5EF4-FFF2-40B4-BE49-F238E27FC236}">
                <a16:creationId xmlns:a16="http://schemas.microsoft.com/office/drawing/2014/main" id="{52BE0504-4C08-4B5E-97A1-5125B15C7B65}"/>
              </a:ext>
            </a:extLst>
          </p:cNvPr>
          <p:cNvSpPr txBox="1"/>
          <p:nvPr/>
        </p:nvSpPr>
        <p:spPr>
          <a:xfrm>
            <a:off x="7752183" y="5805264"/>
            <a:ext cx="3539767" cy="369332"/>
          </a:xfrm>
          <a:prstGeom prst="rect">
            <a:avLst/>
          </a:prstGeom>
          <a:noFill/>
        </p:spPr>
        <p:txBody>
          <a:bodyPr wrap="square" rtlCol="0">
            <a:spAutoFit/>
          </a:bodyPr>
          <a:lstStyle/>
          <a:p>
            <a:r>
              <a:rPr lang="sv-SE" dirty="0"/>
              <a:t>Data från VTI och SLB-analys</a:t>
            </a:r>
          </a:p>
        </p:txBody>
      </p:sp>
    </p:spTree>
    <p:extLst>
      <p:ext uri="{BB962C8B-B14F-4D97-AF65-F5344CB8AC3E}">
        <p14:creationId xmlns:p14="http://schemas.microsoft.com/office/powerpoint/2010/main" val="3480523623"/>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r="10729"/>
          <a:stretch/>
        </p:blipFill>
        <p:spPr>
          <a:xfrm>
            <a:off x="8465232" y="369403"/>
            <a:ext cx="2701761" cy="2014753"/>
          </a:xfrm>
          <a:prstGeom prst="rect">
            <a:avLst/>
          </a:prstGeom>
        </p:spPr>
      </p:pic>
      <p:sp>
        <p:nvSpPr>
          <p:cNvPr id="2" name="Rubrik 1"/>
          <p:cNvSpPr>
            <a:spLocks noGrp="1"/>
          </p:cNvSpPr>
          <p:nvPr>
            <p:ph type="title"/>
          </p:nvPr>
        </p:nvSpPr>
        <p:spPr/>
        <p:txBody>
          <a:bodyPr/>
          <a:lstStyle/>
          <a:p>
            <a:r>
              <a:rPr lang="sv-SE" sz="2800" dirty="0"/>
              <a:t>Åtgärder mot vägdamm</a:t>
            </a:r>
          </a:p>
        </p:txBody>
      </p:sp>
      <p:sp>
        <p:nvSpPr>
          <p:cNvPr id="3" name="Platshållare för innehåll 2"/>
          <p:cNvSpPr>
            <a:spLocks noGrp="1"/>
          </p:cNvSpPr>
          <p:nvPr>
            <p:ph idx="1"/>
          </p:nvPr>
        </p:nvSpPr>
        <p:spPr>
          <a:xfrm>
            <a:off x="609600" y="1376780"/>
            <a:ext cx="6134472" cy="4277779"/>
          </a:xfrm>
        </p:spPr>
        <p:txBody>
          <a:bodyPr/>
          <a:lstStyle/>
          <a:p>
            <a:r>
              <a:rPr lang="sv-SE" sz="2000" i="1" dirty="0"/>
              <a:t>Minskar bildningen </a:t>
            </a:r>
            <a:r>
              <a:rPr lang="sv-SE" sz="2000" dirty="0"/>
              <a:t>av vägdamm:</a:t>
            </a:r>
          </a:p>
          <a:p>
            <a:pPr marL="257175" indent="-257175">
              <a:buFont typeface="Arial" panose="020B0604020202020204" pitchFamily="34" charset="0"/>
              <a:buChar char="•"/>
            </a:pPr>
            <a:r>
              <a:rPr lang="sv-SE" sz="2000" dirty="0"/>
              <a:t>minskad dubbdäcksandel</a:t>
            </a:r>
          </a:p>
          <a:p>
            <a:pPr marL="257175" indent="-257175">
              <a:buFont typeface="Arial" panose="020B0604020202020204" pitchFamily="34" charset="0"/>
              <a:buChar char="•"/>
            </a:pPr>
            <a:r>
              <a:rPr lang="sv-SE" sz="2000" dirty="0"/>
              <a:t>minskad trafik</a:t>
            </a:r>
          </a:p>
          <a:p>
            <a:pPr marL="257175" indent="-257175">
              <a:buFont typeface="Arial" panose="020B0604020202020204" pitchFamily="34" charset="0"/>
              <a:buChar char="•"/>
            </a:pPr>
            <a:r>
              <a:rPr lang="sv-SE" sz="2000" dirty="0"/>
              <a:t>lägre hastighet</a:t>
            </a:r>
          </a:p>
          <a:p>
            <a:pPr marL="257175" indent="-257175">
              <a:buFont typeface="Arial" panose="020B0604020202020204" pitchFamily="34" charset="0"/>
              <a:buChar char="•"/>
            </a:pPr>
            <a:r>
              <a:rPr lang="sv-SE" sz="2000" dirty="0"/>
              <a:t>minskad sandanvändning </a:t>
            </a:r>
          </a:p>
          <a:p>
            <a:pPr marL="257175" indent="-257175">
              <a:buFont typeface="Arial" panose="020B0604020202020204" pitchFamily="34" charset="0"/>
              <a:buChar char="•"/>
            </a:pPr>
            <a:r>
              <a:rPr lang="sv-SE" sz="2000" dirty="0"/>
              <a:t>anpassat sandningsmaterial</a:t>
            </a:r>
          </a:p>
          <a:p>
            <a:pPr marL="257175" indent="-257175">
              <a:buFont typeface="Arial" panose="020B0604020202020204" pitchFamily="34" charset="0"/>
              <a:buChar char="•"/>
            </a:pPr>
            <a:r>
              <a:rPr lang="sv-SE" sz="2000" dirty="0"/>
              <a:t>förbättrade vägbeläggningar</a:t>
            </a:r>
          </a:p>
          <a:p>
            <a:r>
              <a:rPr lang="sv-SE" sz="2000" i="1" dirty="0"/>
              <a:t>Minskar</a:t>
            </a:r>
            <a:r>
              <a:rPr lang="sv-SE" sz="2000" dirty="0"/>
              <a:t> </a:t>
            </a:r>
            <a:r>
              <a:rPr lang="sv-SE" sz="2000" i="1" dirty="0"/>
              <a:t>ansamlingen av </a:t>
            </a:r>
            <a:r>
              <a:rPr lang="sv-SE" sz="2000" dirty="0"/>
              <a:t>vägdamm på vägytan:</a:t>
            </a:r>
          </a:p>
          <a:p>
            <a:pPr marL="257175" indent="-257175">
              <a:buFont typeface="Arial" panose="020B0604020202020204" pitchFamily="34" charset="0"/>
              <a:buChar char="•"/>
            </a:pPr>
            <a:r>
              <a:rPr lang="sv-SE" sz="2000" dirty="0"/>
              <a:t>anpassad städning</a:t>
            </a:r>
          </a:p>
          <a:p>
            <a:pPr marL="257175" indent="-257175">
              <a:buFont typeface="Arial" panose="020B0604020202020204" pitchFamily="34" charset="0"/>
              <a:buChar char="•"/>
            </a:pPr>
            <a:r>
              <a:rPr lang="sv-SE" sz="2000" dirty="0"/>
              <a:t>spolning på våren</a:t>
            </a:r>
          </a:p>
          <a:p>
            <a:r>
              <a:rPr lang="sv-SE" sz="2000" i="1" dirty="0"/>
              <a:t>Binder </a:t>
            </a:r>
            <a:r>
              <a:rPr lang="sv-SE" sz="2000" dirty="0"/>
              <a:t>vägdamm på vägytan:</a:t>
            </a:r>
          </a:p>
          <a:p>
            <a:pPr marL="257175" indent="-257175">
              <a:buFont typeface="Arial" panose="020B0604020202020204" pitchFamily="34" charset="0"/>
              <a:buChar char="•"/>
            </a:pPr>
            <a:r>
              <a:rPr lang="sv-SE" sz="2000" dirty="0"/>
              <a:t>dammbindning</a:t>
            </a:r>
          </a:p>
        </p:txBody>
      </p:sp>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6770" y="861892"/>
            <a:ext cx="3316295" cy="2487221"/>
          </a:xfrm>
          <a:prstGeom prst="rect">
            <a:avLst/>
          </a:prstGeom>
        </p:spPr>
      </p:pic>
      <p:pic>
        <p:nvPicPr>
          <p:cNvPr id="4" name="Bildobjekt 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239741" y="2105502"/>
            <a:ext cx="2119736" cy="3768418"/>
          </a:xfrm>
          <a:prstGeom prst="rect">
            <a:avLst/>
          </a:prstGeom>
        </p:spPr>
      </p:pic>
      <p:pic>
        <p:nvPicPr>
          <p:cNvPr id="5" name="Platshållare för innehåll 3"/>
          <p:cNvPicPr>
            <a:picLocks/>
          </p:cNvPicPr>
          <p:nvPr/>
        </p:nvPicPr>
        <p:blipFill>
          <a:blip r:embed="rId7" cstate="print">
            <a:extLst>
              <a:ext uri="{28A0092B-C50C-407E-A947-70E740481C1C}">
                <a14:useLocalDpi xmlns:a14="http://schemas.microsoft.com/office/drawing/2010/main" val="0"/>
              </a:ext>
            </a:extLst>
          </a:blip>
          <a:stretch>
            <a:fillRect/>
          </a:stretch>
        </p:blipFill>
        <p:spPr bwMode="auto">
          <a:xfrm>
            <a:off x="6145452" y="3018509"/>
            <a:ext cx="3316829" cy="248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904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B65CB6-5754-4D49-A6B3-2EA9F0852144}"/>
              </a:ext>
            </a:extLst>
          </p:cNvPr>
          <p:cNvSpPr>
            <a:spLocks noGrp="1"/>
          </p:cNvSpPr>
          <p:nvPr>
            <p:ph type="title"/>
          </p:nvPr>
        </p:nvSpPr>
        <p:spPr/>
        <p:txBody>
          <a:bodyPr/>
          <a:lstStyle/>
          <a:p>
            <a:r>
              <a:rPr lang="sv-SE" sz="2800" dirty="0"/>
              <a:t>Dammbindning</a:t>
            </a:r>
          </a:p>
        </p:txBody>
      </p:sp>
      <p:sp>
        <p:nvSpPr>
          <p:cNvPr id="3" name="Platshållare för innehåll 2">
            <a:extLst>
              <a:ext uri="{FF2B5EF4-FFF2-40B4-BE49-F238E27FC236}">
                <a16:creationId xmlns:a16="http://schemas.microsoft.com/office/drawing/2014/main" id="{279A1A3C-4CB2-4E42-B8CF-0DC376F08C0D}"/>
              </a:ext>
            </a:extLst>
          </p:cNvPr>
          <p:cNvSpPr>
            <a:spLocks noGrp="1"/>
          </p:cNvSpPr>
          <p:nvPr>
            <p:ph idx="1"/>
          </p:nvPr>
        </p:nvSpPr>
        <p:spPr/>
        <p:txBody>
          <a:bodyPr/>
          <a:lstStyle/>
          <a:p>
            <a:pPr marL="285750" indent="-285750">
              <a:buFont typeface="Arial" panose="020B0604020202020204" pitchFamily="34" charset="0"/>
              <a:buChar char="•"/>
            </a:pPr>
            <a:r>
              <a:rPr lang="sv-SE" sz="2400" dirty="0"/>
              <a:t>Mest effektiva metoden mot akut höga halter av PM</a:t>
            </a:r>
            <a:r>
              <a:rPr lang="sv-SE" sz="2400" baseline="-25000" dirty="0"/>
              <a:t>10</a:t>
            </a:r>
            <a:endParaRPr lang="sv-SE" sz="2400" dirty="0"/>
          </a:p>
          <a:p>
            <a:pPr marL="285750" indent="-285750">
              <a:buFont typeface="Arial" panose="020B0604020202020204" pitchFamily="34" charset="0"/>
              <a:buChar char="•"/>
            </a:pPr>
            <a:r>
              <a:rPr lang="sv-SE" sz="2400" dirty="0"/>
              <a:t>Upp till ca 40 % reduktion dagen efter dammbindning</a:t>
            </a:r>
          </a:p>
          <a:p>
            <a:pPr marL="285750" indent="-285750">
              <a:buFont typeface="Arial" panose="020B0604020202020204" pitchFamily="34" charset="0"/>
              <a:buChar char="•"/>
            </a:pPr>
            <a:r>
              <a:rPr lang="sv-SE" sz="2400" dirty="0"/>
              <a:t>Kortvarig effekt vid torrt väder, särskilt i kombination med hög instrålning på våren</a:t>
            </a:r>
          </a:p>
          <a:p>
            <a:pPr marL="285750" indent="-285750">
              <a:buFont typeface="Arial" panose="020B0604020202020204" pitchFamily="34" charset="0"/>
              <a:buChar char="•"/>
            </a:pPr>
            <a:r>
              <a:rPr lang="sv-SE" sz="2400" dirty="0"/>
              <a:t>Kloridsalter (MgCl</a:t>
            </a:r>
            <a:r>
              <a:rPr lang="sv-SE" sz="2400" baseline="-25000" dirty="0"/>
              <a:t>2</a:t>
            </a:r>
            <a:r>
              <a:rPr lang="sv-SE" sz="2400" dirty="0"/>
              <a:t> och CaCl</a:t>
            </a:r>
            <a:r>
              <a:rPr lang="sv-SE" sz="2400" baseline="-25000" dirty="0"/>
              <a:t>2</a:t>
            </a:r>
            <a:r>
              <a:rPr lang="sv-SE" sz="2400" dirty="0"/>
              <a:t>) och CMA används i Sverige</a:t>
            </a:r>
          </a:p>
        </p:txBody>
      </p:sp>
    </p:spTree>
    <p:extLst>
      <p:ext uri="{BB962C8B-B14F-4D97-AF65-F5344CB8AC3E}">
        <p14:creationId xmlns:p14="http://schemas.microsoft.com/office/powerpoint/2010/main" val="476406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15"/>
          <p:cNvPicPr/>
          <p:nvPr/>
        </p:nvPicPr>
        <p:blipFill>
          <a:blip r:embed="rId2" cstate="print"/>
          <a:srcRect/>
          <a:stretch>
            <a:fillRect/>
          </a:stretch>
        </p:blipFill>
        <p:spPr bwMode="auto">
          <a:xfrm>
            <a:off x="1981200" y="1196752"/>
            <a:ext cx="7488366" cy="4896544"/>
          </a:xfrm>
          <a:prstGeom prst="rect">
            <a:avLst/>
          </a:prstGeom>
          <a:noFill/>
          <a:ln w="9525">
            <a:noFill/>
            <a:miter lim="800000"/>
            <a:headEnd/>
            <a:tailEnd/>
          </a:ln>
        </p:spPr>
      </p:pic>
      <p:sp>
        <p:nvSpPr>
          <p:cNvPr id="2" name="Rubrik 1"/>
          <p:cNvSpPr>
            <a:spLocks noGrp="1"/>
          </p:cNvSpPr>
          <p:nvPr>
            <p:ph type="title"/>
          </p:nvPr>
        </p:nvSpPr>
        <p:spPr/>
        <p:txBody>
          <a:bodyPr/>
          <a:lstStyle/>
          <a:p>
            <a:r>
              <a:rPr lang="sv-SE" dirty="0"/>
              <a:t>Effekten av åtgärder i Stockholm 2012-2013</a:t>
            </a:r>
          </a:p>
        </p:txBody>
      </p:sp>
      <p:sp>
        <p:nvSpPr>
          <p:cNvPr id="6" name="textruta 5"/>
          <p:cNvSpPr txBox="1"/>
          <p:nvPr/>
        </p:nvSpPr>
        <p:spPr>
          <a:xfrm>
            <a:off x="3647728" y="1124744"/>
            <a:ext cx="468052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sv-SE" dirty="0"/>
          </a:p>
          <a:p>
            <a:r>
              <a:rPr lang="sv-SE" dirty="0"/>
              <a:t>PM</a:t>
            </a:r>
            <a:r>
              <a:rPr lang="sv-SE" baseline="-25000" dirty="0"/>
              <a:t>10</a:t>
            </a:r>
            <a:r>
              <a:rPr lang="sv-SE" dirty="0"/>
              <a:t> Hornsgatan / PM</a:t>
            </a:r>
            <a:r>
              <a:rPr lang="sv-SE" baseline="-25000" dirty="0"/>
              <a:t>10</a:t>
            </a:r>
            <a:r>
              <a:rPr lang="sv-SE" dirty="0"/>
              <a:t> Folkungagatan</a:t>
            </a:r>
          </a:p>
          <a:p>
            <a:endParaRPr lang="sv-SE" dirty="0"/>
          </a:p>
        </p:txBody>
      </p:sp>
      <p:sp>
        <p:nvSpPr>
          <p:cNvPr id="4" name="Rektangel 3"/>
          <p:cNvSpPr/>
          <p:nvPr/>
        </p:nvSpPr>
        <p:spPr bwMode="auto">
          <a:xfrm>
            <a:off x="5087888" y="1772816"/>
            <a:ext cx="1872208" cy="144016"/>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sv-SE"/>
          </a:p>
        </p:txBody>
      </p:sp>
      <p:sp>
        <p:nvSpPr>
          <p:cNvPr id="3" name="textruta 2"/>
          <p:cNvSpPr txBox="1"/>
          <p:nvPr/>
        </p:nvSpPr>
        <p:spPr>
          <a:xfrm>
            <a:off x="8172628" y="6021288"/>
            <a:ext cx="3384376" cy="369332"/>
          </a:xfrm>
          <a:prstGeom prst="rect">
            <a:avLst/>
          </a:prstGeom>
          <a:noFill/>
        </p:spPr>
        <p:txBody>
          <a:bodyPr wrap="square" rtlCol="0">
            <a:spAutoFit/>
          </a:bodyPr>
          <a:lstStyle/>
          <a:p>
            <a:r>
              <a:rPr lang="sv-SE" i="1" dirty="0"/>
              <a:t>Michael Norman, SLB-analys</a:t>
            </a:r>
          </a:p>
        </p:txBody>
      </p:sp>
      <p:sp>
        <p:nvSpPr>
          <p:cNvPr id="5" name="Rektangel 4">
            <a:extLst>
              <a:ext uri="{FF2B5EF4-FFF2-40B4-BE49-F238E27FC236}">
                <a16:creationId xmlns:a16="http://schemas.microsoft.com/office/drawing/2014/main" id="{AB373682-C700-42FF-871B-C98E538D8DEE}"/>
              </a:ext>
            </a:extLst>
          </p:cNvPr>
          <p:cNvSpPr/>
          <p:nvPr/>
        </p:nvSpPr>
        <p:spPr bwMode="auto">
          <a:xfrm>
            <a:off x="6312024" y="3140968"/>
            <a:ext cx="1080120" cy="2880320"/>
          </a:xfrm>
          <a:prstGeom prst="rect">
            <a:avLst/>
          </a:prstGeom>
          <a:noFill/>
          <a:ln w="38100" cap="flat" cmpd="sng" algn="ctr">
            <a:solidFill>
              <a:schemeClr val="accent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endParaRPr>
          </a:p>
        </p:txBody>
      </p:sp>
      <p:sp>
        <p:nvSpPr>
          <p:cNvPr id="9" name="Rektangel 8">
            <a:extLst>
              <a:ext uri="{FF2B5EF4-FFF2-40B4-BE49-F238E27FC236}">
                <a16:creationId xmlns:a16="http://schemas.microsoft.com/office/drawing/2014/main" id="{04989636-060E-4DB3-83AD-8F4E57906194}"/>
              </a:ext>
            </a:extLst>
          </p:cNvPr>
          <p:cNvSpPr/>
          <p:nvPr/>
        </p:nvSpPr>
        <p:spPr bwMode="auto">
          <a:xfrm>
            <a:off x="8305168" y="3140968"/>
            <a:ext cx="1080120" cy="2880320"/>
          </a:xfrm>
          <a:prstGeom prst="rect">
            <a:avLst/>
          </a:prstGeom>
          <a:noFill/>
          <a:ln w="38100" cap="flat" cmpd="sng" algn="ctr">
            <a:solidFill>
              <a:schemeClr val="accent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957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Städning</a:t>
            </a:r>
          </a:p>
        </p:txBody>
      </p:sp>
      <p:sp>
        <p:nvSpPr>
          <p:cNvPr id="3" name="Platshållare för innehåll 2"/>
          <p:cNvSpPr>
            <a:spLocks noGrp="1"/>
          </p:cNvSpPr>
          <p:nvPr>
            <p:ph idx="1"/>
          </p:nvPr>
        </p:nvSpPr>
        <p:spPr/>
        <p:txBody>
          <a:bodyPr/>
          <a:lstStyle/>
          <a:p>
            <a:pPr marL="257175" indent="-257175">
              <a:buFont typeface="Arial" panose="020B0604020202020204" pitchFamily="34" charset="0"/>
              <a:buChar char="•"/>
            </a:pPr>
            <a:r>
              <a:rPr lang="sv-SE" sz="2400" dirty="0"/>
              <a:t>Traditionella maskiner ingen, liten eller t.o.m. negativ effekt på PM10 (</a:t>
            </a:r>
            <a:r>
              <a:rPr lang="sv-SE" sz="2400" dirty="0" err="1"/>
              <a:t>review</a:t>
            </a:r>
            <a:r>
              <a:rPr lang="sv-SE" sz="2400" dirty="0"/>
              <a:t> av Amato, 2010)</a:t>
            </a:r>
          </a:p>
          <a:p>
            <a:pPr marL="257175" indent="-257175">
              <a:buFont typeface="Arial" panose="020B0604020202020204" pitchFamily="34" charset="0"/>
              <a:buChar char="•"/>
            </a:pPr>
            <a:r>
              <a:rPr lang="sv-SE" sz="2400" dirty="0"/>
              <a:t>Skillnad på att ta upp PM10 från vägytan och på att inte släppa ut PM10 genom filtren. </a:t>
            </a:r>
          </a:p>
          <a:p>
            <a:pPr marL="257175" indent="-257175">
              <a:buFont typeface="Arial" panose="020B0604020202020204" pitchFamily="34" charset="0"/>
              <a:buChar char="•"/>
            </a:pPr>
            <a:r>
              <a:rPr lang="sv-SE" sz="2400" dirty="0"/>
              <a:t>Bästa resultatet hittills avseende PM10-halter i stad är ca 20 % minskning i mätning dag till dag.</a:t>
            </a:r>
          </a:p>
          <a:p>
            <a:pPr marL="257175" indent="-257175">
              <a:buFont typeface="Arial" panose="020B0604020202020204" pitchFamily="34" charset="0"/>
              <a:buChar char="•"/>
            </a:pPr>
            <a:endParaRPr lang="sv-SE" sz="2400" dirty="0"/>
          </a:p>
        </p:txBody>
      </p:sp>
    </p:spTree>
    <p:extLst>
      <p:ext uri="{BB962C8B-B14F-4D97-AF65-F5344CB8AC3E}">
        <p14:creationId xmlns:p14="http://schemas.microsoft.com/office/powerpoint/2010/main" val="3518877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Bra städeffekt</a:t>
            </a:r>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81142" y="1044884"/>
            <a:ext cx="6827226" cy="5120420"/>
          </a:xfrm>
        </p:spPr>
      </p:pic>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908" y="1047548"/>
            <a:ext cx="6809908" cy="5107432"/>
          </a:xfrm>
          <a:prstGeom prst="rect">
            <a:avLst/>
          </a:prstGeom>
        </p:spPr>
      </p:pic>
    </p:spTree>
    <p:extLst>
      <p:ext uri="{BB962C8B-B14F-4D97-AF65-F5344CB8AC3E}">
        <p14:creationId xmlns:p14="http://schemas.microsoft.com/office/powerpoint/2010/main" val="214139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Gammalt problem men andra aspekter…</a:t>
            </a:r>
          </a:p>
        </p:txBody>
      </p:sp>
      <p:pic>
        <p:nvPicPr>
          <p:cNvPr id="4" name="Bildobjekt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000" t="1677" r="2000" b="5394"/>
          <a:stretch/>
        </p:blipFill>
        <p:spPr>
          <a:xfrm>
            <a:off x="2783632" y="1052736"/>
            <a:ext cx="6550805" cy="5171688"/>
          </a:xfrm>
          <a:prstGeom prst="rect">
            <a:avLst/>
          </a:prstGeom>
          <a:ln>
            <a:noFill/>
          </a:ln>
          <a:effectLst>
            <a:outerShdw blurRad="292100" dist="139700" dir="2700000" algn="tl" rotWithShape="0">
              <a:srgbClr val="333333">
                <a:alpha val="65000"/>
              </a:srgbClr>
            </a:outerShdw>
          </a:effectLst>
        </p:spPr>
      </p:pic>
      <p:sp>
        <p:nvSpPr>
          <p:cNvPr id="5" name="textruta 4"/>
          <p:cNvSpPr txBox="1"/>
          <p:nvPr/>
        </p:nvSpPr>
        <p:spPr>
          <a:xfrm>
            <a:off x="5662990" y="5849775"/>
            <a:ext cx="792088" cy="369332"/>
          </a:xfrm>
          <a:prstGeom prst="rect">
            <a:avLst/>
          </a:prstGeom>
          <a:noFill/>
        </p:spPr>
        <p:txBody>
          <a:bodyPr wrap="square" rtlCol="0">
            <a:spAutoFit/>
          </a:bodyPr>
          <a:lstStyle/>
          <a:p>
            <a:r>
              <a:rPr lang="sv-SE" dirty="0"/>
              <a:t>1929</a:t>
            </a:r>
          </a:p>
        </p:txBody>
      </p:sp>
    </p:spTree>
    <p:extLst>
      <p:ext uri="{BB962C8B-B14F-4D97-AF65-F5344CB8AC3E}">
        <p14:creationId xmlns:p14="http://schemas.microsoft.com/office/powerpoint/2010/main" val="2398970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Exempel på effekt av städmaskin på olika ytor och vägar</a:t>
            </a:r>
          </a:p>
        </p:txBody>
      </p:sp>
      <p:pic>
        <p:nvPicPr>
          <p:cNvPr id="4" name="Bildobjekt 3"/>
          <p:cNvPicPr>
            <a:picLocks noChangeAspect="1"/>
          </p:cNvPicPr>
          <p:nvPr/>
        </p:nvPicPr>
        <p:blipFill>
          <a:blip r:embed="rId2"/>
          <a:stretch>
            <a:fillRect/>
          </a:stretch>
        </p:blipFill>
        <p:spPr>
          <a:xfrm>
            <a:off x="631527" y="1700808"/>
            <a:ext cx="4602015" cy="4581169"/>
          </a:xfrm>
          <a:prstGeom prst="rect">
            <a:avLst/>
          </a:prstGeom>
        </p:spPr>
      </p:pic>
      <p:pic>
        <p:nvPicPr>
          <p:cNvPr id="6" name="Bildobjekt 5"/>
          <p:cNvPicPr>
            <a:picLocks noChangeAspect="1"/>
          </p:cNvPicPr>
          <p:nvPr/>
        </p:nvPicPr>
        <p:blipFill>
          <a:blip r:embed="rId3"/>
          <a:stretch>
            <a:fillRect/>
          </a:stretch>
        </p:blipFill>
        <p:spPr>
          <a:xfrm>
            <a:off x="6240016" y="1848474"/>
            <a:ext cx="4392488" cy="4357266"/>
          </a:xfrm>
          <a:prstGeom prst="rect">
            <a:avLst/>
          </a:prstGeom>
        </p:spPr>
      </p:pic>
      <p:pic>
        <p:nvPicPr>
          <p:cNvPr id="17" name="Bildobjekt 16"/>
          <p:cNvPicPr>
            <a:picLocks noChangeAspect="1"/>
          </p:cNvPicPr>
          <p:nvPr/>
        </p:nvPicPr>
        <p:blipFill>
          <a:blip r:embed="rId4"/>
          <a:stretch>
            <a:fillRect/>
          </a:stretch>
        </p:blipFill>
        <p:spPr>
          <a:xfrm>
            <a:off x="7366379" y="3288060"/>
            <a:ext cx="1907418" cy="875366"/>
          </a:xfrm>
          <a:prstGeom prst="rect">
            <a:avLst/>
          </a:prstGeom>
        </p:spPr>
      </p:pic>
      <p:sp>
        <p:nvSpPr>
          <p:cNvPr id="18" name="textruta 17"/>
          <p:cNvSpPr txBox="1"/>
          <p:nvPr/>
        </p:nvSpPr>
        <p:spPr>
          <a:xfrm>
            <a:off x="1423615" y="1145829"/>
            <a:ext cx="2664296" cy="369332"/>
          </a:xfrm>
          <a:prstGeom prst="rect">
            <a:avLst/>
          </a:prstGeom>
          <a:noFill/>
        </p:spPr>
        <p:txBody>
          <a:bodyPr wrap="square" rtlCol="0">
            <a:spAutoFit/>
          </a:bodyPr>
          <a:lstStyle/>
          <a:p>
            <a:r>
              <a:rPr lang="sv-SE" dirty="0"/>
              <a:t>Otrafikerad asfaltsyta</a:t>
            </a:r>
          </a:p>
        </p:txBody>
      </p:sp>
      <p:sp>
        <p:nvSpPr>
          <p:cNvPr id="20" name="textruta 19"/>
          <p:cNvSpPr txBox="1"/>
          <p:nvPr/>
        </p:nvSpPr>
        <p:spPr>
          <a:xfrm>
            <a:off x="7104112" y="1153682"/>
            <a:ext cx="2664296" cy="369332"/>
          </a:xfrm>
          <a:prstGeom prst="rect">
            <a:avLst/>
          </a:prstGeom>
          <a:noFill/>
        </p:spPr>
        <p:txBody>
          <a:bodyPr wrap="square" rtlCol="0">
            <a:spAutoFit/>
          </a:bodyPr>
          <a:lstStyle/>
          <a:p>
            <a:r>
              <a:rPr lang="sv-SE" dirty="0"/>
              <a:t>Gata, Trondheim</a:t>
            </a:r>
          </a:p>
        </p:txBody>
      </p:sp>
      <p:sp>
        <p:nvSpPr>
          <p:cNvPr id="12" name="textruta 11"/>
          <p:cNvSpPr txBox="1"/>
          <p:nvPr/>
        </p:nvSpPr>
        <p:spPr>
          <a:xfrm>
            <a:off x="7924044" y="3281591"/>
            <a:ext cx="764244" cy="646331"/>
          </a:xfrm>
          <a:prstGeom prst="rect">
            <a:avLst/>
          </a:prstGeom>
          <a:solidFill>
            <a:schemeClr val="bg1"/>
          </a:solidFill>
        </p:spPr>
        <p:txBody>
          <a:bodyPr wrap="square" rtlCol="0">
            <a:spAutoFit/>
          </a:bodyPr>
          <a:lstStyle/>
          <a:p>
            <a:pPr algn="ctr"/>
            <a:r>
              <a:rPr lang="sv-SE" dirty="0"/>
              <a:t>Hjul-spår</a:t>
            </a:r>
          </a:p>
        </p:txBody>
      </p:sp>
    </p:spTree>
    <p:extLst>
      <p:ext uri="{BB962C8B-B14F-4D97-AF65-F5344CB8AC3E}">
        <p14:creationId xmlns:p14="http://schemas.microsoft.com/office/powerpoint/2010/main" val="3759690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15"/>
          <p:cNvPicPr/>
          <p:nvPr/>
        </p:nvPicPr>
        <p:blipFill>
          <a:blip r:embed="rId2" cstate="print"/>
          <a:srcRect/>
          <a:stretch>
            <a:fillRect/>
          </a:stretch>
        </p:blipFill>
        <p:spPr bwMode="auto">
          <a:xfrm>
            <a:off x="1981200" y="1196752"/>
            <a:ext cx="7488366" cy="4896544"/>
          </a:xfrm>
          <a:prstGeom prst="rect">
            <a:avLst/>
          </a:prstGeom>
          <a:noFill/>
          <a:ln w="9525">
            <a:noFill/>
            <a:miter lim="800000"/>
            <a:headEnd/>
            <a:tailEnd/>
          </a:ln>
        </p:spPr>
      </p:pic>
      <p:sp>
        <p:nvSpPr>
          <p:cNvPr id="2" name="Rubrik 1"/>
          <p:cNvSpPr>
            <a:spLocks noGrp="1"/>
          </p:cNvSpPr>
          <p:nvPr>
            <p:ph type="title"/>
          </p:nvPr>
        </p:nvSpPr>
        <p:spPr/>
        <p:txBody>
          <a:bodyPr/>
          <a:lstStyle/>
          <a:p>
            <a:r>
              <a:rPr lang="sv-SE" dirty="0"/>
              <a:t>Effekten av åtgärder i Stockholm 2012-2013</a:t>
            </a:r>
          </a:p>
        </p:txBody>
      </p:sp>
      <p:sp>
        <p:nvSpPr>
          <p:cNvPr id="6" name="textruta 5"/>
          <p:cNvSpPr txBox="1"/>
          <p:nvPr/>
        </p:nvSpPr>
        <p:spPr>
          <a:xfrm>
            <a:off x="3647728" y="1124744"/>
            <a:ext cx="468052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sv-SE" dirty="0"/>
          </a:p>
          <a:p>
            <a:r>
              <a:rPr lang="sv-SE" dirty="0"/>
              <a:t>PM</a:t>
            </a:r>
            <a:r>
              <a:rPr lang="sv-SE" baseline="-25000" dirty="0"/>
              <a:t>10</a:t>
            </a:r>
            <a:r>
              <a:rPr lang="sv-SE" dirty="0"/>
              <a:t> Hornsgatan / PM</a:t>
            </a:r>
            <a:r>
              <a:rPr lang="sv-SE" baseline="-25000" dirty="0"/>
              <a:t>10</a:t>
            </a:r>
            <a:r>
              <a:rPr lang="sv-SE" dirty="0"/>
              <a:t> Folkungagatan</a:t>
            </a:r>
          </a:p>
          <a:p>
            <a:endParaRPr lang="sv-SE" dirty="0"/>
          </a:p>
        </p:txBody>
      </p:sp>
      <p:sp>
        <p:nvSpPr>
          <p:cNvPr id="4" name="Rektangel 3"/>
          <p:cNvSpPr/>
          <p:nvPr/>
        </p:nvSpPr>
        <p:spPr bwMode="auto">
          <a:xfrm>
            <a:off x="5087888" y="1772816"/>
            <a:ext cx="1872208" cy="144016"/>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endParaRPr lang="sv-SE"/>
          </a:p>
        </p:txBody>
      </p:sp>
      <p:sp>
        <p:nvSpPr>
          <p:cNvPr id="3" name="textruta 2"/>
          <p:cNvSpPr txBox="1"/>
          <p:nvPr/>
        </p:nvSpPr>
        <p:spPr>
          <a:xfrm>
            <a:off x="6960096" y="6021288"/>
            <a:ext cx="3384376" cy="369332"/>
          </a:xfrm>
          <a:prstGeom prst="rect">
            <a:avLst/>
          </a:prstGeom>
          <a:noFill/>
        </p:spPr>
        <p:txBody>
          <a:bodyPr wrap="square" rtlCol="0">
            <a:spAutoFit/>
          </a:bodyPr>
          <a:lstStyle/>
          <a:p>
            <a:r>
              <a:rPr lang="sv-SE" dirty="0"/>
              <a:t>Michael Norman, SLB-analys</a:t>
            </a:r>
          </a:p>
        </p:txBody>
      </p:sp>
      <p:sp>
        <p:nvSpPr>
          <p:cNvPr id="5" name="Rektangel 4">
            <a:extLst>
              <a:ext uri="{FF2B5EF4-FFF2-40B4-BE49-F238E27FC236}">
                <a16:creationId xmlns:a16="http://schemas.microsoft.com/office/drawing/2014/main" id="{AB373682-C700-42FF-871B-C98E538D8DEE}"/>
              </a:ext>
            </a:extLst>
          </p:cNvPr>
          <p:cNvSpPr/>
          <p:nvPr/>
        </p:nvSpPr>
        <p:spPr bwMode="auto">
          <a:xfrm>
            <a:off x="7320136" y="2048074"/>
            <a:ext cx="1080120" cy="3973214"/>
          </a:xfrm>
          <a:prstGeom prst="rect">
            <a:avLst/>
          </a:prstGeom>
          <a:noFill/>
          <a:ln w="38100" cap="flat" cmpd="sng" algn="ctr">
            <a:solidFill>
              <a:schemeClr val="accent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086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FE3935-3F14-4962-8BB1-9017B52D6881}"/>
              </a:ext>
            </a:extLst>
          </p:cNvPr>
          <p:cNvSpPr>
            <a:spLocks noGrp="1"/>
          </p:cNvSpPr>
          <p:nvPr>
            <p:ph type="title"/>
          </p:nvPr>
        </p:nvSpPr>
        <p:spPr/>
        <p:txBody>
          <a:bodyPr/>
          <a:lstStyle/>
          <a:p>
            <a:r>
              <a:rPr lang="sv-SE" dirty="0"/>
              <a:t>Slitagepartiklar – allt viktigare?</a:t>
            </a:r>
          </a:p>
        </p:txBody>
      </p:sp>
      <p:pic>
        <p:nvPicPr>
          <p:cNvPr id="5" name="Bildobjekt 4">
            <a:extLst>
              <a:ext uri="{FF2B5EF4-FFF2-40B4-BE49-F238E27FC236}">
                <a16:creationId xmlns:a16="http://schemas.microsoft.com/office/drawing/2014/main" id="{D3BEB36B-EE03-49E8-901B-BAACDF78185A}"/>
              </a:ext>
            </a:extLst>
          </p:cNvPr>
          <p:cNvPicPr>
            <a:picLocks noChangeAspect="1"/>
          </p:cNvPicPr>
          <p:nvPr/>
        </p:nvPicPr>
        <p:blipFill rotWithShape="1">
          <a:blip r:embed="rId2"/>
          <a:srcRect l="40550" t="21920" r="18698" b="24080"/>
          <a:stretch/>
        </p:blipFill>
        <p:spPr>
          <a:xfrm>
            <a:off x="6279743" y="2245049"/>
            <a:ext cx="5564778" cy="4032448"/>
          </a:xfrm>
          <a:prstGeom prst="rect">
            <a:avLst/>
          </a:prstGeom>
        </p:spPr>
      </p:pic>
      <p:sp>
        <p:nvSpPr>
          <p:cNvPr id="7" name="Platshållare för innehåll 6">
            <a:extLst>
              <a:ext uri="{FF2B5EF4-FFF2-40B4-BE49-F238E27FC236}">
                <a16:creationId xmlns:a16="http://schemas.microsoft.com/office/drawing/2014/main" id="{3FACB427-9B1C-41D3-BBDC-E0D3355D9669}"/>
              </a:ext>
            </a:extLst>
          </p:cNvPr>
          <p:cNvSpPr>
            <a:spLocks noGrp="1"/>
          </p:cNvSpPr>
          <p:nvPr>
            <p:ph idx="1"/>
          </p:nvPr>
        </p:nvSpPr>
        <p:spPr/>
        <p:txBody>
          <a:bodyPr/>
          <a:lstStyle/>
          <a:p>
            <a:pPr marL="342900" indent="-342900">
              <a:buFont typeface="Arial" panose="020B0604020202020204" pitchFamily="34" charset="0"/>
              <a:buChar char="•"/>
            </a:pPr>
            <a:r>
              <a:rPr lang="sv-SE" dirty="0"/>
              <a:t>Oreglerade utsläpp</a:t>
            </a:r>
          </a:p>
          <a:p>
            <a:pPr marL="342900" indent="-342900">
              <a:buFont typeface="Arial" panose="020B0604020202020204" pitchFamily="34" charset="0"/>
              <a:buChar char="•"/>
            </a:pPr>
            <a:r>
              <a:rPr lang="sv-SE" dirty="0"/>
              <a:t>Bilflottan allt tyngre och starkare</a:t>
            </a:r>
          </a:p>
        </p:txBody>
      </p:sp>
      <p:pic>
        <p:nvPicPr>
          <p:cNvPr id="8" name="Platshållare för innehåll 3">
            <a:extLst>
              <a:ext uri="{FF2B5EF4-FFF2-40B4-BE49-F238E27FC236}">
                <a16:creationId xmlns:a16="http://schemas.microsoft.com/office/drawing/2014/main" id="{88F1FAF2-16B0-4892-8E77-F2CDB6A7D4AA}"/>
              </a:ext>
            </a:extLst>
          </p:cNvPr>
          <p:cNvPicPr>
            <a:picLocks noChangeAspect="1"/>
          </p:cNvPicPr>
          <p:nvPr/>
        </p:nvPicPr>
        <p:blipFill rotWithShape="1">
          <a:blip r:embed="rId3"/>
          <a:srcRect l="39644" t="26098" r="18016" b="18361"/>
          <a:stretch/>
        </p:blipFill>
        <p:spPr bwMode="auto">
          <a:xfrm>
            <a:off x="614398" y="2245049"/>
            <a:ext cx="5665345" cy="406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a:extLst>
              <a:ext uri="{FF2B5EF4-FFF2-40B4-BE49-F238E27FC236}">
                <a16:creationId xmlns:a16="http://schemas.microsoft.com/office/drawing/2014/main" id="{C2C5390D-58AB-48A4-A08F-6E0B36A10B72}"/>
              </a:ext>
            </a:extLst>
          </p:cNvPr>
          <p:cNvSpPr/>
          <p:nvPr/>
        </p:nvSpPr>
        <p:spPr>
          <a:xfrm>
            <a:off x="9457269" y="6158284"/>
            <a:ext cx="2374368" cy="215444"/>
          </a:xfrm>
          <a:prstGeom prst="rect">
            <a:avLst/>
          </a:prstGeom>
        </p:spPr>
        <p:txBody>
          <a:bodyPr wrap="none">
            <a:spAutoFit/>
          </a:bodyPr>
          <a:lstStyle/>
          <a:p>
            <a:r>
              <a:rPr lang="en-US" sz="800" dirty="0">
                <a:latin typeface="AdvOT863180fb"/>
              </a:rPr>
              <a:t>International Council on Clean Transportation, 2015.</a:t>
            </a:r>
            <a:endParaRPr lang="sv-SE" dirty="0"/>
          </a:p>
        </p:txBody>
      </p:sp>
    </p:spTree>
    <p:extLst>
      <p:ext uri="{BB962C8B-B14F-4D97-AF65-F5344CB8AC3E}">
        <p14:creationId xmlns:p14="http://schemas.microsoft.com/office/powerpoint/2010/main" val="873892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D25D11-76EC-4D6E-AA9D-FC7367B86A74}"/>
              </a:ext>
            </a:extLst>
          </p:cNvPr>
          <p:cNvSpPr>
            <a:spLocks noGrp="1"/>
          </p:cNvSpPr>
          <p:nvPr>
            <p:ph type="title"/>
          </p:nvPr>
        </p:nvSpPr>
        <p:spPr/>
        <p:txBody>
          <a:bodyPr/>
          <a:lstStyle/>
          <a:p>
            <a:r>
              <a:rPr lang="sv-SE" dirty="0"/>
              <a:t>Slitagepartiklar – allt viktigare?</a:t>
            </a:r>
          </a:p>
        </p:txBody>
      </p:sp>
      <p:sp>
        <p:nvSpPr>
          <p:cNvPr id="3" name="Platshållare för innehåll 2">
            <a:extLst>
              <a:ext uri="{FF2B5EF4-FFF2-40B4-BE49-F238E27FC236}">
                <a16:creationId xmlns:a16="http://schemas.microsoft.com/office/drawing/2014/main" id="{09B5ABBC-E1BE-43EA-BFD7-C01942BEE414}"/>
              </a:ext>
            </a:extLst>
          </p:cNvPr>
          <p:cNvSpPr>
            <a:spLocks noGrp="1"/>
          </p:cNvSpPr>
          <p:nvPr>
            <p:ph idx="1"/>
          </p:nvPr>
        </p:nvSpPr>
        <p:spPr/>
        <p:txBody>
          <a:bodyPr/>
          <a:lstStyle/>
          <a:p>
            <a:pPr marL="342900" indent="-342900">
              <a:buFont typeface="Arial" panose="020B0604020202020204" pitchFamily="34" charset="0"/>
              <a:buChar char="•"/>
            </a:pPr>
            <a:r>
              <a:rPr lang="sv-SE" dirty="0"/>
              <a:t>Elbilar – inga avgaser, men tyngre…</a:t>
            </a:r>
          </a:p>
          <a:p>
            <a:pPr marL="714375" lvl="1" indent="-352425">
              <a:buFont typeface="Arial" panose="020B0604020202020204" pitchFamily="34" charset="0"/>
              <a:buChar char="•"/>
            </a:pPr>
            <a:r>
              <a:rPr lang="en-US" dirty="0" err="1"/>
              <a:t>Timmers</a:t>
            </a:r>
            <a:r>
              <a:rPr lang="en-US" dirty="0"/>
              <a:t> &amp; </a:t>
            </a:r>
            <a:r>
              <a:rPr lang="en-US" dirty="0" err="1"/>
              <a:t>Achten</a:t>
            </a:r>
            <a:r>
              <a:rPr lang="en-US" dirty="0"/>
              <a:t>, 2016: “…total PM10 emissions from EVs were found to be equal to those of modern ICEVs. PM2.5 emissions were only 1-3% lower for EVs compared to modern ICEVs. Therefore, it could be concluded that </a:t>
            </a:r>
            <a:r>
              <a:rPr lang="en-US" b="1" dirty="0"/>
              <a:t>the increased popularity of electric vehicles will likely not have a great effect on PM levels</a:t>
            </a:r>
            <a:r>
              <a:rPr lang="en-US" dirty="0"/>
              <a:t>.”</a:t>
            </a:r>
            <a:endParaRPr lang="sv-SE" dirty="0"/>
          </a:p>
          <a:p>
            <a:endParaRPr lang="sv-SE" dirty="0"/>
          </a:p>
        </p:txBody>
      </p:sp>
      <p:pic>
        <p:nvPicPr>
          <p:cNvPr id="9" name="Bildobjekt 8">
            <a:extLst>
              <a:ext uri="{FF2B5EF4-FFF2-40B4-BE49-F238E27FC236}">
                <a16:creationId xmlns:a16="http://schemas.microsoft.com/office/drawing/2014/main" id="{D9BCB4C1-04BC-4206-9966-E576A48E3F17}"/>
              </a:ext>
            </a:extLst>
          </p:cNvPr>
          <p:cNvPicPr>
            <a:picLocks noChangeAspect="1"/>
          </p:cNvPicPr>
          <p:nvPr/>
        </p:nvPicPr>
        <p:blipFill>
          <a:blip r:embed="rId2"/>
          <a:stretch>
            <a:fillRect/>
          </a:stretch>
        </p:blipFill>
        <p:spPr>
          <a:xfrm>
            <a:off x="2459596" y="4149080"/>
            <a:ext cx="7272808" cy="2140701"/>
          </a:xfrm>
          <a:prstGeom prst="rect">
            <a:avLst/>
          </a:prstGeom>
        </p:spPr>
      </p:pic>
    </p:spTree>
    <p:extLst>
      <p:ext uri="{BB962C8B-B14F-4D97-AF65-F5344CB8AC3E}">
        <p14:creationId xmlns:p14="http://schemas.microsoft.com/office/powerpoint/2010/main" val="1787795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3C6E76-0597-4900-B988-6CCE173BC924}"/>
              </a:ext>
            </a:extLst>
          </p:cNvPr>
          <p:cNvSpPr>
            <a:spLocks noGrp="1"/>
          </p:cNvSpPr>
          <p:nvPr>
            <p:ph type="title"/>
          </p:nvPr>
        </p:nvSpPr>
        <p:spPr/>
        <p:txBody>
          <a:bodyPr/>
          <a:lstStyle/>
          <a:p>
            <a:r>
              <a:rPr lang="sv-SE" dirty="0"/>
              <a:t>Sammanfattning</a:t>
            </a:r>
          </a:p>
        </p:txBody>
      </p:sp>
      <p:sp>
        <p:nvSpPr>
          <p:cNvPr id="3" name="Platshållare för innehåll 2">
            <a:extLst>
              <a:ext uri="{FF2B5EF4-FFF2-40B4-BE49-F238E27FC236}">
                <a16:creationId xmlns:a16="http://schemas.microsoft.com/office/drawing/2014/main" id="{3C1E797A-986D-49A6-9BA7-A3FC2AAAF143}"/>
              </a:ext>
            </a:extLst>
          </p:cNvPr>
          <p:cNvSpPr>
            <a:spLocks noGrp="1"/>
          </p:cNvSpPr>
          <p:nvPr>
            <p:ph idx="1"/>
          </p:nvPr>
        </p:nvSpPr>
        <p:spPr>
          <a:xfrm>
            <a:off x="611720" y="1376779"/>
            <a:ext cx="9084680" cy="4932541"/>
          </a:xfrm>
        </p:spPr>
        <p:txBody>
          <a:bodyPr>
            <a:normAutofit lnSpcReduction="10000"/>
          </a:bodyPr>
          <a:lstStyle/>
          <a:p>
            <a:pPr marL="342900" indent="-342900">
              <a:buFont typeface="Arial" panose="020B0604020202020204" pitchFamily="34" charset="0"/>
              <a:buChar char="•"/>
            </a:pPr>
            <a:r>
              <a:rPr lang="sv-SE" dirty="0"/>
              <a:t>Slitagepartiklar viktiga för luftkvaliteten (främst PM</a:t>
            </a:r>
            <a:r>
              <a:rPr lang="sv-SE" baseline="-25000" dirty="0"/>
              <a:t>10</a:t>
            </a:r>
            <a:r>
              <a:rPr lang="sv-SE" dirty="0"/>
              <a:t>, men även PM</a:t>
            </a:r>
            <a:r>
              <a:rPr lang="sv-SE" baseline="-25000" dirty="0"/>
              <a:t>2,5</a:t>
            </a:r>
            <a:r>
              <a:rPr lang="sv-SE" dirty="0"/>
              <a:t>)</a:t>
            </a:r>
          </a:p>
          <a:p>
            <a:pPr marL="342900" indent="-342900">
              <a:buFont typeface="Arial" panose="020B0604020202020204" pitchFamily="34" charset="0"/>
              <a:buChar char="•"/>
            </a:pPr>
            <a:r>
              <a:rPr lang="sv-SE" dirty="0"/>
              <a:t>Ett flertal källor med olika egenskaper (däck, bromsar, vägbeläggning, vinterdrift etc.)</a:t>
            </a:r>
          </a:p>
          <a:p>
            <a:pPr marL="342900" indent="-342900">
              <a:buFont typeface="Arial" panose="020B0604020202020204" pitchFamily="34" charset="0"/>
              <a:buChar char="•"/>
            </a:pPr>
            <a:r>
              <a:rPr lang="sv-SE" dirty="0"/>
              <a:t>Medför även många olika sätt att åtgärda produktion och emission</a:t>
            </a:r>
          </a:p>
          <a:p>
            <a:pPr marL="342900" indent="-342900">
              <a:buFont typeface="Arial" panose="020B0604020202020204" pitchFamily="34" charset="0"/>
              <a:buChar char="•"/>
            </a:pPr>
            <a:r>
              <a:rPr lang="sv-SE" dirty="0"/>
              <a:t>Materialval och –utveckling viktigt för däck, bromsar och vägbeläggning</a:t>
            </a:r>
          </a:p>
          <a:p>
            <a:pPr marL="342900" indent="-342900">
              <a:buFont typeface="Arial" panose="020B0604020202020204" pitchFamily="34" charset="0"/>
              <a:buChar char="•"/>
            </a:pPr>
            <a:r>
              <a:rPr lang="sv-SE" dirty="0"/>
              <a:t>Driftåtgärder viktiga för vägdamm</a:t>
            </a:r>
          </a:p>
          <a:p>
            <a:pPr marL="342900" indent="-342900">
              <a:buFont typeface="Arial" panose="020B0604020202020204" pitchFamily="34" charset="0"/>
              <a:buChar char="•"/>
            </a:pPr>
            <a:r>
              <a:rPr lang="sv-SE" dirty="0"/>
              <a:t>Dammbindning effektiv för akut höga halter</a:t>
            </a:r>
          </a:p>
          <a:p>
            <a:pPr marL="342900" indent="-342900">
              <a:buFont typeface="Arial" panose="020B0604020202020204" pitchFamily="34" charset="0"/>
              <a:buChar char="•"/>
            </a:pPr>
            <a:r>
              <a:rPr lang="sv-SE" dirty="0"/>
              <a:t>Effektiv städning tar bort damm, men effekten PM</a:t>
            </a:r>
            <a:r>
              <a:rPr lang="sv-SE" baseline="-25000" dirty="0"/>
              <a:t>10</a:t>
            </a:r>
            <a:r>
              <a:rPr lang="sv-SE" dirty="0"/>
              <a:t> är svår att utvärdera</a:t>
            </a:r>
          </a:p>
          <a:p>
            <a:pPr marL="342900" indent="-342900">
              <a:buFont typeface="Arial" panose="020B0604020202020204" pitchFamily="34" charset="0"/>
              <a:buChar char="•"/>
            </a:pPr>
            <a:r>
              <a:rPr lang="sv-SE" dirty="0"/>
              <a:t>Trafikåtgärder (minskad volym och hastighet) positivt även för slitagepartiklar</a:t>
            </a:r>
          </a:p>
          <a:p>
            <a:pPr marL="342900" indent="-342900">
              <a:buFont typeface="Arial" panose="020B0604020202020204" pitchFamily="34" charset="0"/>
              <a:buChar char="•"/>
            </a:pPr>
            <a:r>
              <a:rPr lang="sv-SE" dirty="0"/>
              <a:t>Oreglerat kommer slitagepartiklar fortsatta att vara viktiga för luftkvaliteten, oavsett framdrift</a:t>
            </a:r>
          </a:p>
        </p:txBody>
      </p:sp>
    </p:spTree>
    <p:extLst>
      <p:ext uri="{BB962C8B-B14F-4D97-AF65-F5344CB8AC3E}">
        <p14:creationId xmlns:p14="http://schemas.microsoft.com/office/powerpoint/2010/main" val="3635783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C3AF0C8D-2435-45B9-9CF5-87F171836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44112"/>
            <a:ext cx="12192002" cy="9146224"/>
          </a:xfrm>
          <a:prstGeom prst="rect">
            <a:avLst/>
          </a:prstGeom>
        </p:spPr>
      </p:pic>
      <p:sp>
        <p:nvSpPr>
          <p:cNvPr id="11" name="Platshållare för innehåll 10">
            <a:extLst>
              <a:ext uri="{FF2B5EF4-FFF2-40B4-BE49-F238E27FC236}">
                <a16:creationId xmlns:a16="http://schemas.microsoft.com/office/drawing/2014/main" id="{351F4C81-7930-41F5-9C26-CF46F1A03DB7}"/>
              </a:ext>
            </a:extLst>
          </p:cNvPr>
          <p:cNvSpPr>
            <a:spLocks noGrp="1"/>
          </p:cNvSpPr>
          <p:nvPr>
            <p:ph idx="1"/>
          </p:nvPr>
        </p:nvSpPr>
        <p:spPr>
          <a:xfrm>
            <a:off x="1673226" y="1956181"/>
            <a:ext cx="8845549" cy="2945638"/>
          </a:xfrm>
        </p:spPr>
        <p:txBody>
          <a:bodyPr/>
          <a:lstStyle/>
          <a:p>
            <a:pPr algn="ctr"/>
            <a:r>
              <a:rPr lang="sv-SE" dirty="0"/>
              <a:t>Tack för uppmärksamheten!</a:t>
            </a:r>
          </a:p>
          <a:p>
            <a:pPr algn="ctr"/>
            <a:r>
              <a:rPr lang="sv-SE" dirty="0"/>
              <a:t>Kontakt: mats.gustafsson@vti.se</a:t>
            </a:r>
          </a:p>
        </p:txBody>
      </p:sp>
    </p:spTree>
    <p:extLst>
      <p:ext uri="{BB962C8B-B14F-4D97-AF65-F5344CB8AC3E}">
        <p14:creationId xmlns:p14="http://schemas.microsoft.com/office/powerpoint/2010/main" val="156174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Slitagepartiklar – relativt ”viktiga”</a:t>
            </a:r>
          </a:p>
        </p:txBody>
      </p:sp>
      <p:sp>
        <p:nvSpPr>
          <p:cNvPr id="3" name="Platshållare för innehåll 2"/>
          <p:cNvSpPr>
            <a:spLocks noGrp="1"/>
          </p:cNvSpPr>
          <p:nvPr>
            <p:ph idx="1"/>
          </p:nvPr>
        </p:nvSpPr>
        <p:spPr>
          <a:xfrm>
            <a:off x="611721" y="1376779"/>
            <a:ext cx="5196248" cy="4277779"/>
          </a:xfrm>
        </p:spPr>
        <p:txBody>
          <a:bodyPr/>
          <a:lstStyle/>
          <a:p>
            <a:pPr marL="257175" indent="-257175">
              <a:buFont typeface="Arial" panose="020B0604020202020204" pitchFamily="34" charset="0"/>
              <a:buChar char="•"/>
            </a:pPr>
            <a:r>
              <a:rPr lang="sv-SE" sz="2400" dirty="0"/>
              <a:t>Reglerade PM</a:t>
            </a:r>
            <a:r>
              <a:rPr lang="sv-SE" sz="2400" baseline="-25000" dirty="0"/>
              <a:t>10</a:t>
            </a:r>
            <a:r>
              <a:rPr lang="sv-SE" sz="2400" dirty="0"/>
              <a:t> och PM</a:t>
            </a:r>
            <a:r>
              <a:rPr lang="sv-SE" sz="2400" baseline="-25000" dirty="0"/>
              <a:t>2,5</a:t>
            </a:r>
            <a:r>
              <a:rPr lang="sv-SE" sz="2400" dirty="0"/>
              <a:t> är massbaserat mått</a:t>
            </a:r>
          </a:p>
          <a:p>
            <a:pPr marL="257175" indent="-257175">
              <a:buFont typeface="Arial" panose="020B0604020202020204" pitchFamily="34" charset="0"/>
              <a:buChar char="•"/>
            </a:pPr>
            <a:r>
              <a:rPr lang="sv-SE" sz="2400" dirty="0"/>
              <a:t>Slitagepartiklar förhållandevis grova – bidrar kraftigt till PM</a:t>
            </a:r>
            <a:r>
              <a:rPr lang="sv-SE" sz="2400" baseline="-25000" dirty="0"/>
              <a:t>10</a:t>
            </a:r>
            <a:r>
              <a:rPr lang="sv-SE" sz="2400" dirty="0"/>
              <a:t> och PM</a:t>
            </a:r>
            <a:r>
              <a:rPr lang="sv-SE" sz="2400" baseline="-25000" dirty="0"/>
              <a:t>2,5</a:t>
            </a:r>
          </a:p>
          <a:p>
            <a:pPr marL="257175" indent="-257175">
              <a:buFont typeface="Arial" panose="020B0604020202020204" pitchFamily="34" charset="0"/>
              <a:buChar char="•"/>
            </a:pPr>
            <a:r>
              <a:rPr lang="sv-SE" sz="2400" dirty="0"/>
              <a:t>Slitagepartiklar särskilt viktig källa till PM</a:t>
            </a:r>
            <a:r>
              <a:rPr lang="sv-SE" sz="2400" baseline="-25000" dirty="0"/>
              <a:t>10</a:t>
            </a:r>
            <a:r>
              <a:rPr lang="sv-SE" sz="2400" dirty="0"/>
              <a:t> i länder  med dubbdäck och vinterdrift</a:t>
            </a:r>
          </a:p>
          <a:p>
            <a:pPr marL="257175" indent="-257175">
              <a:buFont typeface="Arial" panose="020B0604020202020204" pitchFamily="34" charset="0"/>
              <a:buChar char="•"/>
            </a:pPr>
            <a:r>
              <a:rPr lang="sv-SE" sz="2400" dirty="0"/>
              <a:t>Påverkar befolkningens livslängd och sjuklighet – stora samhällsekonomiska kostnader</a:t>
            </a:r>
          </a:p>
        </p:txBody>
      </p:sp>
      <p:pic>
        <p:nvPicPr>
          <p:cNvPr id="4" name="Bildobjekt 3">
            <a:extLst>
              <a:ext uri="{FF2B5EF4-FFF2-40B4-BE49-F238E27FC236}">
                <a16:creationId xmlns:a16="http://schemas.microsoft.com/office/drawing/2014/main" id="{7BDA1090-2DA2-4B40-885E-49D126172B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1984" y="1371200"/>
            <a:ext cx="5816075" cy="4362056"/>
          </a:xfrm>
          <a:prstGeom prst="rect">
            <a:avLst/>
          </a:prstGeom>
        </p:spPr>
      </p:pic>
    </p:spTree>
    <p:extLst>
      <p:ext uri="{BB962C8B-B14F-4D97-AF65-F5344CB8AC3E}">
        <p14:creationId xmlns:p14="http://schemas.microsoft.com/office/powerpoint/2010/main" val="2805984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EE7A7E-466D-457C-9551-0A385434C51F}"/>
              </a:ext>
            </a:extLst>
          </p:cNvPr>
          <p:cNvSpPr>
            <a:spLocks noGrp="1"/>
          </p:cNvSpPr>
          <p:nvPr>
            <p:ph type="title"/>
          </p:nvPr>
        </p:nvSpPr>
        <p:spPr/>
        <p:txBody>
          <a:bodyPr/>
          <a:lstStyle/>
          <a:p>
            <a:r>
              <a:rPr lang="sv-SE" dirty="0"/>
              <a:t>Däck</a:t>
            </a:r>
          </a:p>
        </p:txBody>
      </p:sp>
      <p:sp>
        <p:nvSpPr>
          <p:cNvPr id="3" name="Platshållare för innehåll 2">
            <a:extLst>
              <a:ext uri="{FF2B5EF4-FFF2-40B4-BE49-F238E27FC236}">
                <a16:creationId xmlns:a16="http://schemas.microsoft.com/office/drawing/2014/main" id="{1C9D9BC6-EEFE-4D1A-B448-2C70C48B7EB2}"/>
              </a:ext>
            </a:extLst>
          </p:cNvPr>
          <p:cNvSpPr>
            <a:spLocks noGrp="1"/>
          </p:cNvSpPr>
          <p:nvPr>
            <p:ph idx="1"/>
          </p:nvPr>
        </p:nvSpPr>
        <p:spPr>
          <a:xfrm>
            <a:off x="611721" y="1376779"/>
            <a:ext cx="7212471" cy="4718919"/>
          </a:xfrm>
        </p:spPr>
        <p:txBody>
          <a:bodyPr>
            <a:normAutofit lnSpcReduction="10000"/>
          </a:bodyPr>
          <a:lstStyle/>
          <a:p>
            <a:pPr marL="342900" indent="-342900">
              <a:buFont typeface="Arial" panose="020B0604020202020204" pitchFamily="34" charset="0"/>
              <a:buChar char="•"/>
            </a:pPr>
            <a:r>
              <a:rPr lang="sv-SE" sz="2400" dirty="0"/>
              <a:t>Bedöms vara den största källan till mikroplaster enligt sammanställningar från Nederländerna, Norge och Sverige (IVL har beräknat utsläppen till 7 674 ton per år i Sverige)</a:t>
            </a:r>
          </a:p>
          <a:p>
            <a:pPr marL="342900" indent="-342900">
              <a:buFont typeface="Arial" panose="020B0604020202020204" pitchFamily="34" charset="0"/>
              <a:buChar char="•"/>
            </a:pPr>
            <a:endParaRPr lang="sv-SE" sz="2400" dirty="0"/>
          </a:p>
          <a:p>
            <a:pPr marL="342900" indent="-342900">
              <a:buFont typeface="Arial" panose="020B0604020202020204" pitchFamily="34" charset="0"/>
              <a:buChar char="•"/>
            </a:pPr>
            <a:r>
              <a:rPr lang="sv-SE" sz="2400" dirty="0"/>
              <a:t>Ca 10% bedöms vara PM</a:t>
            </a:r>
            <a:r>
              <a:rPr lang="sv-SE" sz="2400" baseline="-25000" dirty="0"/>
              <a:t>10</a:t>
            </a:r>
            <a:r>
              <a:rPr lang="sv-SE" sz="2400" dirty="0"/>
              <a:t> (Boulter, 2006)</a:t>
            </a:r>
          </a:p>
          <a:p>
            <a:pPr marL="342900" indent="-342900">
              <a:buFont typeface="Arial" panose="020B0604020202020204" pitchFamily="34" charset="0"/>
              <a:buChar char="•"/>
            </a:pPr>
            <a:endParaRPr lang="sv-SE" sz="2400" dirty="0"/>
          </a:p>
          <a:p>
            <a:pPr marL="342900" indent="-342900">
              <a:buFont typeface="Arial" panose="020B0604020202020204" pitchFamily="34" charset="0"/>
              <a:buChar char="•"/>
            </a:pPr>
            <a:r>
              <a:rPr lang="sv-SE" sz="2400" dirty="0"/>
              <a:t>Däck orsakar även:</a:t>
            </a:r>
          </a:p>
          <a:p>
            <a:pPr marL="1085850" lvl="1" indent="-342900">
              <a:buFont typeface="Arial" panose="020B0604020202020204" pitchFamily="34" charset="0"/>
              <a:buChar char="•"/>
            </a:pPr>
            <a:r>
              <a:rPr lang="sv-SE" sz="2400" dirty="0"/>
              <a:t>slitage av vägbeläggning </a:t>
            </a:r>
          </a:p>
          <a:p>
            <a:pPr marL="1085850" lvl="1" indent="-342900">
              <a:buFont typeface="Arial" panose="020B0604020202020204" pitchFamily="34" charset="0"/>
              <a:buChar char="•"/>
            </a:pPr>
            <a:r>
              <a:rPr lang="sv-SE" sz="2400" dirty="0"/>
              <a:t>uppvirvling av befintligt vägdamm</a:t>
            </a:r>
          </a:p>
          <a:p>
            <a:pPr marL="342900" indent="-342900">
              <a:buFont typeface="Arial" panose="020B0604020202020204" pitchFamily="34" charset="0"/>
              <a:buChar char="•"/>
            </a:pPr>
            <a:endParaRPr lang="sv-SE" sz="2400" dirty="0"/>
          </a:p>
          <a:p>
            <a:pPr marL="342900" indent="-342900">
              <a:buFont typeface="Arial" panose="020B0604020202020204" pitchFamily="34" charset="0"/>
              <a:buChar char="•"/>
            </a:pPr>
            <a:r>
              <a:rPr lang="sv-SE" sz="2400" dirty="0"/>
              <a:t>Källa till metaller (</a:t>
            </a:r>
            <a:r>
              <a:rPr lang="sv-SE" sz="2400" dirty="0" err="1"/>
              <a:t>Zn</a:t>
            </a:r>
            <a:r>
              <a:rPr lang="sv-SE" sz="2400" dirty="0"/>
              <a:t>, Cu m.fl.) och PAH</a:t>
            </a:r>
          </a:p>
          <a:p>
            <a:endParaRPr lang="sv-SE" dirty="0"/>
          </a:p>
        </p:txBody>
      </p:sp>
      <p:pic>
        <p:nvPicPr>
          <p:cNvPr id="4" name="Bildobjekt 3">
            <a:extLst>
              <a:ext uri="{FF2B5EF4-FFF2-40B4-BE49-F238E27FC236}">
                <a16:creationId xmlns:a16="http://schemas.microsoft.com/office/drawing/2014/main" id="{5347CE04-5A76-48CC-B8C8-AC4256D86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0216" y="1152695"/>
            <a:ext cx="3707903" cy="4943003"/>
          </a:xfrm>
          <a:prstGeom prst="rect">
            <a:avLst/>
          </a:prstGeom>
        </p:spPr>
      </p:pic>
    </p:spTree>
    <p:extLst>
      <p:ext uri="{BB962C8B-B14F-4D97-AF65-F5344CB8AC3E}">
        <p14:creationId xmlns:p14="http://schemas.microsoft.com/office/powerpoint/2010/main" val="4253883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648" y="1902940"/>
            <a:ext cx="5362752" cy="322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ubrik 2">
            <a:extLst>
              <a:ext uri="{FF2B5EF4-FFF2-40B4-BE49-F238E27FC236}">
                <a16:creationId xmlns:a16="http://schemas.microsoft.com/office/drawing/2014/main" id="{EC58B3DD-CCBC-46D6-A5AE-9BBAC558C522}"/>
              </a:ext>
            </a:extLst>
          </p:cNvPr>
          <p:cNvSpPr>
            <a:spLocks noGrp="1"/>
          </p:cNvSpPr>
          <p:nvPr>
            <p:ph type="title"/>
          </p:nvPr>
        </p:nvSpPr>
        <p:spPr/>
        <p:txBody>
          <a:bodyPr/>
          <a:lstStyle/>
          <a:p>
            <a:r>
              <a:rPr lang="sv-SE" dirty="0"/>
              <a:t>Bromsar</a:t>
            </a:r>
          </a:p>
        </p:txBody>
      </p:sp>
      <p:sp>
        <p:nvSpPr>
          <p:cNvPr id="4" name="Platshållare för innehåll 3">
            <a:extLst>
              <a:ext uri="{FF2B5EF4-FFF2-40B4-BE49-F238E27FC236}">
                <a16:creationId xmlns:a16="http://schemas.microsoft.com/office/drawing/2014/main" id="{BF4FDFC6-938A-4C3E-9F71-9AD6F8F44E43}"/>
              </a:ext>
            </a:extLst>
          </p:cNvPr>
          <p:cNvSpPr>
            <a:spLocks noGrp="1"/>
          </p:cNvSpPr>
          <p:nvPr>
            <p:ph idx="1"/>
          </p:nvPr>
        </p:nvSpPr>
        <p:spPr>
          <a:xfrm>
            <a:off x="611721" y="1376779"/>
            <a:ext cx="6708416" cy="4277779"/>
          </a:xfrm>
        </p:spPr>
        <p:txBody>
          <a:bodyPr/>
          <a:lstStyle/>
          <a:p>
            <a:pPr marL="285750" indent="-285750">
              <a:lnSpc>
                <a:spcPct val="150000"/>
              </a:lnSpc>
              <a:buFont typeface="Arial" pitchFamily="34" charset="0"/>
              <a:buChar char="•"/>
            </a:pPr>
            <a:r>
              <a:rPr lang="sv-SE" sz="2400" dirty="0"/>
              <a:t>Stor geografisk variation</a:t>
            </a:r>
          </a:p>
          <a:p>
            <a:pPr marL="285750" indent="-285750">
              <a:lnSpc>
                <a:spcPct val="150000"/>
              </a:lnSpc>
              <a:buFont typeface="Arial" pitchFamily="34" charset="0"/>
              <a:buChar char="•"/>
            </a:pPr>
            <a:r>
              <a:rPr lang="sv-SE" sz="2400" dirty="0"/>
              <a:t>Ca 1000 ton bromsmaterial slits per år i Sverige</a:t>
            </a:r>
          </a:p>
          <a:p>
            <a:pPr marL="285750" indent="-285750">
              <a:lnSpc>
                <a:spcPct val="150000"/>
              </a:lnSpc>
              <a:buFont typeface="Arial" pitchFamily="34" charset="0"/>
              <a:buChar char="•"/>
            </a:pPr>
            <a:r>
              <a:rPr lang="sv-SE" sz="2400" dirty="0"/>
              <a:t>Små slitagepartiklar. Ca 80% bedöms vara PM</a:t>
            </a:r>
            <a:r>
              <a:rPr lang="sv-SE" sz="2400" baseline="-25000" dirty="0"/>
              <a:t>10</a:t>
            </a:r>
            <a:r>
              <a:rPr lang="sv-SE" sz="2400" dirty="0"/>
              <a:t> (Boulter, 2006)</a:t>
            </a:r>
          </a:p>
          <a:p>
            <a:pPr marL="285750" indent="-285750">
              <a:lnSpc>
                <a:spcPct val="150000"/>
              </a:lnSpc>
              <a:buFont typeface="Arial" pitchFamily="34" charset="0"/>
              <a:buChar char="•"/>
            </a:pPr>
            <a:r>
              <a:rPr lang="sv-SE" sz="2400" dirty="0"/>
              <a:t>Källa till metaller (Cu, Sb, </a:t>
            </a:r>
            <a:r>
              <a:rPr lang="sv-SE" sz="2400" dirty="0" err="1"/>
              <a:t>Zn</a:t>
            </a:r>
            <a:r>
              <a:rPr lang="sv-SE" sz="2400" dirty="0"/>
              <a:t> m.fl.)</a:t>
            </a:r>
          </a:p>
          <a:p>
            <a:endParaRPr lang="sv-SE" sz="2400" dirty="0"/>
          </a:p>
        </p:txBody>
      </p:sp>
    </p:spTree>
    <p:extLst>
      <p:ext uri="{BB962C8B-B14F-4D97-AF65-F5344CB8AC3E}">
        <p14:creationId xmlns:p14="http://schemas.microsoft.com/office/powerpoint/2010/main" val="3086801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TWPöversikt till 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68760"/>
            <a:ext cx="4520724" cy="349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099" name="Group 11"/>
          <p:cNvGrpSpPr>
            <a:grpSpLocks/>
          </p:cNvGrpSpPr>
          <p:nvPr/>
        </p:nvGrpSpPr>
        <p:grpSpPr bwMode="auto">
          <a:xfrm>
            <a:off x="5667376" y="2792413"/>
            <a:ext cx="574675" cy="990600"/>
            <a:chOff x="2610" y="1759"/>
            <a:chExt cx="362" cy="624"/>
          </a:xfrm>
        </p:grpSpPr>
        <p:grpSp>
          <p:nvGrpSpPr>
            <p:cNvPr id="7173" name="Group 9"/>
            <p:cNvGrpSpPr>
              <a:grpSpLocks/>
            </p:cNvGrpSpPr>
            <p:nvPr/>
          </p:nvGrpSpPr>
          <p:grpSpPr bwMode="auto">
            <a:xfrm>
              <a:off x="2668" y="1985"/>
              <a:ext cx="304" cy="337"/>
              <a:chOff x="2668" y="1985"/>
              <a:chExt cx="304" cy="337"/>
            </a:xfrm>
          </p:grpSpPr>
          <p:sp>
            <p:nvSpPr>
              <p:cNvPr id="7175" name="Line 6"/>
              <p:cNvSpPr>
                <a:spLocks noChangeShapeType="1"/>
              </p:cNvSpPr>
              <p:nvPr/>
            </p:nvSpPr>
            <p:spPr bwMode="auto">
              <a:xfrm flipV="1">
                <a:off x="2668" y="1985"/>
                <a:ext cx="275" cy="31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176" name="Line 7"/>
              <p:cNvSpPr>
                <a:spLocks noChangeShapeType="1"/>
              </p:cNvSpPr>
              <p:nvPr/>
            </p:nvSpPr>
            <p:spPr bwMode="auto">
              <a:xfrm>
                <a:off x="2668" y="2296"/>
                <a:ext cx="26" cy="2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177" name="Line 8"/>
              <p:cNvSpPr>
                <a:spLocks noChangeShapeType="1"/>
              </p:cNvSpPr>
              <p:nvPr/>
            </p:nvSpPr>
            <p:spPr bwMode="auto">
              <a:xfrm>
                <a:off x="2946" y="1986"/>
                <a:ext cx="26" cy="2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grpSp>
        <p:sp>
          <p:nvSpPr>
            <p:cNvPr id="7174" name="Text Box 10"/>
            <p:cNvSpPr txBox="1">
              <a:spLocks noChangeArrowheads="1"/>
            </p:cNvSpPr>
            <p:nvPr/>
          </p:nvSpPr>
          <p:spPr bwMode="auto">
            <a:xfrm rot="-2906924">
              <a:off x="2414" y="1955"/>
              <a:ext cx="6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sv-SE">
                  <a:solidFill>
                    <a:srgbClr val="FF0000"/>
                  </a:solidFill>
                </a:rPr>
                <a:t>76 µm</a:t>
              </a:r>
            </a:p>
          </p:txBody>
        </p:sp>
      </p:grpSp>
      <p:pic>
        <p:nvPicPr>
          <p:cNvPr id="10" name="Picture 6" descr="Friktion20XI_r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2123" y="2767947"/>
            <a:ext cx="4531217" cy="349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10">
            <a:extLst>
              <a:ext uri="{FF2B5EF4-FFF2-40B4-BE49-F238E27FC236}">
                <a16:creationId xmlns:a16="http://schemas.microsoft.com/office/drawing/2014/main" id="{FB978874-1874-406E-BFCA-C3E3CBD51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4152" y="1268760"/>
            <a:ext cx="4312103" cy="3234078"/>
          </a:xfrm>
          <a:prstGeom prst="rect">
            <a:avLst/>
          </a:prstGeom>
        </p:spPr>
      </p:pic>
      <p:sp>
        <p:nvSpPr>
          <p:cNvPr id="2" name="Rubrik 1">
            <a:extLst>
              <a:ext uri="{FF2B5EF4-FFF2-40B4-BE49-F238E27FC236}">
                <a16:creationId xmlns:a16="http://schemas.microsoft.com/office/drawing/2014/main" id="{908E6168-3663-4EDE-87FF-B7BF3A6DF512}"/>
              </a:ext>
            </a:extLst>
          </p:cNvPr>
          <p:cNvSpPr>
            <a:spLocks noGrp="1"/>
          </p:cNvSpPr>
          <p:nvPr>
            <p:ph type="title"/>
          </p:nvPr>
        </p:nvSpPr>
        <p:spPr/>
        <p:txBody>
          <a:bodyPr/>
          <a:lstStyle/>
          <a:p>
            <a:r>
              <a:rPr lang="sv-SE" dirty="0"/>
              <a:t>Partiklar från däck och bromsar</a:t>
            </a:r>
          </a:p>
        </p:txBody>
      </p:sp>
      <p:sp>
        <p:nvSpPr>
          <p:cNvPr id="3" name="textruta 2">
            <a:extLst>
              <a:ext uri="{FF2B5EF4-FFF2-40B4-BE49-F238E27FC236}">
                <a16:creationId xmlns:a16="http://schemas.microsoft.com/office/drawing/2014/main" id="{2157E10C-8281-4570-BA93-83B7BE493B1B}"/>
              </a:ext>
            </a:extLst>
          </p:cNvPr>
          <p:cNvSpPr txBox="1"/>
          <p:nvPr/>
        </p:nvSpPr>
        <p:spPr>
          <a:xfrm>
            <a:off x="10272464" y="1484784"/>
            <a:ext cx="1080120" cy="369332"/>
          </a:xfrm>
          <a:prstGeom prst="rect">
            <a:avLst/>
          </a:prstGeom>
          <a:noFill/>
        </p:spPr>
        <p:txBody>
          <a:bodyPr wrap="square" rtlCol="0">
            <a:spAutoFit/>
          </a:bodyPr>
          <a:lstStyle/>
          <a:p>
            <a:r>
              <a:rPr lang="sv-SE" dirty="0">
                <a:solidFill>
                  <a:schemeClr val="bg1"/>
                </a:solidFill>
              </a:rPr>
              <a:t>Bromsar</a:t>
            </a:r>
          </a:p>
        </p:txBody>
      </p:sp>
      <p:sp>
        <p:nvSpPr>
          <p:cNvPr id="14" name="textruta 13">
            <a:extLst>
              <a:ext uri="{FF2B5EF4-FFF2-40B4-BE49-F238E27FC236}">
                <a16:creationId xmlns:a16="http://schemas.microsoft.com/office/drawing/2014/main" id="{D693E860-3275-417E-83F8-8AC2775BB4AC}"/>
              </a:ext>
            </a:extLst>
          </p:cNvPr>
          <p:cNvSpPr txBox="1"/>
          <p:nvPr/>
        </p:nvSpPr>
        <p:spPr>
          <a:xfrm>
            <a:off x="609600" y="1319251"/>
            <a:ext cx="1080120" cy="369332"/>
          </a:xfrm>
          <a:prstGeom prst="rect">
            <a:avLst/>
          </a:prstGeom>
          <a:noFill/>
        </p:spPr>
        <p:txBody>
          <a:bodyPr wrap="square" rtlCol="0">
            <a:spAutoFit/>
          </a:bodyPr>
          <a:lstStyle/>
          <a:p>
            <a:r>
              <a:rPr lang="sv-SE" dirty="0">
                <a:solidFill>
                  <a:schemeClr val="accent4"/>
                </a:solidFill>
              </a:rPr>
              <a:t>Däck</a:t>
            </a:r>
          </a:p>
        </p:txBody>
      </p:sp>
      <p:sp>
        <p:nvSpPr>
          <p:cNvPr id="15" name="textruta 14">
            <a:extLst>
              <a:ext uri="{FF2B5EF4-FFF2-40B4-BE49-F238E27FC236}">
                <a16:creationId xmlns:a16="http://schemas.microsoft.com/office/drawing/2014/main" id="{1D5116B8-284E-4B33-BBC3-2AAA34D85644}"/>
              </a:ext>
            </a:extLst>
          </p:cNvPr>
          <p:cNvSpPr txBox="1"/>
          <p:nvPr/>
        </p:nvSpPr>
        <p:spPr>
          <a:xfrm>
            <a:off x="5292747" y="3173413"/>
            <a:ext cx="2008982" cy="369332"/>
          </a:xfrm>
          <a:prstGeom prst="rect">
            <a:avLst/>
          </a:prstGeom>
          <a:noFill/>
        </p:spPr>
        <p:txBody>
          <a:bodyPr wrap="square" rtlCol="0">
            <a:spAutoFit/>
          </a:bodyPr>
          <a:lstStyle/>
          <a:p>
            <a:r>
              <a:rPr lang="sv-SE" dirty="0" err="1">
                <a:solidFill>
                  <a:schemeClr val="bg1"/>
                </a:solidFill>
              </a:rPr>
              <a:t>Däck+beläggning</a:t>
            </a:r>
            <a:endParaRPr lang="sv-SE" dirty="0">
              <a:solidFill>
                <a:schemeClr val="bg1"/>
              </a:solidFill>
            </a:endParaRPr>
          </a:p>
        </p:txBody>
      </p:sp>
    </p:spTree>
    <p:extLst>
      <p:ext uri="{BB962C8B-B14F-4D97-AF65-F5344CB8AC3E}">
        <p14:creationId xmlns:p14="http://schemas.microsoft.com/office/powerpoint/2010/main" val="31494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BE7AA01B-E9D5-4616-B8CD-008455200EAA}"/>
              </a:ext>
            </a:extLst>
          </p:cNvPr>
          <p:cNvPicPr>
            <a:picLocks noChangeAspect="1"/>
          </p:cNvPicPr>
          <p:nvPr/>
        </p:nvPicPr>
        <p:blipFill>
          <a:blip r:embed="rId2"/>
          <a:stretch>
            <a:fillRect/>
          </a:stretch>
        </p:blipFill>
        <p:spPr>
          <a:xfrm>
            <a:off x="609600" y="1340768"/>
            <a:ext cx="8640962" cy="4882344"/>
          </a:xfrm>
          <a:prstGeom prst="rect">
            <a:avLst/>
          </a:prstGeom>
        </p:spPr>
      </p:pic>
      <p:sp>
        <p:nvSpPr>
          <p:cNvPr id="5" name="Rubrik 4">
            <a:extLst>
              <a:ext uri="{FF2B5EF4-FFF2-40B4-BE49-F238E27FC236}">
                <a16:creationId xmlns:a16="http://schemas.microsoft.com/office/drawing/2014/main" id="{7A0B2BF3-6618-47A5-8B3D-FB5A2C3A92F6}"/>
              </a:ext>
            </a:extLst>
          </p:cNvPr>
          <p:cNvSpPr>
            <a:spLocks noGrp="1"/>
          </p:cNvSpPr>
          <p:nvPr>
            <p:ph type="title"/>
          </p:nvPr>
        </p:nvSpPr>
        <p:spPr/>
        <p:txBody>
          <a:bodyPr/>
          <a:lstStyle/>
          <a:p>
            <a:r>
              <a:rPr lang="sv-SE" dirty="0"/>
              <a:t>Emissioner (utan dubbdäck)</a:t>
            </a:r>
          </a:p>
        </p:txBody>
      </p:sp>
      <p:sp>
        <p:nvSpPr>
          <p:cNvPr id="6" name="textruta 5">
            <a:extLst>
              <a:ext uri="{FF2B5EF4-FFF2-40B4-BE49-F238E27FC236}">
                <a16:creationId xmlns:a16="http://schemas.microsoft.com/office/drawing/2014/main" id="{72B97541-4B29-43FA-BCA8-68E8D157E397}"/>
              </a:ext>
            </a:extLst>
          </p:cNvPr>
          <p:cNvSpPr txBox="1"/>
          <p:nvPr/>
        </p:nvSpPr>
        <p:spPr>
          <a:xfrm>
            <a:off x="9696400" y="5877272"/>
            <a:ext cx="1800200" cy="369332"/>
          </a:xfrm>
          <a:prstGeom prst="rect">
            <a:avLst/>
          </a:prstGeom>
          <a:noFill/>
        </p:spPr>
        <p:txBody>
          <a:bodyPr wrap="square" rtlCol="0">
            <a:spAutoFit/>
          </a:bodyPr>
          <a:lstStyle/>
          <a:p>
            <a:r>
              <a:rPr lang="sv-SE" i="1" dirty="0"/>
              <a:t>Simons, 2016</a:t>
            </a:r>
          </a:p>
        </p:txBody>
      </p:sp>
      <p:sp>
        <p:nvSpPr>
          <p:cNvPr id="7" name="textruta 6">
            <a:extLst>
              <a:ext uri="{FF2B5EF4-FFF2-40B4-BE49-F238E27FC236}">
                <a16:creationId xmlns:a16="http://schemas.microsoft.com/office/drawing/2014/main" id="{983485C9-691A-488C-9360-538D8D06F32B}"/>
              </a:ext>
            </a:extLst>
          </p:cNvPr>
          <p:cNvSpPr txBox="1"/>
          <p:nvPr/>
        </p:nvSpPr>
        <p:spPr>
          <a:xfrm rot="16200000">
            <a:off x="-1282699" y="3104584"/>
            <a:ext cx="4317978" cy="646331"/>
          </a:xfrm>
          <a:prstGeom prst="rect">
            <a:avLst/>
          </a:prstGeom>
          <a:solidFill>
            <a:schemeClr val="bg1"/>
          </a:solidFill>
        </p:spPr>
        <p:txBody>
          <a:bodyPr wrap="square" rtlCol="0">
            <a:spAutoFit/>
          </a:bodyPr>
          <a:lstStyle/>
          <a:p>
            <a:endParaRPr lang="sv-SE" dirty="0"/>
          </a:p>
          <a:p>
            <a:r>
              <a:rPr lang="sv-SE" dirty="0"/>
              <a:t>Partikelemission (mg/km)</a:t>
            </a:r>
          </a:p>
        </p:txBody>
      </p:sp>
      <p:sp>
        <p:nvSpPr>
          <p:cNvPr id="8" name="textruta 7">
            <a:extLst>
              <a:ext uri="{FF2B5EF4-FFF2-40B4-BE49-F238E27FC236}">
                <a16:creationId xmlns:a16="http://schemas.microsoft.com/office/drawing/2014/main" id="{115353B8-0A42-4B8E-857C-CAB85CEA6CBF}"/>
              </a:ext>
            </a:extLst>
          </p:cNvPr>
          <p:cNvSpPr txBox="1"/>
          <p:nvPr/>
        </p:nvSpPr>
        <p:spPr>
          <a:xfrm>
            <a:off x="1991544" y="5586739"/>
            <a:ext cx="1728192" cy="369332"/>
          </a:xfrm>
          <a:prstGeom prst="rect">
            <a:avLst/>
          </a:prstGeom>
          <a:solidFill>
            <a:schemeClr val="bg1"/>
          </a:solidFill>
        </p:spPr>
        <p:txBody>
          <a:bodyPr wrap="square" rtlCol="0">
            <a:spAutoFit/>
          </a:bodyPr>
          <a:lstStyle/>
          <a:p>
            <a:r>
              <a:rPr lang="sv-SE" dirty="0"/>
              <a:t>Däckslitage</a:t>
            </a:r>
          </a:p>
        </p:txBody>
      </p:sp>
      <p:sp>
        <p:nvSpPr>
          <p:cNvPr id="9" name="textruta 8">
            <a:extLst>
              <a:ext uri="{FF2B5EF4-FFF2-40B4-BE49-F238E27FC236}">
                <a16:creationId xmlns:a16="http://schemas.microsoft.com/office/drawing/2014/main" id="{69DC891C-C1FB-4036-80FD-76A0CB302CEC}"/>
              </a:ext>
            </a:extLst>
          </p:cNvPr>
          <p:cNvSpPr txBox="1"/>
          <p:nvPr/>
        </p:nvSpPr>
        <p:spPr>
          <a:xfrm>
            <a:off x="4386511" y="5586739"/>
            <a:ext cx="1728192" cy="369332"/>
          </a:xfrm>
          <a:prstGeom prst="rect">
            <a:avLst/>
          </a:prstGeom>
          <a:solidFill>
            <a:schemeClr val="bg1"/>
          </a:solidFill>
        </p:spPr>
        <p:txBody>
          <a:bodyPr wrap="square" rtlCol="0">
            <a:spAutoFit/>
          </a:bodyPr>
          <a:lstStyle/>
          <a:p>
            <a:r>
              <a:rPr lang="sv-SE" dirty="0"/>
              <a:t>Bromsslitage</a:t>
            </a:r>
          </a:p>
        </p:txBody>
      </p:sp>
      <p:sp>
        <p:nvSpPr>
          <p:cNvPr id="10" name="textruta 9">
            <a:extLst>
              <a:ext uri="{FF2B5EF4-FFF2-40B4-BE49-F238E27FC236}">
                <a16:creationId xmlns:a16="http://schemas.microsoft.com/office/drawing/2014/main" id="{14771D1E-41B6-4CD0-814F-F4A23C4795E6}"/>
              </a:ext>
            </a:extLst>
          </p:cNvPr>
          <p:cNvSpPr txBox="1"/>
          <p:nvPr/>
        </p:nvSpPr>
        <p:spPr>
          <a:xfrm>
            <a:off x="6781478" y="5586739"/>
            <a:ext cx="1728192" cy="369332"/>
          </a:xfrm>
          <a:prstGeom prst="rect">
            <a:avLst/>
          </a:prstGeom>
          <a:solidFill>
            <a:schemeClr val="bg1"/>
          </a:solidFill>
        </p:spPr>
        <p:txBody>
          <a:bodyPr wrap="square" rtlCol="0">
            <a:spAutoFit/>
          </a:bodyPr>
          <a:lstStyle/>
          <a:p>
            <a:r>
              <a:rPr lang="sv-SE" dirty="0"/>
              <a:t>Vägslitage</a:t>
            </a:r>
          </a:p>
        </p:txBody>
      </p:sp>
      <p:sp>
        <p:nvSpPr>
          <p:cNvPr id="11" name="textruta 10">
            <a:extLst>
              <a:ext uri="{FF2B5EF4-FFF2-40B4-BE49-F238E27FC236}">
                <a16:creationId xmlns:a16="http://schemas.microsoft.com/office/drawing/2014/main" id="{12A51AB7-9F89-4821-A498-EA71EE6D43F4}"/>
              </a:ext>
            </a:extLst>
          </p:cNvPr>
          <p:cNvSpPr txBox="1"/>
          <p:nvPr/>
        </p:nvSpPr>
        <p:spPr>
          <a:xfrm>
            <a:off x="9614048" y="1556792"/>
            <a:ext cx="1958008"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l"/>
            <a:r>
              <a:rPr lang="sv-SE" dirty="0"/>
              <a:t>Dieselavgaser: </a:t>
            </a:r>
          </a:p>
          <a:p>
            <a:pPr algn="l"/>
            <a:r>
              <a:rPr lang="sv-SE" dirty="0"/>
              <a:t>1 - 35 mg/km beroende på biltyp och EURO-klass (endast PM</a:t>
            </a:r>
            <a:r>
              <a:rPr lang="sv-SE" baseline="-25000" dirty="0"/>
              <a:t>2,5</a:t>
            </a:r>
            <a:r>
              <a:rPr lang="sv-SE" dirty="0"/>
              <a:t>)</a:t>
            </a:r>
            <a:endParaRPr lang="sv-SE" baseline="-25000" dirty="0"/>
          </a:p>
        </p:txBody>
      </p:sp>
      <p:sp>
        <p:nvSpPr>
          <p:cNvPr id="13" name="textruta 12">
            <a:extLst>
              <a:ext uri="{FF2B5EF4-FFF2-40B4-BE49-F238E27FC236}">
                <a16:creationId xmlns:a16="http://schemas.microsoft.com/office/drawing/2014/main" id="{415C6E53-8E62-4F6B-A094-022910338917}"/>
              </a:ext>
            </a:extLst>
          </p:cNvPr>
          <p:cNvSpPr txBox="1"/>
          <p:nvPr/>
        </p:nvSpPr>
        <p:spPr>
          <a:xfrm>
            <a:off x="9614048" y="3463518"/>
            <a:ext cx="1958008" cy="1754326"/>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l"/>
            <a:r>
              <a:rPr lang="sv-SE" dirty="0" err="1"/>
              <a:t>Ef</a:t>
            </a:r>
            <a:r>
              <a:rPr lang="sv-SE" dirty="0"/>
              <a:t> för PM</a:t>
            </a:r>
            <a:r>
              <a:rPr lang="sv-SE" baseline="-25000" dirty="0"/>
              <a:t>10</a:t>
            </a:r>
            <a:r>
              <a:rPr lang="sv-SE" dirty="0"/>
              <a:t> från vägslitage </a:t>
            </a:r>
            <a:r>
              <a:rPr lang="sv-SE" b="1" dirty="0"/>
              <a:t>med</a:t>
            </a:r>
            <a:r>
              <a:rPr lang="sv-SE" dirty="0"/>
              <a:t> dubbdäck</a:t>
            </a:r>
          </a:p>
          <a:p>
            <a:pPr algn="l"/>
            <a:r>
              <a:rPr lang="sv-SE" dirty="0"/>
              <a:t>236 mg/km (Sjödin et al., 2010)</a:t>
            </a:r>
            <a:endParaRPr lang="sv-SE" baseline="-25000" dirty="0"/>
          </a:p>
        </p:txBody>
      </p:sp>
    </p:spTree>
    <p:extLst>
      <p:ext uri="{BB962C8B-B14F-4D97-AF65-F5344CB8AC3E}">
        <p14:creationId xmlns:p14="http://schemas.microsoft.com/office/powerpoint/2010/main" val="89400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A2257B-1233-43C1-9623-267CE0BC96DA}"/>
              </a:ext>
            </a:extLst>
          </p:cNvPr>
          <p:cNvSpPr>
            <a:spLocks noGrp="1"/>
          </p:cNvSpPr>
          <p:nvPr>
            <p:ph type="title"/>
          </p:nvPr>
        </p:nvSpPr>
        <p:spPr/>
        <p:txBody>
          <a:bodyPr/>
          <a:lstStyle/>
          <a:p>
            <a:r>
              <a:rPr lang="sv-SE" dirty="0"/>
              <a:t>Åtgärder: däck och bromsar</a:t>
            </a:r>
          </a:p>
        </p:txBody>
      </p:sp>
      <p:sp>
        <p:nvSpPr>
          <p:cNvPr id="3" name="Platshållare för innehåll 2">
            <a:extLst>
              <a:ext uri="{FF2B5EF4-FFF2-40B4-BE49-F238E27FC236}">
                <a16:creationId xmlns:a16="http://schemas.microsoft.com/office/drawing/2014/main" id="{DC3639F7-677B-4DDB-9520-B2841D9054E8}"/>
              </a:ext>
            </a:extLst>
          </p:cNvPr>
          <p:cNvSpPr>
            <a:spLocks noGrp="1"/>
          </p:cNvSpPr>
          <p:nvPr>
            <p:ph idx="1"/>
          </p:nvPr>
        </p:nvSpPr>
        <p:spPr/>
        <p:txBody>
          <a:bodyPr/>
          <a:lstStyle/>
          <a:p>
            <a:pPr marL="342900" indent="-342900">
              <a:buFont typeface="Arial" panose="020B0604020202020204" pitchFamily="34" charset="0"/>
              <a:buChar char="•"/>
            </a:pPr>
            <a:r>
              <a:rPr lang="sv-SE" dirty="0"/>
              <a:t>Reglering av slitage av däck och bromsar kan leda mot materialutveckling (internationellt arbete krävs)</a:t>
            </a:r>
          </a:p>
          <a:p>
            <a:pPr marL="342900" indent="-342900">
              <a:buFont typeface="Arial" panose="020B0604020202020204" pitchFamily="34" charset="0"/>
              <a:buChar char="•"/>
            </a:pPr>
            <a:r>
              <a:rPr lang="sv-SE" dirty="0"/>
              <a:t>Däck – mikroplastproblematiken kommer sannolikt att bidra till FoU för att minska däckslitage</a:t>
            </a:r>
          </a:p>
          <a:p>
            <a:pPr marL="342900" indent="-342900">
              <a:buFont typeface="Arial" panose="020B0604020202020204" pitchFamily="34" charset="0"/>
              <a:buChar char="•"/>
            </a:pPr>
            <a:r>
              <a:rPr lang="sv-SE" dirty="0"/>
              <a:t>Bromsar </a:t>
            </a:r>
          </a:p>
          <a:p>
            <a:pPr marL="712788" lvl="1" indent="-350838">
              <a:buFont typeface="Arial" panose="020B0604020202020204" pitchFamily="34" charset="0"/>
              <a:buChar char="•"/>
            </a:pPr>
            <a:r>
              <a:rPr lang="sv-SE" dirty="0"/>
              <a:t>EU-projektet REBRAKE har visat att det går att sänka PM</a:t>
            </a:r>
            <a:r>
              <a:rPr lang="sv-SE" baseline="-25000" dirty="0"/>
              <a:t>10</a:t>
            </a:r>
            <a:r>
              <a:rPr lang="sv-SE" dirty="0"/>
              <a:t>-emissionen genom materialförändringar i skiva och belägg</a:t>
            </a:r>
          </a:p>
          <a:p>
            <a:pPr marL="342900" indent="-342900">
              <a:buFont typeface="Arial" panose="020B0604020202020204" pitchFamily="34" charset="0"/>
              <a:buChar char="•"/>
            </a:pPr>
            <a:r>
              <a:rPr lang="sv-SE" dirty="0"/>
              <a:t>Minskad fordonsvikt</a:t>
            </a:r>
          </a:p>
          <a:p>
            <a:pPr marL="342900" indent="-342900">
              <a:buFont typeface="Arial" panose="020B0604020202020204" pitchFamily="34" charset="0"/>
              <a:buChar char="•"/>
            </a:pPr>
            <a:r>
              <a:rPr lang="sv-SE" dirty="0" err="1"/>
              <a:t>Körstil</a:t>
            </a:r>
            <a:r>
              <a:rPr lang="sv-SE" dirty="0"/>
              <a:t> (inkl. hastighet)</a:t>
            </a:r>
          </a:p>
          <a:p>
            <a:pPr marL="342900" indent="-342900">
              <a:buFont typeface="Arial" panose="020B0604020202020204" pitchFamily="34" charset="0"/>
              <a:buChar char="•"/>
            </a:pPr>
            <a:r>
              <a:rPr lang="sv-SE" dirty="0"/>
              <a:t>Trafikplanering</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p:txBody>
      </p:sp>
    </p:spTree>
    <p:extLst>
      <p:ext uri="{BB962C8B-B14F-4D97-AF65-F5344CB8AC3E}">
        <p14:creationId xmlns:p14="http://schemas.microsoft.com/office/powerpoint/2010/main" val="2879892311"/>
      </p:ext>
    </p:extLst>
  </p:cSld>
  <p:clrMapOvr>
    <a:masterClrMapping/>
  </p:clrMapOvr>
</p:sld>
</file>

<file path=ppt/theme/theme1.xml><?xml version="1.0" encoding="utf-8"?>
<a:theme xmlns:a="http://schemas.openxmlformats.org/drawingml/2006/main" name="VTI mall">
  <a:themeElements>
    <a:clrScheme name="Med bakgrundsdekor 1">
      <a:dk1>
        <a:srgbClr val="4D4D4D"/>
      </a:dk1>
      <a:lt1>
        <a:srgbClr val="FFFFFF"/>
      </a:lt1>
      <a:dk2>
        <a:srgbClr val="808080"/>
      </a:dk2>
      <a:lt2>
        <a:srgbClr val="DDDDDD"/>
      </a:lt2>
      <a:accent1>
        <a:srgbClr val="EB0000"/>
      </a:accent1>
      <a:accent2>
        <a:srgbClr val="6D81BB"/>
      </a:accent2>
      <a:accent3>
        <a:srgbClr val="FFFFFF"/>
      </a:accent3>
      <a:accent4>
        <a:srgbClr val="404040"/>
      </a:accent4>
      <a:accent5>
        <a:srgbClr val="F3AAAA"/>
      </a:accent5>
      <a:accent6>
        <a:srgbClr val="6274A9"/>
      </a:accent6>
      <a:hlink>
        <a:srgbClr val="861635"/>
      </a:hlink>
      <a:folHlink>
        <a:srgbClr val="DB9A38"/>
      </a:folHlink>
    </a:clrScheme>
    <a:fontScheme name="Med bakgrundsdeko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1800" b="0" i="0" u="none" strike="noStrike" cap="none" normalizeH="0" baseline="0" smtClean="0">
            <a:ln>
              <a:noFill/>
            </a:ln>
            <a:solidFill>
              <a:schemeClr val="tx1"/>
            </a:solidFill>
            <a:effectLst/>
            <a:latin typeface="Arial" charset="0"/>
          </a:defRPr>
        </a:defPPr>
      </a:lstStyle>
    </a:lnDef>
  </a:objectDefaults>
  <a:extraClrSchemeLst>
    <a:extraClrScheme>
      <a:clrScheme name="Med bakgrundsdekor 1">
        <a:dk1>
          <a:srgbClr val="4D4D4D"/>
        </a:dk1>
        <a:lt1>
          <a:srgbClr val="FFFFFF"/>
        </a:lt1>
        <a:dk2>
          <a:srgbClr val="808080"/>
        </a:dk2>
        <a:lt2>
          <a:srgbClr val="DDDDDD"/>
        </a:lt2>
        <a:accent1>
          <a:srgbClr val="EB0000"/>
        </a:accent1>
        <a:accent2>
          <a:srgbClr val="6D81BB"/>
        </a:accent2>
        <a:accent3>
          <a:srgbClr val="FFFFFF"/>
        </a:accent3>
        <a:accent4>
          <a:srgbClr val="404040"/>
        </a:accent4>
        <a:accent5>
          <a:srgbClr val="F3AAAA"/>
        </a:accent5>
        <a:accent6>
          <a:srgbClr val="6274A9"/>
        </a:accent6>
        <a:hlink>
          <a:srgbClr val="861635"/>
        </a:hlink>
        <a:folHlink>
          <a:srgbClr val="DB9A3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st.pptx" id="{85DE0BBE-BFFF-438A-B1C0-4884CF94EB1E}" vid="{B3519CE1-4397-4A90-A137-7544882443A8}"/>
    </a:ext>
  </a:extLst>
</a:theme>
</file>

<file path=ppt/theme/theme2.xml><?xml version="1.0" encoding="utf-8"?>
<a:theme xmlns:a="http://schemas.openxmlformats.org/drawingml/2006/main" name="1_VTI mall">
  <a:themeElements>
    <a:clrScheme name="Med bakgrundsdekor 1">
      <a:dk1>
        <a:srgbClr val="4D4D4D"/>
      </a:dk1>
      <a:lt1>
        <a:srgbClr val="FFFFFF"/>
      </a:lt1>
      <a:dk2>
        <a:srgbClr val="808080"/>
      </a:dk2>
      <a:lt2>
        <a:srgbClr val="DDDDDD"/>
      </a:lt2>
      <a:accent1>
        <a:srgbClr val="EB0000"/>
      </a:accent1>
      <a:accent2>
        <a:srgbClr val="6D81BB"/>
      </a:accent2>
      <a:accent3>
        <a:srgbClr val="FFFFFF"/>
      </a:accent3>
      <a:accent4>
        <a:srgbClr val="404040"/>
      </a:accent4>
      <a:accent5>
        <a:srgbClr val="F3AAAA"/>
      </a:accent5>
      <a:accent6>
        <a:srgbClr val="6274A9"/>
      </a:accent6>
      <a:hlink>
        <a:srgbClr val="861635"/>
      </a:hlink>
      <a:folHlink>
        <a:srgbClr val="DB9A38"/>
      </a:folHlink>
    </a:clrScheme>
    <a:fontScheme name="Med bakgrundsdeko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1800" b="0" i="0" u="none" strike="noStrike" cap="none" normalizeH="0" baseline="0" smtClean="0">
            <a:ln>
              <a:noFill/>
            </a:ln>
            <a:solidFill>
              <a:schemeClr val="tx1"/>
            </a:solidFill>
            <a:effectLst/>
            <a:latin typeface="Arial" charset="0"/>
          </a:defRPr>
        </a:defPPr>
      </a:lstStyle>
    </a:lnDef>
  </a:objectDefaults>
  <a:extraClrSchemeLst>
    <a:extraClrScheme>
      <a:clrScheme name="Med bakgrundsdekor 1">
        <a:dk1>
          <a:srgbClr val="4D4D4D"/>
        </a:dk1>
        <a:lt1>
          <a:srgbClr val="FFFFFF"/>
        </a:lt1>
        <a:dk2>
          <a:srgbClr val="808080"/>
        </a:dk2>
        <a:lt2>
          <a:srgbClr val="DDDDDD"/>
        </a:lt2>
        <a:accent1>
          <a:srgbClr val="EB0000"/>
        </a:accent1>
        <a:accent2>
          <a:srgbClr val="6D81BB"/>
        </a:accent2>
        <a:accent3>
          <a:srgbClr val="FFFFFF"/>
        </a:accent3>
        <a:accent4>
          <a:srgbClr val="404040"/>
        </a:accent4>
        <a:accent5>
          <a:srgbClr val="F3AAAA"/>
        </a:accent5>
        <a:accent6>
          <a:srgbClr val="6274A9"/>
        </a:accent6>
        <a:hlink>
          <a:srgbClr val="861635"/>
        </a:hlink>
        <a:folHlink>
          <a:srgbClr val="DB9A3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st.pptx" id="{85DE0BBE-BFFF-438A-B1C0-4884CF94EB1E}" vid="{B3519CE1-4397-4A90-A137-7544882443A8}"/>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VTI mall 16-9</Template>
  <TotalTime>2526</TotalTime>
  <Words>1225</Words>
  <Application>Microsoft Office PowerPoint</Application>
  <PresentationFormat>Bredbild</PresentationFormat>
  <Paragraphs>177</Paragraphs>
  <Slides>35</Slides>
  <Notes>5</Notes>
  <HiddenSlides>0</HiddenSlides>
  <MMClips>0</MMClips>
  <ScaleCrop>false</ScaleCrop>
  <HeadingPairs>
    <vt:vector size="8" baseType="variant">
      <vt:variant>
        <vt:lpstr>Använt teckensnitt</vt:lpstr>
      </vt:variant>
      <vt:variant>
        <vt:i4>4</vt:i4>
      </vt:variant>
      <vt:variant>
        <vt:lpstr>Tema</vt:lpstr>
      </vt:variant>
      <vt:variant>
        <vt:i4>2</vt:i4>
      </vt:variant>
      <vt:variant>
        <vt:lpstr>Serverprogram för OLE-inbäddning</vt:lpstr>
      </vt:variant>
      <vt:variant>
        <vt:i4>1</vt:i4>
      </vt:variant>
      <vt:variant>
        <vt:lpstr>Bildrubriker</vt:lpstr>
      </vt:variant>
      <vt:variant>
        <vt:i4>35</vt:i4>
      </vt:variant>
    </vt:vector>
  </HeadingPairs>
  <TitlesOfParts>
    <vt:vector size="42" baseType="lpstr">
      <vt:lpstr>AdvOT863180fb</vt:lpstr>
      <vt:lpstr>Arial</vt:lpstr>
      <vt:lpstr>Wingdings</vt:lpstr>
      <vt:lpstr>Wingdings 2</vt:lpstr>
      <vt:lpstr>VTI mall</vt:lpstr>
      <vt:lpstr>1_VTI mall</vt:lpstr>
      <vt:lpstr>Plot</vt:lpstr>
      <vt:lpstr>Slitagepartiklar från vägtrafik – en relativt viktig och allt viktigare luftförorening?</vt:lpstr>
      <vt:lpstr>Innehåll</vt:lpstr>
      <vt:lpstr>Gammalt problem men andra aspekter…</vt:lpstr>
      <vt:lpstr>Slitagepartiklar – relativt ”viktiga”</vt:lpstr>
      <vt:lpstr>Däck</vt:lpstr>
      <vt:lpstr>Bromsar</vt:lpstr>
      <vt:lpstr>Partiklar från däck och bromsar</vt:lpstr>
      <vt:lpstr>Emissioner (utan dubbdäck)</vt:lpstr>
      <vt:lpstr>Åtgärder: däck och bromsar</vt:lpstr>
      <vt:lpstr>Källor: vägbeläggning</vt:lpstr>
      <vt:lpstr>Motion i andra kammaren av herr Olofsson i Digernäs,1931</vt:lpstr>
      <vt:lpstr>Vägbeläggningar - asfalt</vt:lpstr>
      <vt:lpstr>Vägbeläggningar - asfalt</vt:lpstr>
      <vt:lpstr>Åtgärder - beläggningar</vt:lpstr>
      <vt:lpstr>Alternativa vägbeläggningar  - slagg som ballast</vt:lpstr>
      <vt:lpstr>Alternativa vägbeläggningar  - betong</vt:lpstr>
      <vt:lpstr>Dubbdäcksrestriktioner</vt:lpstr>
      <vt:lpstr>Källor: vägdamm (suspension)</vt:lpstr>
      <vt:lpstr>Vägdammets variation i tid och rum mellan gator och säsonger</vt:lpstr>
      <vt:lpstr>Detaljerade mätningar</vt:lpstr>
      <vt:lpstr>Vägdamm på Hornsgatan, Stockholm</vt:lpstr>
      <vt:lpstr>Vägdamm på Hornsgatan, Stockholm</vt:lpstr>
      <vt:lpstr>Vägdamm på Hornsgatan, Stockholm</vt:lpstr>
      <vt:lpstr>Vägdamm på Hornsgatan, Stockholm</vt:lpstr>
      <vt:lpstr>Åtgärder mot vägdamm</vt:lpstr>
      <vt:lpstr>Dammbindning</vt:lpstr>
      <vt:lpstr>Effekten av åtgärder i Stockholm 2012-2013</vt:lpstr>
      <vt:lpstr>Städning</vt:lpstr>
      <vt:lpstr>Bra städeffekt</vt:lpstr>
      <vt:lpstr>Exempel på effekt av städmaskin på olika ytor och vägar</vt:lpstr>
      <vt:lpstr>Effekten av åtgärder i Stockholm 2012-2013</vt:lpstr>
      <vt:lpstr>Slitagepartiklar – allt viktigare?</vt:lpstr>
      <vt:lpstr>Slitagepartiklar – allt viktigare?</vt:lpstr>
      <vt:lpstr>Sammanfattning</vt:lpstr>
      <vt:lpstr>PowerPoint-presentation</vt:lpstr>
    </vt:vector>
  </TitlesOfParts>
  <Company>VTI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Mats Gustafsson</dc:creator>
  <cp:lastModifiedBy>GunnarH</cp:lastModifiedBy>
  <cp:revision>51</cp:revision>
  <dcterms:created xsi:type="dcterms:W3CDTF">2017-10-02T10:55:28Z</dcterms:created>
  <dcterms:modified xsi:type="dcterms:W3CDTF">2017-11-01T11:36:23Z</dcterms:modified>
</cp:coreProperties>
</file>