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0" r:id="rId2"/>
    <p:sldId id="392" r:id="rId3"/>
    <p:sldId id="268" r:id="rId4"/>
    <p:sldId id="377" r:id="rId5"/>
    <p:sldId id="379" r:id="rId6"/>
    <p:sldId id="389" r:id="rId7"/>
    <p:sldId id="390" r:id="rId8"/>
    <p:sldId id="381" r:id="rId9"/>
    <p:sldId id="382" r:id="rId10"/>
    <p:sldId id="364" r:id="rId11"/>
    <p:sldId id="384" r:id="rId12"/>
    <p:sldId id="385" r:id="rId13"/>
    <p:sldId id="365" r:id="rId14"/>
    <p:sldId id="391" r:id="rId15"/>
    <p:sldId id="387" r:id="rId16"/>
    <p:sldId id="388" r:id="rId17"/>
    <p:sldId id="393" r:id="rId18"/>
    <p:sldId id="386" r:id="rId19"/>
    <p:sldId id="383"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9AA"/>
    <a:srgbClr val="717F81"/>
    <a:srgbClr val="A3A86B"/>
    <a:srgbClr val="717F6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32" autoAdjust="0"/>
    <p:restoredTop sz="86965" autoAdjust="0"/>
  </p:normalViewPr>
  <p:slideViewPr>
    <p:cSldViewPr>
      <p:cViewPr varScale="1">
        <p:scale>
          <a:sx n="60" d="100"/>
          <a:sy n="60" d="100"/>
        </p:scale>
        <p:origin x="-1422" y="-96"/>
      </p:cViewPr>
      <p:guideLst>
        <p:guide orient="horz" pos="2160"/>
        <p:guide pos="2880"/>
        <p:guide pos="560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'[Kopia av Figurunderlag åtgärdsanalys 2045banor v2 US 160323.xlsx]ESD figur'!$A$5</c:f>
              <c:strCache>
                <c:ptCount val="1"/>
                <c:pt idx="0">
                  <c:v>Transport </c:v>
                </c:pt>
              </c:strCache>
            </c:strRef>
          </c:tx>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figur'!$B$5:$BE$5</c:f>
              <c:numCache>
                <c:formatCode>0.00</c:formatCode>
                <c:ptCount val="56"/>
                <c:pt idx="0">
                  <c:v>18.410263021476599</c:v>
                </c:pt>
                <c:pt idx="1">
                  <c:v>18.169421920855754</c:v>
                </c:pt>
                <c:pt idx="2">
                  <c:v>18.944134373641049</c:v>
                </c:pt>
                <c:pt idx="3">
                  <c:v>18.060520740703538</c:v>
                </c:pt>
                <c:pt idx="4">
                  <c:v>18.514109423054109</c:v>
                </c:pt>
                <c:pt idx="5">
                  <c:v>18.595735535797708</c:v>
                </c:pt>
                <c:pt idx="6">
                  <c:v>18.3769333632372</c:v>
                </c:pt>
                <c:pt idx="7">
                  <c:v>18.44604516869877</c:v>
                </c:pt>
                <c:pt idx="8">
                  <c:v>18.59348900036322</c:v>
                </c:pt>
                <c:pt idx="9">
                  <c:v>18.955807124712365</c:v>
                </c:pt>
                <c:pt idx="10">
                  <c:v>18.83007202935266</c:v>
                </c:pt>
                <c:pt idx="11">
                  <c:v>18.990317998432957</c:v>
                </c:pt>
                <c:pt idx="12">
                  <c:v>19.436483963714181</c:v>
                </c:pt>
                <c:pt idx="13">
                  <c:v>19.705002339347143</c:v>
                </c:pt>
                <c:pt idx="14">
                  <c:v>19.937116702636736</c:v>
                </c:pt>
                <c:pt idx="15">
                  <c:v>20.094482124980072</c:v>
                </c:pt>
                <c:pt idx="16">
                  <c:v>19.98553043784317</c:v>
                </c:pt>
                <c:pt idx="17">
                  <c:v>20.262582826167954</c:v>
                </c:pt>
                <c:pt idx="18">
                  <c:v>19.765034206305732</c:v>
                </c:pt>
                <c:pt idx="19">
                  <c:v>19.461071271132116</c:v>
                </c:pt>
                <c:pt idx="20">
                  <c:v>19.633399442123856</c:v>
                </c:pt>
                <c:pt idx="21">
                  <c:v>19.180557901204011</c:v>
                </c:pt>
                <c:pt idx="22">
                  <c:v>18.054000894995493</c:v>
                </c:pt>
                <c:pt idx="23">
                  <c:v>17.551639488056072</c:v>
                </c:pt>
                <c:pt idx="24">
                  <c:v>17.406894265600794</c:v>
                </c:pt>
                <c:pt idx="25">
                  <c:v>16.744676989607306</c:v>
                </c:pt>
                <c:pt idx="26">
                  <c:v>16.082459713613819</c:v>
                </c:pt>
                <c:pt idx="27">
                  <c:v>15.420242437620333</c:v>
                </c:pt>
                <c:pt idx="28">
                  <c:v>14.758025161626847</c:v>
                </c:pt>
                <c:pt idx="29">
                  <c:v>14.095807885633361</c:v>
                </c:pt>
                <c:pt idx="30">
                  <c:v>13.433590609639875</c:v>
                </c:pt>
                <c:pt idx="31">
                  <c:v>12.542425793792992</c:v>
                </c:pt>
                <c:pt idx="32">
                  <c:v>11.651260977946109</c:v>
                </c:pt>
                <c:pt idx="33">
                  <c:v>10.760096162099225</c:v>
                </c:pt>
                <c:pt idx="34">
                  <c:v>9.8689313462523423</c:v>
                </c:pt>
                <c:pt idx="35">
                  <c:v>8.977766530405459</c:v>
                </c:pt>
                <c:pt idx="36">
                  <c:v>8.0866017145585758</c:v>
                </c:pt>
                <c:pt idx="37">
                  <c:v>7.1954368987116926</c:v>
                </c:pt>
                <c:pt idx="38">
                  <c:v>6.3042720828648093</c:v>
                </c:pt>
                <c:pt idx="39">
                  <c:v>5.4131072670179261</c:v>
                </c:pt>
                <c:pt idx="40">
                  <c:v>4.5219424511710402</c:v>
                </c:pt>
                <c:pt idx="41">
                  <c:v>3.7699999999999996</c:v>
                </c:pt>
                <c:pt idx="42">
                  <c:v>3.52</c:v>
                </c:pt>
                <c:pt idx="43">
                  <c:v>3.27</c:v>
                </c:pt>
                <c:pt idx="44">
                  <c:v>3.02</c:v>
                </c:pt>
                <c:pt idx="45">
                  <c:v>2.77</c:v>
                </c:pt>
                <c:pt idx="46">
                  <c:v>2.52</c:v>
                </c:pt>
                <c:pt idx="47">
                  <c:v>2.27</c:v>
                </c:pt>
                <c:pt idx="48">
                  <c:v>2.02</c:v>
                </c:pt>
                <c:pt idx="49">
                  <c:v>1.77</c:v>
                </c:pt>
                <c:pt idx="50">
                  <c:v>1.52</c:v>
                </c:pt>
                <c:pt idx="51">
                  <c:v>1.27</c:v>
                </c:pt>
                <c:pt idx="52">
                  <c:v>1</c:v>
                </c:pt>
                <c:pt idx="53">
                  <c:v>0.75</c:v>
                </c:pt>
                <c:pt idx="54">
                  <c:v>0.52</c:v>
                </c:pt>
                <c:pt idx="55">
                  <c:v>0.3</c:v>
                </c:pt>
              </c:numCache>
            </c:numRef>
          </c:val>
        </c:ser>
        <c:ser>
          <c:idx val="1"/>
          <c:order val="1"/>
          <c:tx>
            <c:strRef>
              <c:f>'[Kopia av Figurunderlag åtgärdsanalys 2045banor v2 US 160323.xlsx]ESD figur'!$A$6</c:f>
              <c:strCache>
                <c:ptCount val="1"/>
                <c:pt idx="0">
                  <c:v>Bostäder och service</c:v>
                </c:pt>
              </c:strCache>
            </c:strRef>
          </c:tx>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figur'!$B$6:$BE$6</c:f>
              <c:numCache>
                <c:formatCode>0.00</c:formatCode>
                <c:ptCount val="56"/>
                <c:pt idx="0">
                  <c:v>9.4819255611318738</c:v>
                </c:pt>
                <c:pt idx="1">
                  <c:v>9.2780886199590462</c:v>
                </c:pt>
                <c:pt idx="2">
                  <c:v>8.5380490442122383</c:v>
                </c:pt>
                <c:pt idx="3">
                  <c:v>8.5026840869493761</c:v>
                </c:pt>
                <c:pt idx="4">
                  <c:v>8.4974106677601178</c:v>
                </c:pt>
                <c:pt idx="5">
                  <c:v>8.1084620838938672</c:v>
                </c:pt>
                <c:pt idx="6">
                  <c:v>8.1765830834900886</c:v>
                </c:pt>
                <c:pt idx="7">
                  <c:v>7.3584116138707252</c:v>
                </c:pt>
                <c:pt idx="8">
                  <c:v>7.2190768784401937</c:v>
                </c:pt>
                <c:pt idx="9">
                  <c:v>6.7506439648098633</c:v>
                </c:pt>
                <c:pt idx="10">
                  <c:v>6.6369303594801758</c:v>
                </c:pt>
                <c:pt idx="11">
                  <c:v>5.7968848353351534</c:v>
                </c:pt>
                <c:pt idx="12">
                  <c:v>5.2569324413688037</c:v>
                </c:pt>
                <c:pt idx="13">
                  <c:v>4.9963751048415164</c:v>
                </c:pt>
                <c:pt idx="14">
                  <c:v>4.6940491072028401</c:v>
                </c:pt>
                <c:pt idx="15">
                  <c:v>3.6576994444112416</c:v>
                </c:pt>
                <c:pt idx="16">
                  <c:v>3.0234057506128074</c:v>
                </c:pt>
                <c:pt idx="17">
                  <c:v>2.6809891103301378</c:v>
                </c:pt>
                <c:pt idx="18">
                  <c:v>2.2385715738570724</c:v>
                </c:pt>
                <c:pt idx="19">
                  <c:v>2.0724029661564165</c:v>
                </c:pt>
                <c:pt idx="20">
                  <c:v>2.1628141084512085</c:v>
                </c:pt>
                <c:pt idx="21">
                  <c:v>1.7726923629508278</c:v>
                </c:pt>
                <c:pt idx="22">
                  <c:v>1.59119536828742</c:v>
                </c:pt>
                <c:pt idx="23">
                  <c:v>1.4571454147362033</c:v>
                </c:pt>
                <c:pt idx="24">
                  <c:v>1.4515098592463587</c:v>
                </c:pt>
                <c:pt idx="25">
                  <c:v>1.445874303756514</c:v>
                </c:pt>
                <c:pt idx="26">
                  <c:v>1.4404803207591645</c:v>
                </c:pt>
                <c:pt idx="27">
                  <c:v>1.435086337761815</c:v>
                </c:pt>
                <c:pt idx="28">
                  <c:v>1.4296923547644655</c:v>
                </c:pt>
                <c:pt idx="29">
                  <c:v>1.424298371767116</c:v>
                </c:pt>
                <c:pt idx="30">
                  <c:v>1.4189043887697663</c:v>
                </c:pt>
                <c:pt idx="31">
                  <c:v>1.3587341190020068</c:v>
                </c:pt>
                <c:pt idx="32">
                  <c:v>1.2985638492342473</c:v>
                </c:pt>
                <c:pt idx="33">
                  <c:v>1.2383935794664878</c:v>
                </c:pt>
                <c:pt idx="34">
                  <c:v>1.1782233096987282</c:v>
                </c:pt>
                <c:pt idx="35">
                  <c:v>1.1180530399309683</c:v>
                </c:pt>
                <c:pt idx="36">
                  <c:v>1.1052611851424565</c:v>
                </c:pt>
                <c:pt idx="37">
                  <c:v>1.0924693303539448</c:v>
                </c:pt>
                <c:pt idx="38">
                  <c:v>1.079677475565433</c:v>
                </c:pt>
                <c:pt idx="39">
                  <c:v>1.0668856207769213</c:v>
                </c:pt>
                <c:pt idx="40">
                  <c:v>1.0540937659884091</c:v>
                </c:pt>
                <c:pt idx="41">
                  <c:v>1.0407735094466273</c:v>
                </c:pt>
                <c:pt idx="42">
                  <c:v>1.0274532529048455</c:v>
                </c:pt>
                <c:pt idx="43">
                  <c:v>1.0141329963630636</c:v>
                </c:pt>
                <c:pt idx="44">
                  <c:v>1.0008127398212818</c:v>
                </c:pt>
                <c:pt idx="45">
                  <c:v>0.98749248327949968</c:v>
                </c:pt>
                <c:pt idx="46">
                  <c:v>0.96669573100480188</c:v>
                </c:pt>
                <c:pt idx="47">
                  <c:v>0.94589897873010409</c:v>
                </c:pt>
                <c:pt idx="48">
                  <c:v>0.9251022264554063</c:v>
                </c:pt>
                <c:pt idx="49">
                  <c:v>0.9043054741807085</c:v>
                </c:pt>
                <c:pt idx="50">
                  <c:v>0.88350872190601049</c:v>
                </c:pt>
                <c:pt idx="51">
                  <c:v>0.8301578497154094</c:v>
                </c:pt>
                <c:pt idx="52">
                  <c:v>0.77680697752480832</c:v>
                </c:pt>
                <c:pt idx="53">
                  <c:v>0.72345610533420723</c:v>
                </c:pt>
                <c:pt idx="54">
                  <c:v>0.67010523314360615</c:v>
                </c:pt>
                <c:pt idx="55">
                  <c:v>0.61675436095300507</c:v>
                </c:pt>
              </c:numCache>
            </c:numRef>
          </c:val>
        </c:ser>
        <c:ser>
          <c:idx val="2"/>
          <c:order val="2"/>
          <c:tx>
            <c:strRef>
              <c:f>'[Kopia av Figurunderlag åtgärdsanalys 2045banor v2 US 160323.xlsx]ESD figur'!$A$7</c:f>
              <c:strCache>
                <c:ptCount val="1"/>
                <c:pt idx="0">
                  <c:v>Jordbruk</c:v>
                </c:pt>
              </c:strCache>
            </c:strRef>
          </c:tx>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figur'!$B$7:$BE$7</c:f>
              <c:numCache>
                <c:formatCode>0.00</c:formatCode>
                <c:ptCount val="56"/>
                <c:pt idx="0">
                  <c:v>7.8937515174043495</c:v>
                </c:pt>
                <c:pt idx="1">
                  <c:v>7.5867168753350214</c:v>
                </c:pt>
                <c:pt idx="2">
                  <c:v>7.4369852636673697</c:v>
                </c:pt>
                <c:pt idx="3">
                  <c:v>7.8408337695251786</c:v>
                </c:pt>
                <c:pt idx="4">
                  <c:v>7.8840197185658765</c:v>
                </c:pt>
                <c:pt idx="5">
                  <c:v>8.1436676431812103</c:v>
                </c:pt>
                <c:pt idx="6">
                  <c:v>7.6788983489504172</c:v>
                </c:pt>
                <c:pt idx="7">
                  <c:v>7.9599250548526364</c:v>
                </c:pt>
                <c:pt idx="8">
                  <c:v>7.6201890041943816</c:v>
                </c:pt>
                <c:pt idx="9">
                  <c:v>7.7433927355568555</c:v>
                </c:pt>
                <c:pt idx="10">
                  <c:v>7.7799684757995875</c:v>
                </c:pt>
                <c:pt idx="11">
                  <c:v>7.22114300862295</c:v>
                </c:pt>
                <c:pt idx="12">
                  <c:v>7.3845832491383261</c:v>
                </c:pt>
                <c:pt idx="13">
                  <c:v>7.360088751496745</c:v>
                </c:pt>
                <c:pt idx="14">
                  <c:v>7.0521151926889942</c:v>
                </c:pt>
                <c:pt idx="15">
                  <c:v>7.056995464378776</c:v>
                </c:pt>
                <c:pt idx="16">
                  <c:v>7.2273278170012567</c:v>
                </c:pt>
                <c:pt idx="17">
                  <c:v>6.8617252259827852</c:v>
                </c:pt>
                <c:pt idx="18">
                  <c:v>6.9079216534576853</c:v>
                </c:pt>
                <c:pt idx="19">
                  <c:v>6.7052602478346248</c:v>
                </c:pt>
                <c:pt idx="20">
                  <c:v>6.8207767705111033</c:v>
                </c:pt>
                <c:pt idx="21">
                  <c:v>7.1164457857054959</c:v>
                </c:pt>
                <c:pt idx="22">
                  <c:v>6.6058300158705086</c:v>
                </c:pt>
                <c:pt idx="23">
                  <c:v>6.8989547009221974</c:v>
                </c:pt>
                <c:pt idx="24">
                  <c:v>6.7520063698986608</c:v>
                </c:pt>
                <c:pt idx="25">
                  <c:v>6.605058038875125</c:v>
                </c:pt>
                <c:pt idx="26">
                  <c:v>6.5609907509405581</c:v>
                </c:pt>
                <c:pt idx="27">
                  <c:v>6.5169234630059911</c:v>
                </c:pt>
                <c:pt idx="28">
                  <c:v>6.4728561750714242</c:v>
                </c:pt>
                <c:pt idx="29">
                  <c:v>6.4287888871368573</c:v>
                </c:pt>
                <c:pt idx="30">
                  <c:v>6.3847215992022894</c:v>
                </c:pt>
                <c:pt idx="31">
                  <c:v>6.3310102370380363</c:v>
                </c:pt>
                <c:pt idx="32">
                  <c:v>6.2772988748737832</c:v>
                </c:pt>
                <c:pt idx="33">
                  <c:v>6.2235875127095301</c:v>
                </c:pt>
                <c:pt idx="34">
                  <c:v>6.169876150545277</c:v>
                </c:pt>
                <c:pt idx="35">
                  <c:v>6.1161647883810257</c:v>
                </c:pt>
                <c:pt idx="36">
                  <c:v>6.0624534262167735</c:v>
                </c:pt>
                <c:pt idx="37">
                  <c:v>6.0087420640525213</c:v>
                </c:pt>
                <c:pt idx="38">
                  <c:v>5.9550307018882691</c:v>
                </c:pt>
                <c:pt idx="39">
                  <c:v>5.9013193397240169</c:v>
                </c:pt>
                <c:pt idx="40">
                  <c:v>5.8476079775597629</c:v>
                </c:pt>
                <c:pt idx="41">
                  <c:v>5.7938966153955107</c:v>
                </c:pt>
                <c:pt idx="42">
                  <c:v>5.7401852532312585</c:v>
                </c:pt>
                <c:pt idx="43">
                  <c:v>5.6864738910670063</c:v>
                </c:pt>
                <c:pt idx="44">
                  <c:v>5.6327625289027541</c:v>
                </c:pt>
                <c:pt idx="45">
                  <c:v>5.5790511667385001</c:v>
                </c:pt>
                <c:pt idx="46">
                  <c:v>5.525339804574247</c:v>
                </c:pt>
                <c:pt idx="47">
                  <c:v>5.4716284424099939</c:v>
                </c:pt>
                <c:pt idx="48">
                  <c:v>5.4179170802457408</c:v>
                </c:pt>
                <c:pt idx="49">
                  <c:v>5.3642057180814877</c:v>
                </c:pt>
                <c:pt idx="50">
                  <c:v>5.3104943559172364</c:v>
                </c:pt>
                <c:pt idx="51">
                  <c:v>5.3194449203255125</c:v>
                </c:pt>
                <c:pt idx="52">
                  <c:v>5.3283954847337887</c:v>
                </c:pt>
                <c:pt idx="53">
                  <c:v>5.3455559362604097</c:v>
                </c:pt>
                <c:pt idx="54">
                  <c:v>5.3545065006686858</c:v>
                </c:pt>
                <c:pt idx="55">
                  <c:v>5.363457065076962</c:v>
                </c:pt>
              </c:numCache>
            </c:numRef>
          </c:val>
        </c:ser>
        <c:ser>
          <c:idx val="3"/>
          <c:order val="3"/>
          <c:tx>
            <c:strRef>
              <c:f>'[Kopia av Figurunderlag åtgärdsanalys 2045banor v2 US 160323.xlsx]ESD figur'!$A$8</c:f>
              <c:strCache>
                <c:ptCount val="1"/>
                <c:pt idx="0">
                  <c:v>Avfall</c:v>
                </c:pt>
              </c:strCache>
            </c:strRef>
          </c:tx>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figur'!$B$8:$BE$8</c:f>
              <c:numCache>
                <c:formatCode>0.00</c:formatCode>
                <c:ptCount val="56"/>
                <c:pt idx="0">
                  <c:v>3.7407942859965435</c:v>
                </c:pt>
                <c:pt idx="1">
                  <c:v>3.8062590648840704</c:v>
                </c:pt>
                <c:pt idx="2">
                  <c:v>3.8182246907430892</c:v>
                </c:pt>
                <c:pt idx="3">
                  <c:v>3.6974331990626936</c:v>
                </c:pt>
                <c:pt idx="4">
                  <c:v>3.5663773647591119</c:v>
                </c:pt>
                <c:pt idx="5">
                  <c:v>3.5603501783609941</c:v>
                </c:pt>
                <c:pt idx="6">
                  <c:v>3.5339563692928788</c:v>
                </c:pt>
                <c:pt idx="7">
                  <c:v>3.4996367187342021</c:v>
                </c:pt>
                <c:pt idx="8">
                  <c:v>3.4474515376365895</c:v>
                </c:pt>
                <c:pt idx="9">
                  <c:v>3.3173847254928517</c:v>
                </c:pt>
                <c:pt idx="10">
                  <c:v>3.2225693684005465</c:v>
                </c:pt>
                <c:pt idx="11">
                  <c:v>3.1727422607686431</c:v>
                </c:pt>
                <c:pt idx="12">
                  <c:v>2.9997658259812736</c:v>
                </c:pt>
                <c:pt idx="13">
                  <c:v>2.8345977087024501</c:v>
                </c:pt>
                <c:pt idx="14">
                  <c:v>2.8141411224231647</c:v>
                </c:pt>
                <c:pt idx="15">
                  <c:v>2.6804133968796644</c:v>
                </c:pt>
                <c:pt idx="16">
                  <c:v>2.5901288251650296</c:v>
                </c:pt>
                <c:pt idx="17">
                  <c:v>2.4132238093514471</c:v>
                </c:pt>
                <c:pt idx="18">
                  <c:v>2.1836234928514187</c:v>
                </c:pt>
                <c:pt idx="19">
                  <c:v>2.0761153811980781</c:v>
                </c:pt>
                <c:pt idx="20">
                  <c:v>1.9480571276691336</c:v>
                </c:pt>
                <c:pt idx="21">
                  <c:v>1.8703594783751827</c:v>
                </c:pt>
                <c:pt idx="22">
                  <c:v>1.7293370999299909</c:v>
                </c:pt>
                <c:pt idx="23">
                  <c:v>1.6176872478658402</c:v>
                </c:pt>
                <c:pt idx="24">
                  <c:v>1.5042687389926743</c:v>
                </c:pt>
                <c:pt idx="25">
                  <c:v>1.3908502301195085</c:v>
                </c:pt>
                <c:pt idx="26">
                  <c:v>1.3275628311232135</c:v>
                </c:pt>
                <c:pt idx="27">
                  <c:v>1.2642754321269185</c:v>
                </c:pt>
                <c:pt idx="28">
                  <c:v>1.2009880331306235</c:v>
                </c:pt>
                <c:pt idx="29">
                  <c:v>1.1377006341343285</c:v>
                </c:pt>
                <c:pt idx="30">
                  <c:v>1.074413235138034</c:v>
                </c:pt>
                <c:pt idx="31">
                  <c:v>1.0339480895689712</c:v>
                </c:pt>
                <c:pt idx="32">
                  <c:v>0.99348294399990844</c:v>
                </c:pt>
                <c:pt idx="33">
                  <c:v>0.95301779843084566</c:v>
                </c:pt>
                <c:pt idx="34">
                  <c:v>0.91255265286178289</c:v>
                </c:pt>
                <c:pt idx="35">
                  <c:v>0.87208750729272033</c:v>
                </c:pt>
                <c:pt idx="36">
                  <c:v>0.84652639914663363</c:v>
                </c:pt>
                <c:pt idx="37">
                  <c:v>0.82096529100054694</c:v>
                </c:pt>
                <c:pt idx="38">
                  <c:v>0.79540418285446024</c:v>
                </c:pt>
                <c:pt idx="39">
                  <c:v>0.76984307470837354</c:v>
                </c:pt>
                <c:pt idx="40">
                  <c:v>0.74428196656228662</c:v>
                </c:pt>
                <c:pt idx="41">
                  <c:v>0.72912461922961969</c:v>
                </c:pt>
                <c:pt idx="42">
                  <c:v>0.71396727189695275</c:v>
                </c:pt>
                <c:pt idx="43">
                  <c:v>0.69880992456428581</c:v>
                </c:pt>
                <c:pt idx="44">
                  <c:v>0.68365257723161887</c:v>
                </c:pt>
                <c:pt idx="45">
                  <c:v>0.66849522989895171</c:v>
                </c:pt>
                <c:pt idx="46">
                  <c:v>0.65335538571737362</c:v>
                </c:pt>
                <c:pt idx="47">
                  <c:v>0.63821554153579552</c:v>
                </c:pt>
                <c:pt idx="48">
                  <c:v>0.62307569735421742</c:v>
                </c:pt>
                <c:pt idx="49">
                  <c:v>0.60793585317263932</c:v>
                </c:pt>
                <c:pt idx="50">
                  <c:v>0.59279600899106144</c:v>
                </c:pt>
                <c:pt idx="51">
                  <c:v>0.58585325200704652</c:v>
                </c:pt>
                <c:pt idx="52">
                  <c:v>0.5789104950230316</c:v>
                </c:pt>
                <c:pt idx="53">
                  <c:v>0.57196773803901668</c:v>
                </c:pt>
                <c:pt idx="54">
                  <c:v>0.56502498105500176</c:v>
                </c:pt>
                <c:pt idx="55">
                  <c:v>0.55808222407098695</c:v>
                </c:pt>
              </c:numCache>
            </c:numRef>
          </c:val>
        </c:ser>
        <c:ser>
          <c:idx val="4"/>
          <c:order val="4"/>
          <c:tx>
            <c:strRef>
              <c:f>'[Kopia av Figurunderlag åtgärdsanalys 2045banor v2 US 160323.xlsx]ESD figur'!$A$9</c:f>
              <c:strCache>
                <c:ptCount val="1"/>
                <c:pt idx="0">
                  <c:v>Arbetsmaskiner</c:v>
                </c:pt>
              </c:strCache>
            </c:strRef>
          </c:tx>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figur'!$B$9:$BE$9</c:f>
              <c:numCache>
                <c:formatCode>0.00</c:formatCode>
                <c:ptCount val="56"/>
                <c:pt idx="0">
                  <c:v>2.9569103897951989</c:v>
                </c:pt>
                <c:pt idx="1">
                  <c:v>2.8749248209627618</c:v>
                </c:pt>
                <c:pt idx="2">
                  <c:v>3.2910414679438484</c:v>
                </c:pt>
                <c:pt idx="3">
                  <c:v>3.3814474176212532</c:v>
                </c:pt>
                <c:pt idx="4">
                  <c:v>3.6213888355300887</c:v>
                </c:pt>
                <c:pt idx="5">
                  <c:v>3.506669400383752</c:v>
                </c:pt>
                <c:pt idx="6">
                  <c:v>3.4576420574929245</c:v>
                </c:pt>
                <c:pt idx="7">
                  <c:v>3.5728002423100027</c:v>
                </c:pt>
                <c:pt idx="8">
                  <c:v>3.6980871120737606</c:v>
                </c:pt>
                <c:pt idx="9">
                  <c:v>3.5752630885540908</c:v>
                </c:pt>
                <c:pt idx="10">
                  <c:v>3.4151393029165833</c:v>
                </c:pt>
                <c:pt idx="11">
                  <c:v>3.452682195566195</c:v>
                </c:pt>
                <c:pt idx="12">
                  <c:v>3.590267712167956</c:v>
                </c:pt>
                <c:pt idx="13">
                  <c:v>3.5998894993510215</c:v>
                </c:pt>
                <c:pt idx="14">
                  <c:v>3.6209938140858862</c:v>
                </c:pt>
                <c:pt idx="15">
                  <c:v>3.741183362309239</c:v>
                </c:pt>
                <c:pt idx="16">
                  <c:v>3.7558797392375269</c:v>
                </c:pt>
                <c:pt idx="17">
                  <c:v>3.669047859931565</c:v>
                </c:pt>
                <c:pt idx="18">
                  <c:v>3.7023653937665451</c:v>
                </c:pt>
                <c:pt idx="19">
                  <c:v>3.6272505026204538</c:v>
                </c:pt>
                <c:pt idx="20">
                  <c:v>3.753150444650549</c:v>
                </c:pt>
                <c:pt idx="21">
                  <c:v>3.703586094082159</c:v>
                </c:pt>
                <c:pt idx="22">
                  <c:v>3.5969947603925942</c:v>
                </c:pt>
                <c:pt idx="23">
                  <c:v>3.5915884479589897</c:v>
                </c:pt>
                <c:pt idx="24">
                  <c:v>3.5304105638323815</c:v>
                </c:pt>
                <c:pt idx="25">
                  <c:v>3.4692326797057729</c:v>
                </c:pt>
                <c:pt idx="26">
                  <c:v>3.3697869941327436</c:v>
                </c:pt>
                <c:pt idx="27">
                  <c:v>3.2703413085597144</c:v>
                </c:pt>
                <c:pt idx="28">
                  <c:v>3.1708956229866851</c:v>
                </c:pt>
                <c:pt idx="29">
                  <c:v>3.0714499374136559</c:v>
                </c:pt>
                <c:pt idx="30">
                  <c:v>2.9720042518406262</c:v>
                </c:pt>
                <c:pt idx="31">
                  <c:v>2.915828357235446</c:v>
                </c:pt>
                <c:pt idx="32">
                  <c:v>2.8596524626302657</c:v>
                </c:pt>
                <c:pt idx="33">
                  <c:v>2.8034765680250855</c:v>
                </c:pt>
                <c:pt idx="34">
                  <c:v>2.7473006734199052</c:v>
                </c:pt>
                <c:pt idx="35">
                  <c:v>2.6911247788147241</c:v>
                </c:pt>
                <c:pt idx="36">
                  <c:v>2.634992704209544</c:v>
                </c:pt>
                <c:pt idx="37">
                  <c:v>2.5788606296043639</c:v>
                </c:pt>
                <c:pt idx="38">
                  <c:v>2.5227285549991838</c:v>
                </c:pt>
                <c:pt idx="39">
                  <c:v>2.4665964803940037</c:v>
                </c:pt>
                <c:pt idx="40">
                  <c:v>2.4104644057888227</c:v>
                </c:pt>
                <c:pt idx="41">
                  <c:v>2.3339699097608619</c:v>
                </c:pt>
                <c:pt idx="42">
                  <c:v>2.2574754137329012</c:v>
                </c:pt>
                <c:pt idx="43">
                  <c:v>2.1809809177049404</c:v>
                </c:pt>
                <c:pt idx="44">
                  <c:v>2.1044864216769796</c:v>
                </c:pt>
                <c:pt idx="45">
                  <c:v>2.027991925649018</c:v>
                </c:pt>
                <c:pt idx="46">
                  <c:v>1.8</c:v>
                </c:pt>
                <c:pt idx="47">
                  <c:v>1.6</c:v>
                </c:pt>
                <c:pt idx="48" formatCode="General">
                  <c:v>1.4</c:v>
                </c:pt>
                <c:pt idx="49">
                  <c:v>1.2</c:v>
                </c:pt>
                <c:pt idx="50">
                  <c:v>1</c:v>
                </c:pt>
                <c:pt idx="51">
                  <c:v>0.8</c:v>
                </c:pt>
                <c:pt idx="52">
                  <c:v>0.6</c:v>
                </c:pt>
                <c:pt idx="53">
                  <c:v>0.4</c:v>
                </c:pt>
                <c:pt idx="54">
                  <c:v>0.2</c:v>
                </c:pt>
                <c:pt idx="55">
                  <c:v>0.1</c:v>
                </c:pt>
              </c:numCache>
            </c:numRef>
          </c:val>
        </c:ser>
        <c:ser>
          <c:idx val="5"/>
          <c:order val="5"/>
          <c:tx>
            <c:strRef>
              <c:f>'[Kopia av Figurunderlag åtgärdsanalys 2045banor v2 US 160323.xlsx]ESD figur'!$A$10</c:f>
              <c:strCache>
                <c:ptCount val="1"/>
                <c:pt idx="0">
                  <c:v>Övriga sektorer</c:v>
                </c:pt>
              </c:strCache>
            </c:strRef>
          </c:tx>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figur'!$B$10:$BE$10</c:f>
              <c:numCache>
                <c:formatCode>0.00</c:formatCode>
                <c:ptCount val="56"/>
                <c:pt idx="0">
                  <c:v>1.4655898717466158</c:v>
                </c:pt>
                <c:pt idx="1">
                  <c:v>1.639177711841711</c:v>
                </c:pt>
                <c:pt idx="2">
                  <c:v>1.6790853808040538</c:v>
                </c:pt>
                <c:pt idx="3">
                  <c:v>1.4610926625390448</c:v>
                </c:pt>
                <c:pt idx="4">
                  <c:v>1.3499077279062419</c:v>
                </c:pt>
                <c:pt idx="5">
                  <c:v>1.4262125868732198</c:v>
                </c:pt>
                <c:pt idx="6">
                  <c:v>1.4318711671629671</c:v>
                </c:pt>
                <c:pt idx="7">
                  <c:v>1.5773656051884615</c:v>
                </c:pt>
                <c:pt idx="8">
                  <c:v>1.4843057159975928</c:v>
                </c:pt>
                <c:pt idx="9">
                  <c:v>1.5743385385713822</c:v>
                </c:pt>
                <c:pt idx="10">
                  <c:v>1.6147282311088986</c:v>
                </c:pt>
                <c:pt idx="11">
                  <c:v>1.5742394569285381</c:v>
                </c:pt>
                <c:pt idx="12">
                  <c:v>1.6750664206965808</c:v>
                </c:pt>
                <c:pt idx="13">
                  <c:v>1.6936010841342153</c:v>
                </c:pt>
                <c:pt idx="14">
                  <c:v>1.8192918672957461</c:v>
                </c:pt>
                <c:pt idx="15">
                  <c:v>1.7608235989681873</c:v>
                </c:pt>
                <c:pt idx="16">
                  <c:v>1.7814627636918487</c:v>
                </c:pt>
                <c:pt idx="17">
                  <c:v>1.807529769638144</c:v>
                </c:pt>
                <c:pt idx="18">
                  <c:v>1.7822077672580789</c:v>
                </c:pt>
                <c:pt idx="19">
                  <c:v>1.8488658501187842</c:v>
                </c:pt>
                <c:pt idx="20">
                  <c:v>1.8114205908532028</c:v>
                </c:pt>
                <c:pt idx="21">
                  <c:v>1.7411284877642075</c:v>
                </c:pt>
                <c:pt idx="22">
                  <c:v>1.7287484331629628</c:v>
                </c:pt>
                <c:pt idx="23">
                  <c:v>1.701734347664015</c:v>
                </c:pt>
                <c:pt idx="24">
                  <c:v>1.700508577495871</c:v>
                </c:pt>
                <c:pt idx="25">
                  <c:v>1.6992828073277271</c:v>
                </c:pt>
                <c:pt idx="26">
                  <c:v>1.6502577890949413</c:v>
                </c:pt>
                <c:pt idx="27">
                  <c:v>1.6012327708621554</c:v>
                </c:pt>
                <c:pt idx="28">
                  <c:v>1.5522077526293696</c:v>
                </c:pt>
                <c:pt idx="29">
                  <c:v>1.5031827343965838</c:v>
                </c:pt>
                <c:pt idx="30">
                  <c:v>1.4541577161637982</c:v>
                </c:pt>
                <c:pt idx="31">
                  <c:v>1.4307541888852782</c:v>
                </c:pt>
                <c:pt idx="32">
                  <c:v>1.4073506616067581</c:v>
                </c:pt>
                <c:pt idx="33">
                  <c:v>1.3839471343282381</c:v>
                </c:pt>
                <c:pt idx="34">
                  <c:v>1.3605436070497181</c:v>
                </c:pt>
                <c:pt idx="35">
                  <c:v>1.3371400797711976</c:v>
                </c:pt>
                <c:pt idx="36">
                  <c:v>1.3121743148833422</c:v>
                </c:pt>
                <c:pt idx="37">
                  <c:v>1.2872085499954868</c:v>
                </c:pt>
                <c:pt idx="38">
                  <c:v>1.2622427851076314</c:v>
                </c:pt>
                <c:pt idx="39">
                  <c:v>1.237277020219776</c:v>
                </c:pt>
                <c:pt idx="40">
                  <c:v>1.2123112553319204</c:v>
                </c:pt>
                <c:pt idx="41">
                  <c:v>1.1947947524766684</c:v>
                </c:pt>
                <c:pt idx="42">
                  <c:v>1.1772782496214165</c:v>
                </c:pt>
                <c:pt idx="43">
                  <c:v>1.1597617467661645</c:v>
                </c:pt>
                <c:pt idx="44">
                  <c:v>1.1422452439109125</c:v>
                </c:pt>
                <c:pt idx="45">
                  <c:v>1.124728741055661</c:v>
                </c:pt>
                <c:pt idx="46">
                  <c:v>1.124728741055661</c:v>
                </c:pt>
                <c:pt idx="47">
                  <c:v>1.124728741055661</c:v>
                </c:pt>
                <c:pt idx="48">
                  <c:v>1.124728741055661</c:v>
                </c:pt>
                <c:pt idx="49">
                  <c:v>1.124728741055661</c:v>
                </c:pt>
                <c:pt idx="50">
                  <c:v>1.124728741055661</c:v>
                </c:pt>
                <c:pt idx="51">
                  <c:v>1.062255866950095</c:v>
                </c:pt>
                <c:pt idx="52">
                  <c:v>0.99978299284452887</c:v>
                </c:pt>
                <c:pt idx="53">
                  <c:v>0.93731011873896275</c:v>
                </c:pt>
                <c:pt idx="54">
                  <c:v>0.87483724463339663</c:v>
                </c:pt>
                <c:pt idx="55">
                  <c:v>0.8123643705278305</c:v>
                </c:pt>
              </c:numCache>
            </c:numRef>
          </c:val>
        </c:ser>
        <c:ser>
          <c:idx val="6"/>
          <c:order val="6"/>
          <c:tx>
            <c:strRef>
              <c:f>'[Kopia av Figurunderlag åtgärdsanalys 2045banor v2 US 160323.xlsx]ESD figur'!$A$11</c:f>
              <c:strCache>
                <c:ptCount val="1"/>
                <c:pt idx="0">
                  <c:v>Industri</c:v>
                </c:pt>
              </c:strCache>
            </c:strRef>
          </c:tx>
          <c:spPr>
            <a:solidFill>
              <a:schemeClr val="accent4">
                <a:lumMod val="75000"/>
              </a:schemeClr>
            </a:solidFill>
          </c:spPr>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figur'!$B$11:$BE$11</c:f>
              <c:numCache>
                <c:formatCode>General</c:formatCode>
                <c:ptCount val="56"/>
                <c:pt idx="15" formatCode="0.00">
                  <c:v>2.4569892411058056</c:v>
                </c:pt>
                <c:pt idx="16" formatCode="0.00">
                  <c:v>2.8506518901538112</c:v>
                </c:pt>
                <c:pt idx="17" formatCode="0.00">
                  <c:v>2.54935829404956</c:v>
                </c:pt>
                <c:pt idx="18" formatCode="0.00">
                  <c:v>2.0191830581611043</c:v>
                </c:pt>
                <c:pt idx="19" formatCode="0.00">
                  <c:v>1.7841804548262821</c:v>
                </c:pt>
                <c:pt idx="20" formatCode="0.00">
                  <c:v>1.8658725627000567</c:v>
                </c:pt>
                <c:pt idx="21" formatCode="0.00">
                  <c:v>1.7084670688938801</c:v>
                </c:pt>
                <c:pt idx="22" formatCode="0.00">
                  <c:v>1.7888880750755296</c:v>
                </c:pt>
                <c:pt idx="23" formatCode="0.00">
                  <c:v>1.7677667657824208</c:v>
                </c:pt>
                <c:pt idx="24" formatCode="0.00">
                  <c:v>1.68</c:v>
                </c:pt>
                <c:pt idx="25" formatCode="0.00">
                  <c:v>1.6</c:v>
                </c:pt>
                <c:pt idx="26" formatCode="0.00">
                  <c:v>1.5720000000000001</c:v>
                </c:pt>
                <c:pt idx="27" formatCode="0.00">
                  <c:v>1.54</c:v>
                </c:pt>
                <c:pt idx="28" formatCode="0.00">
                  <c:v>1.51</c:v>
                </c:pt>
                <c:pt idx="29" formatCode="0.00">
                  <c:v>1.48</c:v>
                </c:pt>
                <c:pt idx="30" formatCode="0.00">
                  <c:v>1.46</c:v>
                </c:pt>
                <c:pt idx="31" formatCode="0.00">
                  <c:v>1.45</c:v>
                </c:pt>
                <c:pt idx="32" formatCode="0.00">
                  <c:v>1.44</c:v>
                </c:pt>
                <c:pt idx="33" formatCode="0.00">
                  <c:v>1.43</c:v>
                </c:pt>
                <c:pt idx="34" formatCode="0.00">
                  <c:v>1.4</c:v>
                </c:pt>
                <c:pt idx="35" formatCode="0.00">
                  <c:v>1.41</c:v>
                </c:pt>
                <c:pt idx="36" formatCode="0.00">
                  <c:v>1.39</c:v>
                </c:pt>
                <c:pt idx="37" formatCode="0.00">
                  <c:v>1.37</c:v>
                </c:pt>
                <c:pt idx="38" formatCode="0.00">
                  <c:v>1.35</c:v>
                </c:pt>
                <c:pt idx="39" formatCode="0.00">
                  <c:v>1.325</c:v>
                </c:pt>
                <c:pt idx="40" formatCode="0.00">
                  <c:v>1.3</c:v>
                </c:pt>
                <c:pt idx="41" formatCode="0.00">
                  <c:v>1.26</c:v>
                </c:pt>
                <c:pt idx="42" formatCode="0.00">
                  <c:v>1.22</c:v>
                </c:pt>
                <c:pt idx="43" formatCode="0.00">
                  <c:v>1.18</c:v>
                </c:pt>
                <c:pt idx="44" formatCode="0.00">
                  <c:v>1.1399999999999999</c:v>
                </c:pt>
                <c:pt idx="45" formatCode="0.00">
                  <c:v>1.1000000000000001</c:v>
                </c:pt>
                <c:pt idx="46" formatCode="0.00">
                  <c:v>1.01</c:v>
                </c:pt>
                <c:pt idx="47" formatCode="0.00">
                  <c:v>0.92</c:v>
                </c:pt>
                <c:pt idx="48" formatCode="0.00">
                  <c:v>0.83000000000000007</c:v>
                </c:pt>
                <c:pt idx="49" formatCode="0.00">
                  <c:v>0.7400000000000001</c:v>
                </c:pt>
                <c:pt idx="50" formatCode="0.00">
                  <c:v>0.65</c:v>
                </c:pt>
                <c:pt idx="51" formatCode="0.00">
                  <c:v>0.56999999999999995</c:v>
                </c:pt>
                <c:pt idx="52" formatCode="0.00">
                  <c:v>0.48</c:v>
                </c:pt>
                <c:pt idx="53" formatCode="0.00">
                  <c:v>0.39</c:v>
                </c:pt>
                <c:pt idx="54" formatCode="0.00">
                  <c:v>0.3</c:v>
                </c:pt>
                <c:pt idx="55" formatCode="0.00">
                  <c:v>0.2</c:v>
                </c:pt>
              </c:numCache>
            </c:numRef>
          </c:val>
        </c:ser>
        <c:ser>
          <c:idx val="7"/>
          <c:order val="7"/>
          <c:tx>
            <c:strRef>
              <c:f>'[Kopia av Figurunderlag åtgärdsanalys 2045banor v2 US 160323.xlsx]ESD figur'!$A$12</c:f>
              <c:strCache>
                <c:ptCount val="1"/>
                <c:pt idx="0">
                  <c:v>El och fjärrvärme</c:v>
                </c:pt>
              </c:strCache>
            </c:strRef>
          </c:tx>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figur'!$B$12:$BE$12</c:f>
              <c:numCache>
                <c:formatCode>General</c:formatCode>
                <c:ptCount val="56"/>
                <c:pt idx="15" formatCode="0.00">
                  <c:v>0.74377311693575532</c:v>
                </c:pt>
                <c:pt idx="16" formatCode="0.00">
                  <c:v>0.76005008248371642</c:v>
                </c:pt>
                <c:pt idx="17" formatCode="0.00">
                  <c:v>0.75451119236030539</c:v>
                </c:pt>
                <c:pt idx="18" formatCode="0.00">
                  <c:v>0.76240005670826161</c:v>
                </c:pt>
                <c:pt idx="19" formatCode="0.00">
                  <c:v>0.86031363276650286</c:v>
                </c:pt>
                <c:pt idx="20" formatCode="0.00">
                  <c:v>1.0348191198661176</c:v>
                </c:pt>
                <c:pt idx="21" formatCode="0.00">
                  <c:v>0.83097897019320666</c:v>
                </c:pt>
                <c:pt idx="22" formatCode="0.00">
                  <c:v>0.79935606027011818</c:v>
                </c:pt>
                <c:pt idx="23" formatCode="0.00">
                  <c:v>0.48118728139298206</c:v>
                </c:pt>
                <c:pt idx="24" formatCode="0.00">
                  <c:v>0.64</c:v>
                </c:pt>
                <c:pt idx="25" formatCode="0.00">
                  <c:v>0.8</c:v>
                </c:pt>
                <c:pt idx="26" formatCode="0.00">
                  <c:v>0.8</c:v>
                </c:pt>
                <c:pt idx="27" formatCode="0.00">
                  <c:v>0.8</c:v>
                </c:pt>
                <c:pt idx="28" formatCode="0.00">
                  <c:v>0.8</c:v>
                </c:pt>
                <c:pt idx="29" formatCode="0.00">
                  <c:v>0.8</c:v>
                </c:pt>
                <c:pt idx="30" formatCode="0.00">
                  <c:v>0.8</c:v>
                </c:pt>
                <c:pt idx="31" formatCode="0.00">
                  <c:v>0.80500000000000005</c:v>
                </c:pt>
                <c:pt idx="32" formatCode="0.00">
                  <c:v>0.81</c:v>
                </c:pt>
                <c:pt idx="33" formatCode="0.00">
                  <c:v>0.81499999999999995</c:v>
                </c:pt>
                <c:pt idx="34" formatCode="0.00">
                  <c:v>0.82499999999999996</c:v>
                </c:pt>
                <c:pt idx="35" formatCode="0.00">
                  <c:v>0.83</c:v>
                </c:pt>
                <c:pt idx="36" formatCode="0.00">
                  <c:v>0.79</c:v>
                </c:pt>
                <c:pt idx="37" formatCode="0.00">
                  <c:v>0.75</c:v>
                </c:pt>
                <c:pt idx="38" formatCode="0.00">
                  <c:v>0.71</c:v>
                </c:pt>
                <c:pt idx="39" formatCode="0.00">
                  <c:v>0.68</c:v>
                </c:pt>
                <c:pt idx="40" formatCode="0.00">
                  <c:v>0.65</c:v>
                </c:pt>
                <c:pt idx="41" formatCode="0.00">
                  <c:v>0.64</c:v>
                </c:pt>
                <c:pt idx="42" formatCode="0.00">
                  <c:v>0.64</c:v>
                </c:pt>
                <c:pt idx="43" formatCode="0.00">
                  <c:v>0.63</c:v>
                </c:pt>
                <c:pt idx="44" formatCode="0.00">
                  <c:v>0.63</c:v>
                </c:pt>
                <c:pt idx="45" formatCode="0.00">
                  <c:v>0.63</c:v>
                </c:pt>
                <c:pt idx="46" formatCode="0.00">
                  <c:v>0.63</c:v>
                </c:pt>
                <c:pt idx="47" formatCode="0.00">
                  <c:v>0.62</c:v>
                </c:pt>
                <c:pt idx="48" formatCode="0.00">
                  <c:v>0.61499999999999999</c:v>
                </c:pt>
                <c:pt idx="49" formatCode="0.00">
                  <c:v>0.61</c:v>
                </c:pt>
                <c:pt idx="50" formatCode="0.00">
                  <c:v>0.61</c:v>
                </c:pt>
                <c:pt idx="51" formatCode="0.00">
                  <c:v>0.59</c:v>
                </c:pt>
                <c:pt idx="52" formatCode="0.00">
                  <c:v>0.56999999999999995</c:v>
                </c:pt>
                <c:pt idx="53" formatCode="0.00">
                  <c:v>0.55000000000000004</c:v>
                </c:pt>
                <c:pt idx="54" formatCode="0.00">
                  <c:v>0.52500000000000002</c:v>
                </c:pt>
                <c:pt idx="55" formatCode="0.00">
                  <c:v>0.5</c:v>
                </c:pt>
              </c:numCache>
            </c:numRef>
          </c:val>
        </c:ser>
        <c:ser>
          <c:idx val="8"/>
          <c:order val="8"/>
          <c:tx>
            <c:strRef>
              <c:f>'[Kopia av Figurunderlag åtgärdsanalys 2045banor v2 US 160323.xlsx]ESD figur'!$A$13</c:f>
              <c:strCache>
                <c:ptCount val="1"/>
                <c:pt idx="0">
                  <c:v>Industri</c:v>
                </c:pt>
              </c:strCache>
            </c:strRef>
          </c:tx>
          <c:spPr>
            <a:pattFill prst="pct10">
              <a:fgClr>
                <a:schemeClr val="accent1"/>
              </a:fgClr>
              <a:bgClr>
                <a:schemeClr val="accent1">
                  <a:lumMod val="20000"/>
                  <a:lumOff val="80000"/>
                </a:schemeClr>
              </a:bgClr>
            </a:pattFill>
          </c:spPr>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figur'!$B$13:$BE$13</c:f>
              <c:numCache>
                <c:formatCode>0.00</c:formatCode>
                <c:ptCount val="56"/>
                <c:pt idx="0">
                  <c:v>2.3346191545346304</c:v>
                </c:pt>
                <c:pt idx="1">
                  <c:v>2.3211654575874787</c:v>
                </c:pt>
                <c:pt idx="2">
                  <c:v>2.2071962818655542</c:v>
                </c:pt>
                <c:pt idx="3">
                  <c:v>2.3324680399560149</c:v>
                </c:pt>
                <c:pt idx="4">
                  <c:v>2.4916367084345019</c:v>
                </c:pt>
                <c:pt idx="5">
                  <c:v>2.5606129869682768</c:v>
                </c:pt>
                <c:pt idx="6">
                  <c:v>2.5646103957220143</c:v>
                </c:pt>
                <c:pt idx="7">
                  <c:v>2.5781093517625049</c:v>
                </c:pt>
                <c:pt idx="8">
                  <c:v>2.5433432204112041</c:v>
                </c:pt>
                <c:pt idx="9">
                  <c:v>2.4305592572310211</c:v>
                </c:pt>
                <c:pt idx="10">
                  <c:v>2.471368260043366</c:v>
                </c:pt>
                <c:pt idx="11">
                  <c:v>2.6033255978191905</c:v>
                </c:pt>
                <c:pt idx="12">
                  <c:v>2.5637210273517006</c:v>
                </c:pt>
                <c:pt idx="13">
                  <c:v>2.4771532469779363</c:v>
                </c:pt>
                <c:pt idx="14">
                  <c:v>2.5041463946960119</c:v>
                </c:pt>
              </c:numCache>
            </c:numRef>
          </c:val>
        </c:ser>
        <c:ser>
          <c:idx val="9"/>
          <c:order val="9"/>
          <c:tx>
            <c:strRef>
              <c:f>'[Kopia av Figurunderlag åtgärdsanalys 2045banor v2 US 160323.xlsx]ESD figur'!$A$14</c:f>
              <c:strCache>
                <c:ptCount val="1"/>
                <c:pt idx="0">
                  <c:v>El och fjärrvärme</c:v>
                </c:pt>
              </c:strCache>
            </c:strRef>
          </c:tx>
          <c:spPr>
            <a:solidFill>
              <a:schemeClr val="accent2">
                <a:lumMod val="60000"/>
                <a:lumOff val="40000"/>
              </a:schemeClr>
            </a:solidFill>
          </c:spPr>
          <c:cat>
            <c:numRef>
              <c:f>'[Kopia av Figurunderlag åtgärdsanalys 2045banor v2 US 160323.xlsx]ESD figur'!$B$4:$BE$4</c:f>
              <c:numCache>
                <c:formatCode>0</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30">
                  <c:v>2020</c:v>
                </c:pt>
                <c:pt idx="35">
                  <c:v>2025</c:v>
                </c:pt>
                <c:pt idx="40">
                  <c:v>2030</c:v>
                </c:pt>
                <c:pt idx="45">
                  <c:v>2035</c:v>
                </c:pt>
                <c:pt idx="50">
                  <c:v>2040</c:v>
                </c:pt>
                <c:pt idx="55">
                  <c:v>2045</c:v>
                </c:pt>
              </c:numCache>
            </c:numRef>
          </c:cat>
          <c:val>
            <c:numRef>
              <c:f>'[Kopia av Figurunderlag åtgärdsanalys 2045banor v2 US 160323.xlsx]ESD figur'!$B$14:$BE$14</c:f>
              <c:numCache>
                <c:formatCode>0.00</c:formatCode>
                <c:ptCount val="56"/>
                <c:pt idx="0">
                  <c:v>0.50910722591061131</c:v>
                </c:pt>
                <c:pt idx="1">
                  <c:v>0.60352913264094254</c:v>
                </c:pt>
                <c:pt idx="2">
                  <c:v>0.63692462946639106</c:v>
                </c:pt>
                <c:pt idx="3">
                  <c:v>0.65205425017194329</c:v>
                </c:pt>
                <c:pt idx="4">
                  <c:v>0.70474980314259283</c:v>
                </c:pt>
                <c:pt idx="5">
                  <c:v>0.65757618799533701</c:v>
                </c:pt>
                <c:pt idx="6">
                  <c:v>1.013226796410641</c:v>
                </c:pt>
                <c:pt idx="7">
                  <c:v>0.67405659765869963</c:v>
                </c:pt>
                <c:pt idx="8">
                  <c:v>0.74474256167399489</c:v>
                </c:pt>
                <c:pt idx="9">
                  <c:v>0.63384990295512034</c:v>
                </c:pt>
                <c:pt idx="10">
                  <c:v>0.54290041416652057</c:v>
                </c:pt>
                <c:pt idx="11">
                  <c:v>0.64399658088265699</c:v>
                </c:pt>
                <c:pt idx="12">
                  <c:v>0.72444104650556329</c:v>
                </c:pt>
                <c:pt idx="13">
                  <c:v>0.8095182457836696</c:v>
                </c:pt>
                <c:pt idx="14">
                  <c:v>0.76937220887914781</c:v>
                </c:pt>
              </c:numCache>
            </c:numRef>
          </c:val>
        </c:ser>
        <c:dLbls>
          <c:showLegendKey val="0"/>
          <c:showVal val="0"/>
          <c:showCatName val="0"/>
          <c:showSerName val="0"/>
          <c:showPercent val="0"/>
          <c:showBubbleSize val="0"/>
        </c:dLbls>
        <c:axId val="141219328"/>
        <c:axId val="141220864"/>
      </c:areaChart>
      <c:catAx>
        <c:axId val="141219328"/>
        <c:scaling>
          <c:orientation val="minMax"/>
        </c:scaling>
        <c:delete val="0"/>
        <c:axPos val="b"/>
        <c:numFmt formatCode="0" sourceLinked="1"/>
        <c:majorTickMark val="out"/>
        <c:minorTickMark val="none"/>
        <c:tickLblPos val="nextTo"/>
        <c:txPr>
          <a:bodyPr rot="-5400000" vert="horz"/>
          <a:lstStyle/>
          <a:p>
            <a:pPr>
              <a:defRPr sz="1400"/>
            </a:pPr>
            <a:endParaRPr lang="sv-SE"/>
          </a:p>
        </c:txPr>
        <c:crossAx val="141220864"/>
        <c:crosses val="autoZero"/>
        <c:auto val="1"/>
        <c:lblAlgn val="ctr"/>
        <c:lblOffset val="100"/>
        <c:noMultiLvlLbl val="0"/>
      </c:catAx>
      <c:valAx>
        <c:axId val="141220864"/>
        <c:scaling>
          <c:orientation val="minMax"/>
        </c:scaling>
        <c:delete val="0"/>
        <c:axPos val="l"/>
        <c:majorGridlines/>
        <c:title>
          <c:tx>
            <c:rich>
              <a:bodyPr rot="-5400000" vert="horz"/>
              <a:lstStyle/>
              <a:p>
                <a:pPr>
                  <a:defRPr sz="1400"/>
                </a:pPr>
                <a:r>
                  <a:rPr lang="sv-SE" sz="1400"/>
                  <a:t>Mton  koldioxidekvivalenter</a:t>
                </a:r>
              </a:p>
            </c:rich>
          </c:tx>
          <c:layout/>
          <c:overlay val="0"/>
        </c:title>
        <c:numFmt formatCode="0" sourceLinked="0"/>
        <c:majorTickMark val="out"/>
        <c:minorTickMark val="none"/>
        <c:tickLblPos val="nextTo"/>
        <c:txPr>
          <a:bodyPr/>
          <a:lstStyle/>
          <a:p>
            <a:pPr>
              <a:defRPr sz="1400"/>
            </a:pPr>
            <a:endParaRPr lang="sv-SE"/>
          </a:p>
        </c:txPr>
        <c:crossAx val="141219328"/>
        <c:crosses val="autoZero"/>
        <c:crossBetween val="midCat"/>
      </c:valAx>
    </c:plotArea>
    <c:legend>
      <c:legendPos val="r"/>
      <c:legendEntry>
        <c:idx val="0"/>
        <c:delete val="1"/>
      </c:legendEntry>
      <c:legendEntry>
        <c:idx val="1"/>
        <c:delete val="1"/>
      </c:legendEntry>
      <c:layout>
        <c:manualLayout>
          <c:xMode val="edge"/>
          <c:yMode val="edge"/>
          <c:x val="0.75276966580432858"/>
          <c:y val="3.7195710567477086E-2"/>
          <c:w val="0.23379267382989191"/>
          <c:h val="0.43561234193128379"/>
        </c:manualLayout>
      </c:layout>
      <c:overlay val="0"/>
      <c:txPr>
        <a:bodyPr/>
        <a:lstStyle/>
        <a:p>
          <a:pPr>
            <a:defRPr sz="1400"/>
          </a:pPr>
          <a:endParaRPr lang="sv-SE"/>
        </a:p>
      </c:txPr>
    </c:legend>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b="0" dirty="0"/>
              <a:t>Utsläpp inrikes transporter exklusive flyg </a:t>
            </a:r>
          </a:p>
        </c:rich>
      </c:tx>
      <c:layout/>
      <c:overlay val="0"/>
    </c:title>
    <c:autoTitleDeleted val="0"/>
    <c:plotArea>
      <c:layout/>
      <c:lineChart>
        <c:grouping val="standard"/>
        <c:varyColors val="0"/>
        <c:ser>
          <c:idx val="0"/>
          <c:order val="0"/>
          <c:tx>
            <c:v>Utsläpp</c:v>
          </c:tx>
          <c:marker>
            <c:symbol val="none"/>
          </c:marker>
          <c:cat>
            <c:strRef>
              <c:f>Blad1!$B$1:$AP$1</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Blad1!$B$12:$AP$12</c:f>
              <c:numCache>
                <c:formatCode>#,##0</c:formatCode>
                <c:ptCount val="41"/>
                <c:pt idx="0">
                  <c:v>19347</c:v>
                </c:pt>
                <c:pt idx="1">
                  <c:v>19372</c:v>
                </c:pt>
                <c:pt idx="2">
                  <c:v>20255</c:v>
                </c:pt>
                <c:pt idx="3">
                  <c:v>19153</c:v>
                </c:pt>
                <c:pt idx="4">
                  <c:v>19524</c:v>
                </c:pt>
                <c:pt idx="5">
                  <c:v>19537</c:v>
                </c:pt>
                <c:pt idx="6">
                  <c:v>19174</c:v>
                </c:pt>
                <c:pt idx="7">
                  <c:v>19167</c:v>
                </c:pt>
                <c:pt idx="8">
                  <c:v>19170</c:v>
                </c:pt>
                <c:pt idx="9">
                  <c:v>19416</c:v>
                </c:pt>
                <c:pt idx="10">
                  <c:v>19243</c:v>
                </c:pt>
                <c:pt idx="11">
                  <c:v>19275</c:v>
                </c:pt>
                <c:pt idx="12">
                  <c:v>19761</c:v>
                </c:pt>
                <c:pt idx="13">
                  <c:v>20006</c:v>
                </c:pt>
                <c:pt idx="14">
                  <c:v>20203</c:v>
                </c:pt>
                <c:pt idx="15">
                  <c:v>20288</c:v>
                </c:pt>
                <c:pt idx="16">
                  <c:v>20188</c:v>
                </c:pt>
                <c:pt idx="17">
                  <c:v>20463</c:v>
                </c:pt>
                <c:pt idx="18">
                  <c:v>19857</c:v>
                </c:pt>
                <c:pt idx="19">
                  <c:v>19644</c:v>
                </c:pt>
                <c:pt idx="20">
                  <c:v>19733</c:v>
                </c:pt>
                <c:pt idx="21">
                  <c:v>19274</c:v>
                </c:pt>
                <c:pt idx="22">
                  <c:v>18037</c:v>
                </c:pt>
                <c:pt idx="23">
                  <c:v>17452</c:v>
                </c:pt>
                <c:pt idx="24">
                  <c:v>17245</c:v>
                </c:pt>
              </c:numCache>
            </c:numRef>
          </c:val>
          <c:smooth val="0"/>
        </c:ser>
        <c:ser>
          <c:idx val="1"/>
          <c:order val="1"/>
          <c:tx>
            <c:v>Utsläppsprognos</c:v>
          </c:tx>
          <c:spPr>
            <a:ln>
              <a:prstDash val="sysDot"/>
            </a:ln>
          </c:spPr>
          <c:marker>
            <c:symbol val="none"/>
          </c:marker>
          <c:cat>
            <c:strRef>
              <c:f>Blad1!$B$1:$AP$1</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Blad1!$B$13:$AP$13</c:f>
              <c:numCache>
                <c:formatCode>General</c:formatCode>
                <c:ptCount val="41"/>
                <c:pt idx="24" formatCode="#,##0">
                  <c:v>17245</c:v>
                </c:pt>
                <c:pt idx="25" formatCode="#,##0">
                  <c:v>17030.506249999999</c:v>
                </c:pt>
                <c:pt idx="26" formatCode="#,##0">
                  <c:v>16816.012499999997</c:v>
                </c:pt>
                <c:pt idx="27" formatCode="#,##0">
                  <c:v>16601.518749999996</c:v>
                </c:pt>
                <c:pt idx="28" formatCode="#,##0">
                  <c:v>16387.024999999994</c:v>
                </c:pt>
                <c:pt idx="29" formatCode="#,##0">
                  <c:v>16172.531249999995</c:v>
                </c:pt>
                <c:pt idx="30" formatCode="#,##0">
                  <c:v>15958.037499999995</c:v>
                </c:pt>
                <c:pt idx="31" formatCode="#,##0">
                  <c:v>15743.543749999995</c:v>
                </c:pt>
                <c:pt idx="32" formatCode="#,##0">
                  <c:v>15529.049999999996</c:v>
                </c:pt>
                <c:pt idx="33" formatCode="#,##0">
                  <c:v>15314.556249999996</c:v>
                </c:pt>
                <c:pt idx="34" formatCode="#,##0">
                  <c:v>15100.062499999996</c:v>
                </c:pt>
                <c:pt idx="35" formatCode="#,##0">
                  <c:v>14885.568749999997</c:v>
                </c:pt>
                <c:pt idx="36" formatCode="#,##0">
                  <c:v>14671.074999999997</c:v>
                </c:pt>
                <c:pt idx="37" formatCode="#,##0">
                  <c:v>14456.581249999997</c:v>
                </c:pt>
                <c:pt idx="38" formatCode="#,##0">
                  <c:v>14242.087499999998</c:v>
                </c:pt>
                <c:pt idx="39" formatCode="#,##0">
                  <c:v>14027.593749999998</c:v>
                </c:pt>
                <c:pt idx="40" formatCode="#,##0">
                  <c:v>13813.099999999999</c:v>
                </c:pt>
              </c:numCache>
            </c:numRef>
          </c:val>
          <c:smooth val="0"/>
        </c:ser>
        <c:ser>
          <c:idx val="2"/>
          <c:order val="2"/>
          <c:tx>
            <c:v>MMB transportmål</c:v>
          </c:tx>
          <c:spPr>
            <a:ln>
              <a:prstDash val="sysDash"/>
            </a:ln>
          </c:spPr>
          <c:marker>
            <c:symbol val="none"/>
          </c:marker>
          <c:cat>
            <c:strRef>
              <c:f>Blad1!$B$1:$AP$1</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Blad1!$B$14:$AP$14</c:f>
              <c:numCache>
                <c:formatCode>General</c:formatCode>
                <c:ptCount val="41"/>
                <c:pt idx="24" formatCode="#,##0">
                  <c:v>17245</c:v>
                </c:pt>
                <c:pt idx="25" formatCode="#,##0">
                  <c:v>16537.181250000001</c:v>
                </c:pt>
                <c:pt idx="26" formatCode="#,##0">
                  <c:v>15829.362500000001</c:v>
                </c:pt>
                <c:pt idx="27" formatCode="#,##0">
                  <c:v>15121.543750000001</c:v>
                </c:pt>
                <c:pt idx="28" formatCode="#,##0">
                  <c:v>14413.725</c:v>
                </c:pt>
                <c:pt idx="29" formatCode="#,##0">
                  <c:v>13705.90625</c:v>
                </c:pt>
                <c:pt idx="30" formatCode="#,##0">
                  <c:v>12998.0875</c:v>
                </c:pt>
                <c:pt idx="31" formatCode="#,##0">
                  <c:v>12290.268749999999</c:v>
                </c:pt>
                <c:pt idx="32" formatCode="#,##0">
                  <c:v>11582.449999999999</c:v>
                </c:pt>
                <c:pt idx="33" formatCode="#,##0">
                  <c:v>10874.631249999999</c:v>
                </c:pt>
                <c:pt idx="34" formatCode="#,##0">
                  <c:v>10166.812499999998</c:v>
                </c:pt>
                <c:pt idx="35" formatCode="#,##0">
                  <c:v>9458.9937499999978</c:v>
                </c:pt>
                <c:pt idx="36" formatCode="#,##0">
                  <c:v>8751.1749999999975</c:v>
                </c:pt>
                <c:pt idx="37" formatCode="#,##0">
                  <c:v>8043.3562499999971</c:v>
                </c:pt>
                <c:pt idx="38" formatCode="#,##0">
                  <c:v>7335.5374999999967</c:v>
                </c:pt>
                <c:pt idx="39" formatCode="#,##0">
                  <c:v>6627.7187499999964</c:v>
                </c:pt>
                <c:pt idx="40" formatCode="#,##0">
                  <c:v>5919.9</c:v>
                </c:pt>
              </c:numCache>
            </c:numRef>
          </c:val>
          <c:smooth val="0"/>
        </c:ser>
        <c:dLbls>
          <c:showLegendKey val="0"/>
          <c:showVal val="0"/>
          <c:showCatName val="0"/>
          <c:showSerName val="0"/>
          <c:showPercent val="0"/>
          <c:showBubbleSize val="0"/>
        </c:dLbls>
        <c:marker val="1"/>
        <c:smooth val="0"/>
        <c:axId val="141064832"/>
        <c:axId val="141287808"/>
      </c:lineChart>
      <c:catAx>
        <c:axId val="141064832"/>
        <c:scaling>
          <c:orientation val="minMax"/>
        </c:scaling>
        <c:delete val="0"/>
        <c:axPos val="b"/>
        <c:majorTickMark val="out"/>
        <c:minorTickMark val="none"/>
        <c:tickLblPos val="nextTo"/>
        <c:crossAx val="141287808"/>
        <c:crosses val="autoZero"/>
        <c:auto val="1"/>
        <c:lblAlgn val="ctr"/>
        <c:lblOffset val="100"/>
        <c:noMultiLvlLbl val="0"/>
      </c:catAx>
      <c:valAx>
        <c:axId val="141287808"/>
        <c:scaling>
          <c:orientation val="minMax"/>
        </c:scaling>
        <c:delete val="0"/>
        <c:axPos val="l"/>
        <c:majorGridlines/>
        <c:title>
          <c:tx>
            <c:rich>
              <a:bodyPr rot="-5400000" vert="horz"/>
              <a:lstStyle/>
              <a:p>
                <a:pPr>
                  <a:defRPr/>
                </a:pPr>
                <a:r>
                  <a:rPr lang="sv-SE"/>
                  <a:t>Tusen</a:t>
                </a:r>
                <a:r>
                  <a:rPr lang="sv-SE" baseline="0"/>
                  <a:t> ton CO2-ekv</a:t>
                </a:r>
                <a:endParaRPr lang="sv-SE"/>
              </a:p>
            </c:rich>
          </c:tx>
          <c:layout/>
          <c:overlay val="0"/>
        </c:title>
        <c:numFmt formatCode="#,##0" sourceLinked="1"/>
        <c:majorTickMark val="out"/>
        <c:minorTickMark val="none"/>
        <c:tickLblPos val="nextTo"/>
        <c:crossAx val="141064832"/>
        <c:crosses val="autoZero"/>
        <c:crossBetween val="between"/>
      </c:valAx>
    </c:plotArea>
    <c:legend>
      <c:legendPos val="r"/>
      <c:layout>
        <c:manualLayout>
          <c:xMode val="edge"/>
          <c:yMode val="edge"/>
          <c:x val="0.76690222641825556"/>
          <c:y val="0.17414437904029248"/>
          <c:w val="0.22719806948055196"/>
          <c:h val="0.2040385451452521"/>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DA4F-C733-4485-BCAA-ED66A1937FEB}" type="datetimeFigureOut">
              <a:rPr lang="sv-SE" smtClean="0"/>
              <a:t>2016-10-20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E7156-62F3-4CA3-9C03-D68BF7374B4F}" type="slidenum">
              <a:rPr lang="sv-SE" smtClean="0"/>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7AE7156-62F3-4CA3-9C03-D68BF7374B4F}" type="slidenum">
              <a:rPr lang="sv-SE" smtClean="0"/>
              <a:t>2</a:t>
            </a:fld>
            <a:endParaRPr lang="sv-SE"/>
          </a:p>
        </p:txBody>
      </p:sp>
    </p:spTree>
    <p:extLst>
      <p:ext uri="{BB962C8B-B14F-4D97-AF65-F5344CB8AC3E}">
        <p14:creationId xmlns:p14="http://schemas.microsoft.com/office/powerpoint/2010/main" val="343425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 på förslag:</a:t>
            </a:r>
            <a:r>
              <a:rPr lang="sv-SE" baseline="0" dirty="0" smtClean="0"/>
              <a:t> </a:t>
            </a:r>
          </a:p>
          <a:p>
            <a:endParaRPr lang="sv-SE" baseline="0" dirty="0" smtClean="0"/>
          </a:p>
          <a:p>
            <a:pPr marL="171450" indent="-171450">
              <a:buFontTx/>
              <a:buChar char="-"/>
            </a:pPr>
            <a:r>
              <a:rPr lang="sv-SE" baseline="0" dirty="0" smtClean="0"/>
              <a:t>Elbilsmål! 10 % elfordon i flottan 2025.</a:t>
            </a:r>
          </a:p>
          <a:p>
            <a:pPr marL="171450" indent="-171450">
              <a:buFontTx/>
              <a:buChar char="-"/>
            </a:pPr>
            <a:r>
              <a:rPr lang="sv-SE" baseline="0" dirty="0" smtClean="0"/>
              <a:t>Stadsmiljömål! All tillkommande trafikökning ska ske med kollektivtrafik, gång och cykel</a:t>
            </a:r>
            <a:endParaRPr lang="sv-SE" dirty="0" smtClean="0"/>
          </a:p>
        </p:txBody>
      </p:sp>
      <p:sp>
        <p:nvSpPr>
          <p:cNvPr id="4" name="Platshållare för bildnummer 3"/>
          <p:cNvSpPr>
            <a:spLocks noGrp="1"/>
          </p:cNvSpPr>
          <p:nvPr>
            <p:ph type="sldNum" sz="quarter" idx="10"/>
          </p:nvPr>
        </p:nvSpPr>
        <p:spPr/>
        <p:txBody>
          <a:bodyPr/>
          <a:lstStyle/>
          <a:p>
            <a:fld id="{97AE7156-62F3-4CA3-9C03-D68BF7374B4F}" type="slidenum">
              <a:rPr lang="sv-SE" smtClean="0"/>
              <a:t>11</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 på förslag:</a:t>
            </a:r>
            <a:r>
              <a:rPr lang="sv-SE" baseline="0" dirty="0" smtClean="0"/>
              <a:t> </a:t>
            </a:r>
          </a:p>
          <a:p>
            <a:endParaRPr lang="sv-SE" baseline="0" dirty="0" smtClean="0"/>
          </a:p>
          <a:p>
            <a:pPr marL="171450" indent="-171450">
              <a:buFontTx/>
              <a:buChar char="-"/>
            </a:pPr>
            <a:r>
              <a:rPr lang="sv-SE" baseline="0" dirty="0" smtClean="0"/>
              <a:t>Elbilsmål! 10 % elfordon i flottan 2025.</a:t>
            </a:r>
          </a:p>
          <a:p>
            <a:pPr marL="171450" indent="-171450">
              <a:buFontTx/>
              <a:buChar char="-"/>
            </a:pPr>
            <a:r>
              <a:rPr lang="sv-SE" baseline="0" dirty="0" smtClean="0"/>
              <a:t>Stadsmiljömål! All tillkommande trafikökning ska ske med kollektivtrafik, gång och cykel</a:t>
            </a:r>
            <a:endParaRPr lang="sv-SE" dirty="0" smtClean="0"/>
          </a:p>
        </p:txBody>
      </p:sp>
      <p:sp>
        <p:nvSpPr>
          <p:cNvPr id="4" name="Platshållare för bildnummer 3"/>
          <p:cNvSpPr>
            <a:spLocks noGrp="1"/>
          </p:cNvSpPr>
          <p:nvPr>
            <p:ph type="sldNum" sz="quarter" idx="10"/>
          </p:nvPr>
        </p:nvSpPr>
        <p:spPr/>
        <p:txBody>
          <a:bodyPr/>
          <a:lstStyle/>
          <a:p>
            <a:fld id="{97AE7156-62F3-4CA3-9C03-D68BF7374B4F}" type="slidenum">
              <a:rPr lang="sv-SE" smtClean="0"/>
              <a:t>12</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NO2-problematiken minskar med en ambitiös</a:t>
            </a:r>
            <a:r>
              <a:rPr lang="sv-SE" baseline="0" dirty="0" smtClean="0"/>
              <a:t> klimatpolitik. </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Saknas – PM10-åtgärder! </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13</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 på förslag:</a:t>
            </a:r>
            <a:r>
              <a:rPr lang="sv-SE" baseline="0" dirty="0" smtClean="0"/>
              <a:t> </a:t>
            </a:r>
          </a:p>
          <a:p>
            <a:endParaRPr lang="sv-SE" baseline="0" dirty="0" smtClean="0"/>
          </a:p>
          <a:p>
            <a:pPr marL="171450" indent="-171450">
              <a:buFontTx/>
              <a:buChar char="-"/>
            </a:pPr>
            <a:r>
              <a:rPr lang="sv-SE" baseline="0" dirty="0" smtClean="0"/>
              <a:t>Elbilsmål! 10 % elfordon i flottan 2025.</a:t>
            </a:r>
          </a:p>
          <a:p>
            <a:pPr marL="171450" indent="-171450">
              <a:buFontTx/>
              <a:buChar char="-"/>
            </a:pPr>
            <a:r>
              <a:rPr lang="sv-SE" baseline="0" dirty="0" smtClean="0"/>
              <a:t>Stadsmiljömål! All tillkommande trafikökning ska ske med kollektivtrafik, gång och cykel</a:t>
            </a:r>
            <a:endParaRPr lang="sv-SE" dirty="0" smtClean="0"/>
          </a:p>
        </p:txBody>
      </p:sp>
      <p:sp>
        <p:nvSpPr>
          <p:cNvPr id="4" name="Platshållare för bildnummer 3"/>
          <p:cNvSpPr>
            <a:spLocks noGrp="1"/>
          </p:cNvSpPr>
          <p:nvPr>
            <p:ph type="sldNum" sz="quarter" idx="10"/>
          </p:nvPr>
        </p:nvSpPr>
        <p:spPr/>
        <p:txBody>
          <a:bodyPr/>
          <a:lstStyle/>
          <a:p>
            <a:fld id="{97AE7156-62F3-4CA3-9C03-D68BF7374B4F}" type="slidenum">
              <a:rPr lang="sv-SE" smtClean="0"/>
              <a:t>14</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15</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baseline="0" dirty="0" smtClean="0"/>
              <a:t>70 %. Från 20 </a:t>
            </a:r>
            <a:r>
              <a:rPr lang="sv-SE" baseline="0" dirty="0" err="1" smtClean="0"/>
              <a:t>Mton</a:t>
            </a:r>
            <a:r>
              <a:rPr lang="sv-SE" baseline="0" dirty="0" smtClean="0"/>
              <a:t> till ca 6 </a:t>
            </a:r>
            <a:r>
              <a:rPr lang="sv-SE" baseline="0" dirty="0" err="1" smtClean="0"/>
              <a:t>Mton</a:t>
            </a:r>
            <a:r>
              <a:rPr lang="sv-SE" baseline="0" dirty="0" smtClean="0"/>
              <a:t>.</a:t>
            </a:r>
          </a:p>
          <a:p>
            <a:pPr marL="171450" indent="-171450">
              <a:buFontTx/>
              <a:buChar char="-"/>
            </a:pPr>
            <a:endParaRPr lang="sv-SE"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dirty="0" smtClean="0">
                <a:latin typeface="Arial" charset="0"/>
                <a:cs typeface="Arial" charset="0"/>
              </a:rPr>
              <a:t>D.v.s. beredningen</a:t>
            </a:r>
            <a:r>
              <a:rPr lang="sv-SE" baseline="0" dirty="0" smtClean="0">
                <a:latin typeface="Arial" charset="0"/>
                <a:cs typeface="Arial" charset="0"/>
              </a:rPr>
              <a:t> har pekat ut att för att nå målet om </a:t>
            </a:r>
            <a:r>
              <a:rPr lang="sv-SE" dirty="0" smtClean="0">
                <a:latin typeface="Arial" charset="0"/>
                <a:cs typeface="Arial" charset="0"/>
              </a:rPr>
              <a:t>63 % mindre utsläpp i </a:t>
            </a:r>
            <a:r>
              <a:rPr lang="sv-SE" dirty="0" err="1" smtClean="0">
                <a:latin typeface="Arial" charset="0"/>
                <a:cs typeface="Arial" charset="0"/>
              </a:rPr>
              <a:t>i</a:t>
            </a:r>
            <a:r>
              <a:rPr lang="sv-SE" dirty="0" smtClean="0">
                <a:latin typeface="Arial" charset="0"/>
                <a:cs typeface="Arial" charset="0"/>
              </a:rPr>
              <a:t> icke-handlande sektorn till 2030 är det framförallt inom transportsektorn</a:t>
            </a:r>
            <a:r>
              <a:rPr lang="sv-SE" baseline="0" dirty="0" smtClean="0">
                <a:latin typeface="Arial" charset="0"/>
                <a:cs typeface="Arial" charset="0"/>
              </a:rPr>
              <a:t> utsläppsminskningarna ska ske. (då transporter står för en tredjedel av totala utsläppen </a:t>
            </a:r>
            <a:r>
              <a:rPr lang="sv-SE" b="1" baseline="0" dirty="0" smtClean="0">
                <a:latin typeface="Arial" charset="0"/>
                <a:cs typeface="Arial" charset="0"/>
              </a:rPr>
              <a:t>och hälften av utsläppen i IHS</a:t>
            </a:r>
            <a:r>
              <a:rPr lang="sv-SE" baseline="0" dirty="0" smtClean="0">
                <a:latin typeface="Arial" charset="0"/>
                <a:cs typeface="Arial" charset="0"/>
              </a:rPr>
              <a:t>)</a:t>
            </a:r>
            <a:endParaRPr lang="sv-SE" baseline="0" dirty="0" smtClean="0"/>
          </a:p>
          <a:p>
            <a:pPr marL="0" indent="0">
              <a:buFontTx/>
              <a:buNone/>
            </a:pPr>
            <a:endParaRPr lang="sv-SE" baseline="0" dirty="0" smtClean="0"/>
          </a:p>
          <a:p>
            <a:pPr marL="0" indent="0">
              <a:buFontTx/>
              <a:buNone/>
            </a:pPr>
            <a:r>
              <a:rPr lang="sv-SE" sz="1200" dirty="0" smtClean="0">
                <a:solidFill>
                  <a:srgbClr val="000000"/>
                </a:solidFill>
              </a:rPr>
              <a:t>För att sätta i sammanhang:</a:t>
            </a:r>
            <a:r>
              <a:rPr lang="sv-SE" sz="1200" baseline="0" dirty="0" smtClean="0">
                <a:solidFill>
                  <a:srgbClr val="000000"/>
                </a:solidFill>
              </a:rPr>
              <a:t> </a:t>
            </a:r>
          </a:p>
          <a:p>
            <a:pPr marL="171450" indent="-171450">
              <a:buFont typeface="Arial" panose="020B0604020202020204" pitchFamily="34" charset="0"/>
              <a:buChar char="•"/>
            </a:pPr>
            <a:r>
              <a:rPr lang="sv-SE" sz="1200" dirty="0" smtClean="0">
                <a:solidFill>
                  <a:srgbClr val="000000"/>
                </a:solidFill>
              </a:rPr>
              <a:t>2010-2014 minskade utsläppen från inrikes transporter med 12 %. D.v.s. tre procentenheter</a:t>
            </a:r>
            <a:r>
              <a:rPr lang="sv-SE" sz="1200" baseline="0" dirty="0" smtClean="0">
                <a:solidFill>
                  <a:srgbClr val="000000"/>
                </a:solidFill>
              </a:rPr>
              <a:t> per år.</a:t>
            </a:r>
            <a:endParaRPr lang="sv-SE" sz="1200" dirty="0" smtClean="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smtClean="0">
                <a:solidFill>
                  <a:srgbClr val="000000"/>
                </a:solidFill>
              </a:rPr>
              <a:t>På (d.v.s. 14 år) ska vi alltså ner till -70 %. </a:t>
            </a:r>
            <a:r>
              <a:rPr lang="sv-SE" sz="1200" baseline="0" dirty="0" smtClean="0">
                <a:solidFill>
                  <a:schemeClr val="tx1"/>
                </a:solidFill>
              </a:rPr>
              <a:t>Energimyndigheten och NV:s referensscenario: ca -30 % 2010-2030</a:t>
            </a:r>
            <a:r>
              <a:rPr lang="sv-SE" sz="1200" baseline="0" dirty="0" smtClean="0">
                <a:solidFill>
                  <a:srgbClr val="000000"/>
                </a:solidFill>
              </a:rPr>
              <a:t>. Det skvallrar ju en del om att det inte kommer bli så mkt business-as-</a:t>
            </a:r>
            <a:r>
              <a:rPr lang="sv-SE" sz="1200" baseline="0" dirty="0" err="1" smtClean="0">
                <a:solidFill>
                  <a:srgbClr val="000000"/>
                </a:solidFill>
              </a:rPr>
              <a:t>usual</a:t>
            </a:r>
            <a:r>
              <a:rPr lang="sv-SE" sz="1200" baseline="0" dirty="0" smtClean="0">
                <a:solidFill>
                  <a:srgbClr val="000000"/>
                </a:solidFill>
              </a:rPr>
              <a:t> de närmaste 14 åren ifall målet ska nås.</a:t>
            </a:r>
            <a:endParaRPr lang="sv-SE" sz="1200" baseline="0" dirty="0" smtClean="0">
              <a:solidFill>
                <a:schemeClr val="tx1"/>
              </a:solidFill>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16</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baseline="0" dirty="0" smtClean="0"/>
              <a:t>70 %. Från 20 </a:t>
            </a:r>
            <a:r>
              <a:rPr lang="sv-SE" baseline="0" dirty="0" err="1" smtClean="0"/>
              <a:t>Mton</a:t>
            </a:r>
            <a:r>
              <a:rPr lang="sv-SE" baseline="0" dirty="0" smtClean="0"/>
              <a:t> till ca 6 </a:t>
            </a:r>
            <a:r>
              <a:rPr lang="sv-SE" baseline="0" dirty="0" err="1" smtClean="0"/>
              <a:t>Mton</a:t>
            </a:r>
            <a:r>
              <a:rPr lang="sv-SE" baseline="0" dirty="0" smtClean="0"/>
              <a:t>.</a:t>
            </a:r>
          </a:p>
          <a:p>
            <a:pPr marL="171450" indent="-171450">
              <a:buFontTx/>
              <a:buChar char="-"/>
            </a:pPr>
            <a:endParaRPr lang="sv-SE"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dirty="0" smtClean="0">
                <a:latin typeface="Arial" charset="0"/>
                <a:cs typeface="Arial" charset="0"/>
              </a:rPr>
              <a:t>D.v.s. beredningen</a:t>
            </a:r>
            <a:r>
              <a:rPr lang="sv-SE" baseline="0" dirty="0" smtClean="0">
                <a:latin typeface="Arial" charset="0"/>
                <a:cs typeface="Arial" charset="0"/>
              </a:rPr>
              <a:t> har pekat ut att för att nå målet om </a:t>
            </a:r>
            <a:r>
              <a:rPr lang="sv-SE" dirty="0" smtClean="0">
                <a:latin typeface="Arial" charset="0"/>
                <a:cs typeface="Arial" charset="0"/>
              </a:rPr>
              <a:t>63 % mindre utsläpp i </a:t>
            </a:r>
            <a:r>
              <a:rPr lang="sv-SE" dirty="0" err="1" smtClean="0">
                <a:latin typeface="Arial" charset="0"/>
                <a:cs typeface="Arial" charset="0"/>
              </a:rPr>
              <a:t>i</a:t>
            </a:r>
            <a:r>
              <a:rPr lang="sv-SE" dirty="0" smtClean="0">
                <a:latin typeface="Arial" charset="0"/>
                <a:cs typeface="Arial" charset="0"/>
              </a:rPr>
              <a:t> icke-handlande sektorn till 2030 är det framförallt inom transportsektorn</a:t>
            </a:r>
            <a:r>
              <a:rPr lang="sv-SE" baseline="0" dirty="0" smtClean="0">
                <a:latin typeface="Arial" charset="0"/>
                <a:cs typeface="Arial" charset="0"/>
              </a:rPr>
              <a:t> utsläppsminskningarna ska ske. (då transporter står för en tredjedel av totala utsläppen </a:t>
            </a:r>
            <a:r>
              <a:rPr lang="sv-SE" b="1" baseline="0" dirty="0" smtClean="0">
                <a:latin typeface="Arial" charset="0"/>
                <a:cs typeface="Arial" charset="0"/>
              </a:rPr>
              <a:t>och hälften av utsläppen i IHS</a:t>
            </a:r>
            <a:r>
              <a:rPr lang="sv-SE" baseline="0" dirty="0" smtClean="0">
                <a:latin typeface="Arial" charset="0"/>
                <a:cs typeface="Arial" charset="0"/>
              </a:rPr>
              <a:t>)</a:t>
            </a:r>
            <a:endParaRPr lang="sv-SE" baseline="0" dirty="0" smtClean="0"/>
          </a:p>
          <a:p>
            <a:pPr marL="0" indent="0">
              <a:buFontTx/>
              <a:buNone/>
            </a:pPr>
            <a:endParaRPr lang="sv-SE" baseline="0" dirty="0" smtClean="0"/>
          </a:p>
          <a:p>
            <a:pPr marL="0" indent="0">
              <a:buFontTx/>
              <a:buNone/>
            </a:pPr>
            <a:r>
              <a:rPr lang="sv-SE" sz="1200" dirty="0" smtClean="0">
                <a:solidFill>
                  <a:srgbClr val="000000"/>
                </a:solidFill>
              </a:rPr>
              <a:t>För att sätta i sammanhang:</a:t>
            </a:r>
            <a:r>
              <a:rPr lang="sv-SE" sz="1200" baseline="0" dirty="0" smtClean="0">
                <a:solidFill>
                  <a:srgbClr val="000000"/>
                </a:solidFill>
              </a:rPr>
              <a:t> </a:t>
            </a:r>
          </a:p>
          <a:p>
            <a:pPr marL="171450" indent="-171450">
              <a:buFont typeface="Arial" panose="020B0604020202020204" pitchFamily="34" charset="0"/>
              <a:buChar char="•"/>
            </a:pPr>
            <a:r>
              <a:rPr lang="sv-SE" sz="1200" dirty="0" smtClean="0">
                <a:solidFill>
                  <a:srgbClr val="000000"/>
                </a:solidFill>
              </a:rPr>
              <a:t>2010-2014 minskade utsläppen från inrikes transporter med 12 %. D.v.s. tre procentenheter</a:t>
            </a:r>
            <a:r>
              <a:rPr lang="sv-SE" sz="1200" baseline="0" dirty="0" smtClean="0">
                <a:solidFill>
                  <a:srgbClr val="000000"/>
                </a:solidFill>
              </a:rPr>
              <a:t> per år.</a:t>
            </a:r>
            <a:endParaRPr lang="sv-SE" sz="1200" dirty="0" smtClean="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smtClean="0">
                <a:solidFill>
                  <a:srgbClr val="000000"/>
                </a:solidFill>
              </a:rPr>
              <a:t>På (d.v.s. 14 år) ska vi alltså ner till -70 %. </a:t>
            </a:r>
            <a:r>
              <a:rPr lang="sv-SE" sz="1200" baseline="0" dirty="0" smtClean="0">
                <a:solidFill>
                  <a:schemeClr val="tx1"/>
                </a:solidFill>
              </a:rPr>
              <a:t>Energimyndigheten och NV:s referensscenario: ca -30 % 2010-2030</a:t>
            </a:r>
            <a:r>
              <a:rPr lang="sv-SE" sz="1200" baseline="0" dirty="0" smtClean="0">
                <a:solidFill>
                  <a:srgbClr val="000000"/>
                </a:solidFill>
              </a:rPr>
              <a:t>. Det skvallrar ju en del om att det inte kommer bli så mkt business-as-</a:t>
            </a:r>
            <a:r>
              <a:rPr lang="sv-SE" sz="1200" baseline="0" dirty="0" err="1" smtClean="0">
                <a:solidFill>
                  <a:srgbClr val="000000"/>
                </a:solidFill>
              </a:rPr>
              <a:t>usual</a:t>
            </a:r>
            <a:r>
              <a:rPr lang="sv-SE" sz="1200" baseline="0" dirty="0" smtClean="0">
                <a:solidFill>
                  <a:srgbClr val="000000"/>
                </a:solidFill>
              </a:rPr>
              <a:t> de närmaste 14 åren ifall målet ska nås.</a:t>
            </a:r>
            <a:endParaRPr lang="sv-SE" sz="1200" baseline="0" dirty="0" smtClean="0">
              <a:solidFill>
                <a:schemeClr val="tx1"/>
              </a:solidFill>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17</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 på förslag:</a:t>
            </a:r>
            <a:r>
              <a:rPr lang="sv-SE" baseline="0" dirty="0" smtClean="0"/>
              <a:t> </a:t>
            </a:r>
          </a:p>
          <a:p>
            <a:endParaRPr lang="sv-SE" baseline="0" dirty="0" smtClean="0"/>
          </a:p>
          <a:p>
            <a:pPr marL="171450" indent="-171450">
              <a:buFontTx/>
              <a:buChar char="-"/>
            </a:pPr>
            <a:r>
              <a:rPr lang="sv-SE" baseline="0" dirty="0" smtClean="0"/>
              <a:t>Elbilsmål! 10 % elfordon i flottan 2025.</a:t>
            </a:r>
          </a:p>
          <a:p>
            <a:pPr marL="171450" indent="-171450">
              <a:buFontTx/>
              <a:buChar char="-"/>
            </a:pPr>
            <a:r>
              <a:rPr lang="sv-SE" baseline="0" dirty="0" smtClean="0"/>
              <a:t>Stadsmiljömål! All tillkommande trafikökning ska ske med kollektivtrafik, gång och cykel</a:t>
            </a:r>
            <a:endParaRPr lang="sv-SE" dirty="0" smtClean="0"/>
          </a:p>
        </p:txBody>
      </p:sp>
      <p:sp>
        <p:nvSpPr>
          <p:cNvPr id="4" name="Platshållare för bildnummer 3"/>
          <p:cNvSpPr>
            <a:spLocks noGrp="1"/>
          </p:cNvSpPr>
          <p:nvPr>
            <p:ph type="sldNum" sz="quarter" idx="10"/>
          </p:nvPr>
        </p:nvSpPr>
        <p:spPr/>
        <p:txBody>
          <a:bodyPr/>
          <a:lstStyle/>
          <a:p>
            <a:fld id="{97AE7156-62F3-4CA3-9C03-D68BF7374B4F}" type="slidenum">
              <a:rPr lang="sv-SE" smtClean="0"/>
              <a:t>18</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3</a:t>
            </a:fld>
            <a:endParaRPr lang="sv-SE"/>
          </a:p>
        </p:txBody>
      </p:sp>
    </p:spTree>
    <p:extLst>
      <p:ext uri="{BB962C8B-B14F-4D97-AF65-F5344CB8AC3E}">
        <p14:creationId xmlns:p14="http://schemas.microsoft.com/office/powerpoint/2010/main" val="371261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Arial" charset="0"/>
                <a:cs typeface="Arial" charset="0"/>
              </a:rPr>
              <a:t>…föroreningar i luften som sot och andra partiklar, ozon, kväveoxider, ammoniak, svaveldioxid, luftburna dioxiner, tungmetaller, kolväten och andra luftföroreningar som påverkar människors hälsa, miljön och klimatet</a:t>
            </a:r>
          </a:p>
          <a:p>
            <a:endParaRPr lang="sv-SE" dirty="0" smtClean="0">
              <a:latin typeface="Arial" charset="0"/>
              <a:cs typeface="Arial" charset="0"/>
            </a:endParaRPr>
          </a:p>
          <a:p>
            <a:r>
              <a:rPr lang="sv-SE" dirty="0" smtClean="0">
                <a:latin typeface="Arial" charset="0"/>
                <a:cs typeface="Arial" charset="0"/>
              </a:rPr>
              <a:t>Uppdraget ska inledas med en bred, övergripande problemanalys som</a:t>
            </a:r>
          </a:p>
          <a:p>
            <a:endParaRPr lang="sv-SE" dirty="0" smtClean="0">
              <a:latin typeface="Arial" charset="0"/>
              <a:cs typeface="Arial" charset="0"/>
            </a:endParaRPr>
          </a:p>
          <a:p>
            <a:r>
              <a:rPr lang="sv-SE" dirty="0" smtClean="0">
                <a:latin typeface="Arial" charset="0"/>
                <a:cs typeface="Arial" charset="0"/>
              </a:rPr>
              <a:t>. identifierar de huvudsakliga återstående problemområdena utifrån tillgänglig vetenskap,</a:t>
            </a:r>
          </a:p>
          <a:p>
            <a:r>
              <a:rPr lang="sv-SE" dirty="0" smtClean="0">
                <a:latin typeface="Arial" charset="0"/>
                <a:cs typeface="Arial" charset="0"/>
              </a:rPr>
              <a:t>. behandlar grundläggande strukturella orsaker till bristande måluppfyllelse,</a:t>
            </a:r>
          </a:p>
          <a:p>
            <a:r>
              <a:rPr lang="sv-SE" dirty="0" smtClean="0">
                <a:latin typeface="Arial" charset="0"/>
                <a:cs typeface="Arial" charset="0"/>
              </a:rPr>
              <a:t>. identifierar eventuella målkonflikter och synergier, utmaningar och möjligheter för en samlad luftvårdspolitik, och</a:t>
            </a:r>
          </a:p>
          <a:p>
            <a:r>
              <a:rPr lang="sv-SE" dirty="0" smtClean="0">
                <a:latin typeface="Arial" charset="0"/>
                <a:cs typeface="Arial" charset="0"/>
              </a:rPr>
              <a:t>. tar hänsyn till Naturvårdsverkets årliga uppföljning av miljökvalitetsmålen.</a:t>
            </a:r>
          </a:p>
          <a:p>
            <a:endParaRPr lang="sv-SE" dirty="0" smtClean="0">
              <a:latin typeface="Arial" charset="0"/>
              <a:cs typeface="Arial" charset="0"/>
            </a:endParaRPr>
          </a:p>
          <a:p>
            <a:r>
              <a:rPr lang="sv-SE" dirty="0" smtClean="0"/>
              <a:t>. särskilt lämna förslag när det gäller</a:t>
            </a:r>
          </a:p>
          <a:p>
            <a:r>
              <a:rPr lang="sv-SE" dirty="0" smtClean="0"/>
              <a:t>- vilka styrmedel och åtgärder som behövs för att begränsa hälso-, klimat- och miljöpåverkande luftföroreningar inklusive luftburna tungmetaller och dioxiner på såväl nationell som på regional respektive lokal nivå,</a:t>
            </a:r>
          </a:p>
          <a:p>
            <a:r>
              <a:rPr lang="sv-SE" dirty="0" smtClean="0"/>
              <a:t>- hur insatserna för att minska utsläppen av kortlivade luftföroreningar samordnas med insatserna för att nå miljökvalitetsmålet Begränsad klimatpåverkan samt överväga ett särskilt etappmål med förslag till styrmedel och åtgärder för att minska utsläppen av kortlivade klimatpåverkande luftföroreningar (SLCP),</a:t>
            </a:r>
          </a:p>
          <a:p>
            <a:r>
              <a:rPr lang="sv-SE" dirty="0" smtClean="0"/>
              <a:t>- vad Sverige bör prioritera i luftvårdsarbetet inom EU och internationella organ.</a:t>
            </a:r>
          </a:p>
          <a:p>
            <a:endParaRPr lang="sv-SE" dirty="0" smtClean="0">
              <a:latin typeface="Arial" charset="0"/>
              <a:cs typeface="Arial" charset="0"/>
            </a:endParaRP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4</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5</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6</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7</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8</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9</a:t>
            </a:fld>
            <a:endParaRPr lang="sv-SE"/>
          </a:p>
        </p:txBody>
      </p:sp>
    </p:spTree>
    <p:extLst>
      <p:ext uri="{BB962C8B-B14F-4D97-AF65-F5344CB8AC3E}">
        <p14:creationId xmlns:p14="http://schemas.microsoft.com/office/powerpoint/2010/main" val="252836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 på förslag:</a:t>
            </a:r>
            <a:r>
              <a:rPr lang="sv-SE" baseline="0" dirty="0" smtClean="0"/>
              <a:t> </a:t>
            </a:r>
          </a:p>
          <a:p>
            <a:endParaRPr lang="sv-SE" baseline="0" dirty="0" smtClean="0"/>
          </a:p>
          <a:p>
            <a:pPr marL="171450" indent="-171450">
              <a:buFontTx/>
              <a:buChar char="-"/>
            </a:pPr>
            <a:r>
              <a:rPr lang="sv-SE" baseline="0" dirty="0" smtClean="0"/>
              <a:t>Elbilsmål! 10 % elfordon i flottan 2025.</a:t>
            </a:r>
          </a:p>
          <a:p>
            <a:pPr marL="171450" indent="-171450">
              <a:buFontTx/>
              <a:buChar char="-"/>
            </a:pPr>
            <a:r>
              <a:rPr lang="sv-SE" baseline="0" dirty="0" smtClean="0"/>
              <a:t>Stadsmiljömål! All tillkommande trafikökning ska ske med kollektivtrafik, gång och cykel</a:t>
            </a:r>
            <a:endParaRPr lang="sv-SE" dirty="0" smtClean="0"/>
          </a:p>
        </p:txBody>
      </p:sp>
      <p:sp>
        <p:nvSpPr>
          <p:cNvPr id="4" name="Platshållare för bildnummer 3"/>
          <p:cNvSpPr>
            <a:spLocks noGrp="1"/>
          </p:cNvSpPr>
          <p:nvPr>
            <p:ph type="sldNum" sz="quarter" idx="10"/>
          </p:nvPr>
        </p:nvSpPr>
        <p:spPr/>
        <p:txBody>
          <a:bodyPr/>
          <a:lstStyle/>
          <a:p>
            <a:fld id="{97AE7156-62F3-4CA3-9C03-D68BF7374B4F}" type="slidenum">
              <a:rPr lang="sv-SE" smtClean="0"/>
              <a:t>10</a:t>
            </a:fld>
            <a:endParaRPr lang="sv-SE"/>
          </a:p>
        </p:txBody>
      </p:sp>
    </p:spTree>
    <p:extLst>
      <p:ext uri="{BB962C8B-B14F-4D97-AF65-F5344CB8AC3E}">
        <p14:creationId xmlns:p14="http://schemas.microsoft.com/office/powerpoint/2010/main" val="252836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rubrik,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
        <p:nvSpPr>
          <p:cNvPr id="8" name="Rubrik 1"/>
          <p:cNvSpPr>
            <a:spLocks noGrp="1"/>
          </p:cNvSpPr>
          <p:nvPr>
            <p:ph type="title" hasCustomPrompt="1"/>
          </p:nvPr>
        </p:nvSpPr>
        <p:spPr>
          <a:xfrm>
            <a:off x="5940000" y="1580400"/>
            <a:ext cx="3060000" cy="1998000"/>
          </a:xfrm>
        </p:spPr>
        <p:txBody>
          <a:bodyPr>
            <a:noAutofit/>
          </a:bodyPr>
          <a:lstStyle>
            <a:lvl1pPr algn="ctr">
              <a:defRPr cap="all" baseline="0"/>
            </a:lvl1pPr>
          </a:lstStyle>
          <a:p>
            <a:r>
              <a:rPr lang="sv-SE" dirty="0" smtClean="0"/>
              <a:t>Miljö-</a:t>
            </a:r>
            <a:br>
              <a:rPr lang="sv-SE" dirty="0" smtClean="0"/>
            </a:br>
            <a:r>
              <a:rPr lang="sv-SE" dirty="0" smtClean="0"/>
              <a:t>ekonomi-dagarna</a:t>
            </a:r>
            <a:br>
              <a:rPr lang="sv-SE" dirty="0" smtClean="0"/>
            </a:br>
            <a:r>
              <a:rPr lang="sv-SE" dirty="0" smtClean="0"/>
              <a:t>2050</a:t>
            </a:r>
            <a:endParaRPr lang="sv-SE" dirty="0"/>
          </a:p>
        </p:txBody>
      </p:sp>
      <p:sp>
        <p:nvSpPr>
          <p:cNvPr id="3" name="Platshållare för bild 2"/>
          <p:cNvSpPr>
            <a:spLocks noGrp="1"/>
          </p:cNvSpPr>
          <p:nvPr>
            <p:ph type="pic" sz="quarter" idx="13"/>
          </p:nvPr>
        </p:nvSpPr>
        <p:spPr>
          <a:xfrm>
            <a:off x="-540000" y="1530000"/>
            <a:ext cx="6480000" cy="4320000"/>
          </a:xfrm>
        </p:spPr>
        <p:txBody>
          <a:bodyPr/>
          <a:lstStyle/>
          <a:p>
            <a:r>
              <a:rPr lang="sv-SE" smtClean="0"/>
              <a:t>Klicka på ikonen för att lägga till en bild</a:t>
            </a:r>
            <a:endParaRPr lang="sv-SE"/>
          </a:p>
        </p:txBody>
      </p:sp>
      <p:sp>
        <p:nvSpPr>
          <p:cNvPr id="12" name="Platshållare för text 11"/>
          <p:cNvSpPr>
            <a:spLocks noGrp="1"/>
          </p:cNvSpPr>
          <p:nvPr>
            <p:ph type="body" sz="quarter" idx="14" hasCustomPrompt="1"/>
          </p:nvPr>
        </p:nvSpPr>
        <p:spPr>
          <a:xfrm>
            <a:off x="5940000" y="3722400"/>
            <a:ext cx="3060000" cy="2091600"/>
          </a:xfrm>
        </p:spPr>
        <p:txBody>
          <a:bodyPr>
            <a:noAutofit/>
          </a:bodyPr>
          <a:lstStyle>
            <a:lvl1pPr marL="0" indent="0" algn="ctr" eaLnBrk="1" hangingPunct="1">
              <a:buFont typeface="Arial" charset="0"/>
              <a:buNone/>
              <a:defRPr sz="2400"/>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smtClean="0">
                <a:latin typeface="Arial" charset="0"/>
                <a:cs typeface="Arial" charset="0"/>
              </a:rPr>
              <a:t>Stockholm </a:t>
            </a:r>
            <a:br>
              <a:rPr lang="de-DE" dirty="0" smtClean="0">
                <a:latin typeface="Arial" charset="0"/>
                <a:cs typeface="Arial" charset="0"/>
              </a:rPr>
            </a:br>
            <a:r>
              <a:rPr lang="de-DE" dirty="0" smtClean="0">
                <a:latin typeface="Arial" charset="0"/>
                <a:cs typeface="Arial" charset="0"/>
              </a:rPr>
              <a:t>20–21 </a:t>
            </a:r>
            <a:r>
              <a:rPr lang="de-DE" dirty="0" err="1" smtClean="0">
                <a:latin typeface="Arial" charset="0"/>
                <a:cs typeface="Arial" charset="0"/>
              </a:rPr>
              <a:t>september</a:t>
            </a:r>
            <a:endParaRPr lang="de-DE" dirty="0" smtClean="0">
              <a:latin typeface="Arial" charset="0"/>
              <a:cs typeface="Arial" charset="0"/>
            </a:endParaRPr>
          </a:p>
          <a:p>
            <a:pPr marL="0" indent="0" algn="ctr" eaLnBrk="1" hangingPunct="1">
              <a:buFont typeface="Arial" charset="0"/>
              <a:buNone/>
            </a:pPr>
            <a:r>
              <a:rPr lang="de-DE" dirty="0" smtClean="0">
                <a:latin typeface="Arial" charset="0"/>
                <a:cs typeface="Arial" charset="0"/>
              </a:rPr>
              <a:t/>
            </a:r>
            <a:br>
              <a:rPr lang="de-DE" dirty="0" smtClean="0">
                <a:latin typeface="Arial" charset="0"/>
                <a:cs typeface="Arial" charset="0"/>
              </a:rPr>
            </a:br>
            <a:r>
              <a:rPr lang="de-DE" dirty="0" smtClean="0">
                <a:latin typeface="Arial" charset="0"/>
                <a:cs typeface="Arial" charset="0"/>
              </a:rPr>
              <a:t>Sven Svensson,</a:t>
            </a:r>
            <a:br>
              <a:rPr lang="de-DE" dirty="0" smtClean="0">
                <a:latin typeface="Arial" charset="0"/>
                <a:cs typeface="Arial" charset="0"/>
              </a:rPr>
            </a:br>
            <a:r>
              <a:rPr lang="de-DE" dirty="0" err="1" smtClean="0">
                <a:latin typeface="Arial" charset="0"/>
                <a:cs typeface="Arial" charset="0"/>
              </a:rPr>
              <a:t>generaldirektör</a:t>
            </a:r>
            <a:endParaRPr lang="sv-SE" dirty="0" smtClean="0">
              <a:latin typeface="Arial" charset="0"/>
              <a:cs typeface="Arial" charset="0"/>
            </a:endParaRPr>
          </a:p>
        </p:txBody>
      </p:sp>
      <p:pic>
        <p:nvPicPr>
          <p:cNvPr id="10" name="Picture 2" descr="J:\Produktion\Peter_arbetsmtrl\PROFIL\PPT_MALL\NYA_MALLEN\textright_25_SWEPA_PMS_PC_KORRA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9568"/>
          <a:stretch/>
        </p:blipFill>
        <p:spPr bwMode="auto">
          <a:xfrm>
            <a:off x="608400" y="260648"/>
            <a:ext cx="9441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812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ående bild, 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4572000" y="619200"/>
            <a:ext cx="3596400" cy="1224000"/>
          </a:xfrm>
        </p:spPr>
        <p:txBody>
          <a:bodyPr>
            <a:noAutofit/>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612000" y="0"/>
            <a:ext cx="3600000" cy="5400000"/>
          </a:xfrm>
        </p:spPr>
        <p:txBody>
          <a:bodyPr/>
          <a:lstStyle/>
          <a:p>
            <a:r>
              <a:rPr lang="sv-SE" smtClean="0"/>
              <a:t>Klicka på ikonen för att lägga till en bild</a:t>
            </a:r>
            <a:endParaRPr lang="sv-SE"/>
          </a:p>
        </p:txBody>
      </p:sp>
      <p:sp>
        <p:nvSpPr>
          <p:cNvPr id="11" name="Platshållare för text 10"/>
          <p:cNvSpPr>
            <a:spLocks noGrp="1"/>
          </p:cNvSpPr>
          <p:nvPr>
            <p:ph type="body" sz="quarter" idx="14"/>
          </p:nvPr>
        </p:nvSpPr>
        <p:spPr>
          <a:xfrm>
            <a:off x="4572000" y="1926000"/>
            <a:ext cx="3686400" cy="3452400"/>
          </a:xfrm>
        </p:spPr>
        <p:txBody>
          <a:bodyPr>
            <a:noAutofit/>
          </a:bodyPr>
          <a:lstStyle>
            <a:lvl1pPr>
              <a:defRPr sz="2000"/>
            </a:lvl1pPr>
            <a:lvl2pPr>
              <a:defRPr sz="20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295574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liggande vä bilder och tex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4"/>
          </p:nvPr>
        </p:nvSpPr>
        <p:spPr>
          <a:xfrm>
            <a:off x="612000" y="0"/>
            <a:ext cx="3564000" cy="2376000"/>
          </a:xfrm>
        </p:spPr>
        <p:txBody>
          <a:bodyPr/>
          <a:lstStyle/>
          <a:p>
            <a:r>
              <a:rPr lang="sv-SE" smtClean="0"/>
              <a:t>Klicka på ikonen för att lägga till en bild</a:t>
            </a:r>
            <a:endParaRPr lang="sv-SE"/>
          </a:p>
        </p:txBody>
      </p:sp>
      <p:sp>
        <p:nvSpPr>
          <p:cNvPr id="11" name="Platshållare för bild 10"/>
          <p:cNvSpPr>
            <a:spLocks noGrp="1"/>
          </p:cNvSpPr>
          <p:nvPr>
            <p:ph type="pic" sz="quarter" idx="15"/>
          </p:nvPr>
        </p:nvSpPr>
        <p:spPr>
          <a:xfrm>
            <a:off x="612000" y="2556000"/>
            <a:ext cx="3564000" cy="2376000"/>
          </a:xfrm>
        </p:spPr>
        <p:txBody>
          <a:bodyPr/>
          <a:lstStyle/>
          <a:p>
            <a:r>
              <a:rPr lang="sv-SE" smtClean="0"/>
              <a:t>Klicka på ikonen för att lägga till en bild</a:t>
            </a:r>
            <a:endParaRPr lang="sv-SE"/>
          </a:p>
        </p:txBody>
      </p:sp>
      <p:sp>
        <p:nvSpPr>
          <p:cNvPr id="13" name="Platshållare för text 12"/>
          <p:cNvSpPr>
            <a:spLocks noGrp="1"/>
          </p:cNvSpPr>
          <p:nvPr>
            <p:ph type="body" sz="quarter" idx="16"/>
          </p:nvPr>
        </p:nvSpPr>
        <p:spPr>
          <a:xfrm>
            <a:off x="4572000" y="619200"/>
            <a:ext cx="3596400" cy="4251600"/>
          </a:xfrm>
        </p:spPr>
        <p:txBody>
          <a:bodyPr>
            <a:noAutofit/>
          </a:bodyPr>
          <a:lstStyle>
            <a:lvl1pPr marL="12700" indent="0">
              <a:buFontTx/>
              <a:buNone/>
              <a:defRPr sz="2000"/>
            </a:lvl1pPr>
            <a:lvl2pPr marL="434250" indent="0">
              <a:buFontTx/>
              <a:buNone/>
              <a:defRPr sz="2000"/>
            </a:lvl2pPr>
            <a:lvl3pPr marL="914400" indent="0">
              <a:buFontTx/>
              <a:buNone/>
              <a:defRPr sz="2000"/>
            </a:lvl3pPr>
            <a:lvl4pPr marL="1312200" indent="0">
              <a:buFontTx/>
              <a:buNone/>
              <a:defRPr sz="1800"/>
            </a:lvl4pPr>
            <a:lvl5pPr marL="1828800" indent="0">
              <a:buFontTx/>
              <a:buNone/>
              <a:defRPr sz="1800"/>
            </a:lvl5pPr>
          </a:lstStyle>
          <a:p>
            <a:pPr lvl="0"/>
            <a:r>
              <a:rPr lang="sv-SE" smtClean="0"/>
              <a:t>Klicka här för att ändra format på bakgrundstexten</a:t>
            </a:r>
          </a:p>
        </p:txBody>
      </p:sp>
    </p:spTree>
    <p:extLst>
      <p:ext uri="{BB962C8B-B14F-4D97-AF65-F5344CB8AC3E}">
        <p14:creationId xmlns:p14="http://schemas.microsoft.com/office/powerpoint/2010/main" val="11478530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liggande toppbilder, rubrik">
    <p:spTree>
      <p:nvGrpSpPr>
        <p:cNvPr id="1" name=""/>
        <p:cNvGrpSpPr/>
        <p:nvPr/>
      </p:nvGrpSpPr>
      <p:grpSpPr>
        <a:xfrm>
          <a:off x="0" y="0"/>
          <a:ext cx="0" cy="0"/>
          <a:chOff x="0" y="0"/>
          <a:chExt cx="0" cy="0"/>
        </a:xfrm>
      </p:grpSpPr>
      <p:sp>
        <p:nvSpPr>
          <p:cNvPr id="2" name="Rubrik 1"/>
          <p:cNvSpPr>
            <a:spLocks noGrp="1"/>
          </p:cNvSpPr>
          <p:nvPr>
            <p:ph type="title"/>
          </p:nvPr>
        </p:nvSpPr>
        <p:spPr>
          <a:xfrm>
            <a:off x="824400" y="2595600"/>
            <a:ext cx="7347600" cy="1555200"/>
          </a:xfrm>
        </p:spPr>
        <p:txBody>
          <a:bodyPr>
            <a:noAutofit/>
          </a:bodyPr>
          <a:lstStyle>
            <a:lvl1pPr>
              <a:defRPr cap="all" baseline="0"/>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842400" y="0"/>
            <a:ext cx="3564000" cy="2376000"/>
          </a:xfrm>
        </p:spPr>
        <p:txBody>
          <a:bodyPr/>
          <a:lstStyle/>
          <a:p>
            <a:r>
              <a:rPr lang="sv-SE" smtClean="0"/>
              <a:t>Klicka på ikonen för att lägga till en bild</a:t>
            </a:r>
            <a:endParaRPr lang="sv-SE"/>
          </a:p>
        </p:txBody>
      </p:sp>
      <p:sp>
        <p:nvSpPr>
          <p:cNvPr id="11" name="Platshållare för bild 10"/>
          <p:cNvSpPr>
            <a:spLocks noGrp="1"/>
          </p:cNvSpPr>
          <p:nvPr>
            <p:ph type="pic" sz="quarter" idx="14"/>
          </p:nvPr>
        </p:nvSpPr>
        <p:spPr>
          <a:xfrm>
            <a:off x="4590000" y="0"/>
            <a:ext cx="3564000" cy="2376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6250163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åe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4971600" y="619200"/>
            <a:ext cx="3279600" cy="2739600"/>
          </a:xfrm>
        </p:spPr>
        <p:txBody>
          <a:bodyPr>
            <a:noAutofit/>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612000" y="0"/>
            <a:ext cx="3960000" cy="5940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17769885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ehåll utan bild, text, logo">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60000" y="360000"/>
            <a:ext cx="8460000" cy="5877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Platshållare för datum 1"/>
          <p:cNvSpPr>
            <a:spLocks noGrp="1"/>
          </p:cNvSpPr>
          <p:nvPr>
            <p:ph type="dt" sz="half" idx="11"/>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2"/>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3"/>
          </p:nvPr>
        </p:nvSpPr>
        <p:spPr/>
        <p:txBody>
          <a:body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3581272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gr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17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smtClean="0"/>
              <a:t>Miljö-</a:t>
            </a:r>
            <a:br>
              <a:rPr lang="sv-SE" dirty="0" smtClean="0"/>
            </a:br>
            <a:r>
              <a:rPr lang="sv-SE" dirty="0" smtClean="0"/>
              <a:t>ekonomi-dagarna</a:t>
            </a:r>
            <a:br>
              <a:rPr lang="sv-SE" dirty="0" smtClean="0"/>
            </a:br>
            <a:r>
              <a:rPr lang="sv-SE" dirty="0" smtClean="0"/>
              <a:t>2050</a:t>
            </a:r>
            <a:endParaRPr lang="sv-SE" dirty="0"/>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smtClean="0">
                <a:latin typeface="Arial" charset="0"/>
                <a:cs typeface="Arial" charset="0"/>
              </a:rPr>
              <a:t>Stockholm </a:t>
            </a:r>
            <a:br>
              <a:rPr lang="de-DE" dirty="0" smtClean="0">
                <a:latin typeface="Arial" charset="0"/>
                <a:cs typeface="Arial" charset="0"/>
              </a:rPr>
            </a:br>
            <a:r>
              <a:rPr lang="de-DE" dirty="0" smtClean="0">
                <a:latin typeface="Arial" charset="0"/>
                <a:cs typeface="Arial" charset="0"/>
              </a:rPr>
              <a:t>20–21 </a:t>
            </a:r>
            <a:r>
              <a:rPr lang="de-DE" dirty="0" err="1" smtClean="0">
                <a:latin typeface="Arial" charset="0"/>
                <a:cs typeface="Arial" charset="0"/>
              </a:rPr>
              <a:t>september</a:t>
            </a:r>
            <a:endParaRPr lang="de-DE" dirty="0" smtClean="0">
              <a:latin typeface="Arial" charset="0"/>
              <a:cs typeface="Arial" charset="0"/>
            </a:endParaRPr>
          </a:p>
          <a:p>
            <a:pPr marL="0" indent="0" algn="ctr" eaLnBrk="1" hangingPunct="1">
              <a:buFont typeface="Arial" charset="0"/>
              <a:buNone/>
            </a:pPr>
            <a:r>
              <a:rPr lang="de-DE" dirty="0" smtClean="0">
                <a:latin typeface="Arial" charset="0"/>
                <a:cs typeface="Arial" charset="0"/>
              </a:rPr>
              <a:t/>
            </a:r>
            <a:br>
              <a:rPr lang="de-DE" dirty="0" smtClean="0">
                <a:latin typeface="Arial" charset="0"/>
                <a:cs typeface="Arial" charset="0"/>
              </a:rPr>
            </a:br>
            <a:r>
              <a:rPr lang="de-DE" dirty="0" smtClean="0">
                <a:latin typeface="Arial" charset="0"/>
                <a:cs typeface="Arial" charset="0"/>
              </a:rPr>
              <a:t>Sven Svensson,</a:t>
            </a:r>
            <a:br>
              <a:rPr lang="de-DE" dirty="0" smtClean="0">
                <a:latin typeface="Arial" charset="0"/>
                <a:cs typeface="Arial" charset="0"/>
              </a:rPr>
            </a:br>
            <a:r>
              <a:rPr lang="de-DE" dirty="0" err="1" smtClean="0">
                <a:latin typeface="Arial" charset="0"/>
                <a:cs typeface="Arial" charset="0"/>
              </a:rPr>
              <a:t>generaldirektör</a:t>
            </a:r>
            <a:endParaRPr lang="sv-SE" dirty="0" smtClean="0">
              <a:latin typeface="Arial" charset="0"/>
              <a:cs typeface="Arial" charset="0"/>
            </a:endParaRPr>
          </a:p>
        </p:txBody>
      </p:sp>
      <p:pic>
        <p:nvPicPr>
          <p:cNvPr id="10" name="Picture 2" descr="J:\Produktion\Peter_arbetsmtrl\PROFIL\PPT_MALL\NYA_MALLEN\textright_25_SWEPA_PMS_PC_KORRA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9568"/>
          <a:stretch/>
        </p:blipFill>
        <p:spPr bwMode="auto">
          <a:xfrm>
            <a:off x="608400" y="260648"/>
            <a:ext cx="9441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009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bl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E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smtClean="0"/>
              <a:t>Miljö-</a:t>
            </a:r>
            <a:br>
              <a:rPr lang="sv-SE" dirty="0" smtClean="0"/>
            </a:br>
            <a:r>
              <a:rPr lang="sv-SE" dirty="0" smtClean="0"/>
              <a:t>ekonomi-dagarna</a:t>
            </a:r>
            <a:br>
              <a:rPr lang="sv-SE" dirty="0" smtClean="0"/>
            </a:br>
            <a:r>
              <a:rPr lang="sv-SE" dirty="0" smtClean="0"/>
              <a:t>2050</a:t>
            </a:r>
            <a:endParaRPr lang="sv-SE" dirty="0"/>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smtClean="0">
                <a:latin typeface="Arial" charset="0"/>
                <a:cs typeface="Arial" charset="0"/>
              </a:rPr>
              <a:t>Stockholm </a:t>
            </a:r>
            <a:br>
              <a:rPr lang="de-DE" dirty="0" smtClean="0">
                <a:latin typeface="Arial" charset="0"/>
                <a:cs typeface="Arial" charset="0"/>
              </a:rPr>
            </a:br>
            <a:r>
              <a:rPr lang="de-DE" dirty="0" smtClean="0">
                <a:latin typeface="Arial" charset="0"/>
                <a:cs typeface="Arial" charset="0"/>
              </a:rPr>
              <a:t>20–21 </a:t>
            </a:r>
            <a:r>
              <a:rPr lang="de-DE" dirty="0" err="1" smtClean="0">
                <a:latin typeface="Arial" charset="0"/>
                <a:cs typeface="Arial" charset="0"/>
              </a:rPr>
              <a:t>september</a:t>
            </a:r>
            <a:endParaRPr lang="de-DE" dirty="0" smtClean="0">
              <a:latin typeface="Arial" charset="0"/>
              <a:cs typeface="Arial" charset="0"/>
            </a:endParaRPr>
          </a:p>
          <a:p>
            <a:pPr marL="0" indent="0" algn="ctr" eaLnBrk="1" hangingPunct="1">
              <a:buFont typeface="Arial" charset="0"/>
              <a:buNone/>
            </a:pPr>
            <a:r>
              <a:rPr lang="de-DE" dirty="0" smtClean="0">
                <a:latin typeface="Arial" charset="0"/>
                <a:cs typeface="Arial" charset="0"/>
              </a:rPr>
              <a:t/>
            </a:r>
            <a:br>
              <a:rPr lang="de-DE" dirty="0" smtClean="0">
                <a:latin typeface="Arial" charset="0"/>
                <a:cs typeface="Arial" charset="0"/>
              </a:rPr>
            </a:br>
            <a:r>
              <a:rPr lang="de-DE" dirty="0" smtClean="0">
                <a:latin typeface="Arial" charset="0"/>
                <a:cs typeface="Arial" charset="0"/>
              </a:rPr>
              <a:t>Sven Svensson,</a:t>
            </a:r>
            <a:br>
              <a:rPr lang="de-DE" dirty="0" smtClean="0">
                <a:latin typeface="Arial" charset="0"/>
                <a:cs typeface="Arial" charset="0"/>
              </a:rPr>
            </a:br>
            <a:r>
              <a:rPr lang="de-DE" dirty="0" err="1" smtClean="0">
                <a:latin typeface="Arial" charset="0"/>
                <a:cs typeface="Arial" charset="0"/>
              </a:rPr>
              <a:t>generaldirektör</a:t>
            </a:r>
            <a:endParaRPr lang="sv-SE" dirty="0" smtClean="0">
              <a:latin typeface="Arial" charset="0"/>
              <a:cs typeface="Arial" charset="0"/>
            </a:endParaRPr>
          </a:p>
        </p:txBody>
      </p:sp>
      <p:pic>
        <p:nvPicPr>
          <p:cNvPr id="10" name="Picture 2" descr="J:\Produktion\Peter_arbetsmtrl\PROFIL\PPT_MALL\NYA_MALLEN\textright_25_SWEPA_PMS_PC_KORRA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9568"/>
          <a:stretch/>
        </p:blipFill>
        <p:spPr bwMode="auto">
          <a:xfrm>
            <a:off x="608400" y="260648"/>
            <a:ext cx="9441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1762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punktlista, diagram">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7344000" cy="1224000"/>
          </a:xfrm>
        </p:spPr>
        <p:txBody>
          <a:bodyPr anchor="t">
            <a:noAutofit/>
          </a:bodyPr>
          <a:lstStyle>
            <a:lvl1pPr algn="l">
              <a:defRPr sz="3000" b="1">
                <a:latin typeface="Arial" pitchFamily="34" charset="0"/>
                <a:cs typeface="Arial" pitchFamily="34" charset="0"/>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824400" y="1926000"/>
            <a:ext cx="7344000" cy="3888000"/>
          </a:xfrm>
        </p:spPr>
        <p:txBody>
          <a:bodyPr>
            <a:no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marL="756000" indent="-252000">
              <a:buFont typeface="Wingdings" pitchFamily="2" charset="2"/>
              <a:buChar char="§"/>
              <a:defRPr>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3099600" y="6460340"/>
            <a:ext cx="752320" cy="252000"/>
          </a:xfrm>
        </p:spPr>
        <p:txBody>
          <a:bodyPr/>
          <a:lstStyle/>
          <a:p>
            <a:fld id="{31F8AAC4-2748-4E53-A84E-4A6AD65B6C1B}" type="datetime1">
              <a:rPr lang="sv-SE" smtClean="0"/>
              <a:t>2016-10-20</a:t>
            </a:fld>
            <a:endParaRPr lang="sv-SE" dirty="0"/>
          </a:p>
        </p:txBody>
      </p:sp>
      <p:sp>
        <p:nvSpPr>
          <p:cNvPr id="5" name="Platshållare för sidfot 4"/>
          <p:cNvSpPr>
            <a:spLocks noGrp="1"/>
          </p:cNvSpPr>
          <p:nvPr>
            <p:ph type="ftr" sz="quarter" idx="11"/>
          </p:nvPr>
        </p:nvSpPr>
        <p:spPr>
          <a:xfrm>
            <a:off x="92990" y="6460340"/>
            <a:ext cx="3038850" cy="252000"/>
          </a:xfrm>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a:xfrm>
            <a:off x="3837600" y="6460340"/>
            <a:ext cx="360000" cy="252000"/>
          </a:xfrm>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4258688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accent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B186DA5-3779-4115-B9FF-F6458A5B1E08}"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29070961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vit">
    <p:spTree>
      <p:nvGrpSpPr>
        <p:cNvPr id="1" name=""/>
        <p:cNvGrpSpPr/>
        <p:nvPr/>
      </p:nvGrpSpPr>
      <p:grpSpPr>
        <a:xfrm>
          <a:off x="0" y="0"/>
          <a:ext cx="0" cy="0"/>
          <a:chOff x="0" y="0"/>
          <a:chExt cx="0" cy="0"/>
        </a:xfrm>
      </p:grpSpPr>
      <p:sp>
        <p:nvSpPr>
          <p:cNvPr id="7" name="Rektangel 6"/>
          <p:cNvSpPr/>
          <p:nvPr userDrawn="1"/>
        </p:nvSpPr>
        <p:spPr>
          <a:xfrm>
            <a:off x="0" y="0"/>
            <a:ext cx="9144000" cy="5661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6"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32044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liggande bild utan logo">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bild 6"/>
          <p:cNvSpPr>
            <a:spLocks noGrp="1"/>
          </p:cNvSpPr>
          <p:nvPr>
            <p:ph type="pic" sz="quarter" idx="13"/>
          </p:nvPr>
        </p:nvSpPr>
        <p:spPr>
          <a:xfrm>
            <a:off x="0" y="612000"/>
            <a:ext cx="8391600" cy="55944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31837646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ligga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00000" y="4870800"/>
            <a:ext cx="6552000" cy="1080000"/>
          </a:xfrm>
        </p:spPr>
        <p:txBody>
          <a:bodyPr>
            <a:noAutofit/>
          </a:bodyPr>
          <a:lstStyle>
            <a:lvl1pPr>
              <a:defRPr cap="all" baseline="0"/>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900000" y="-25200"/>
            <a:ext cx="7020000" cy="4680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15688513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gande bild, rubrik, punktl.">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8136000" cy="1224000"/>
          </a:xfrm>
        </p:spPr>
        <p:txBody>
          <a:bodyPr>
            <a:noAutofit/>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0" y="2016000"/>
            <a:ext cx="4165200" cy="2775600"/>
          </a:xfrm>
        </p:spPr>
        <p:txBody>
          <a:bodyPr/>
          <a:lstStyle/>
          <a:p>
            <a:r>
              <a:rPr lang="sv-SE" smtClean="0"/>
              <a:t>Klicka på ikonen för att lägga till en bild</a:t>
            </a:r>
            <a:endParaRPr lang="sv-SE"/>
          </a:p>
        </p:txBody>
      </p:sp>
      <p:sp>
        <p:nvSpPr>
          <p:cNvPr id="11" name="Platshållare för text 10"/>
          <p:cNvSpPr>
            <a:spLocks noGrp="1"/>
          </p:cNvSpPr>
          <p:nvPr>
            <p:ph type="body" sz="quarter" idx="14"/>
          </p:nvPr>
        </p:nvSpPr>
        <p:spPr>
          <a:xfrm>
            <a:off x="4572000" y="1926000"/>
            <a:ext cx="3686400" cy="3888000"/>
          </a:xfrm>
        </p:spPr>
        <p:txBody>
          <a:bodyPr>
            <a:noAutofit/>
          </a:bodyPr>
          <a:lstStyle>
            <a:lvl1pPr>
              <a:defRPr sz="2000"/>
            </a:lvl1pPr>
            <a:lvl2pPr>
              <a:defRPr sz="20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931688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4400" y="619200"/>
            <a:ext cx="7344000" cy="1224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24247" y="1926000"/>
            <a:ext cx="7344000" cy="3888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099600" y="6462000"/>
            <a:ext cx="752320" cy="252000"/>
          </a:xfrm>
          <a:prstGeom prst="rect">
            <a:avLst/>
          </a:prstGeom>
        </p:spPr>
        <p:txBody>
          <a:bodyPr vert="horz" lIns="91440" tIns="45720" rIns="91440" bIns="45720" rtlCol="0" anchor="ctr"/>
          <a:lstStyle>
            <a:lvl1pPr algn="l">
              <a:defRPr sz="800" baseline="0">
                <a:solidFill>
                  <a:schemeClr val="tx1"/>
                </a:solidFill>
                <a:latin typeface="Arial" pitchFamily="34" charset="0"/>
                <a:cs typeface="Arial" pitchFamily="34" charset="0"/>
              </a:defRPr>
            </a:lvl1pPr>
          </a:lstStyle>
          <a:p>
            <a:fld id="{5B8BE423-1780-43BB-A8FE-3025F34AD1F8}" type="datetime1">
              <a:rPr lang="sv-SE" smtClean="0"/>
              <a:pPr/>
              <a:t>2016-10-20</a:t>
            </a:fld>
            <a:endParaRPr lang="sv-SE" dirty="0"/>
          </a:p>
        </p:txBody>
      </p:sp>
      <p:sp>
        <p:nvSpPr>
          <p:cNvPr id="5" name="Platshållare för sidfot 4"/>
          <p:cNvSpPr>
            <a:spLocks noGrp="1"/>
          </p:cNvSpPr>
          <p:nvPr>
            <p:ph type="ftr" sz="quarter" idx="3"/>
          </p:nvPr>
        </p:nvSpPr>
        <p:spPr>
          <a:xfrm>
            <a:off x="92990" y="6462000"/>
            <a:ext cx="3038850" cy="252000"/>
          </a:xfrm>
          <a:prstGeom prst="rect">
            <a:avLst/>
          </a:prstGeom>
        </p:spPr>
        <p:txBody>
          <a:bodyPr vert="horz" lIns="91440" tIns="45720" rIns="91440" bIns="45720" rtlCol="0" anchor="ctr"/>
          <a:lstStyle>
            <a:lvl1pPr algn="ctr">
              <a:defRPr sz="800" baseline="0">
                <a:solidFill>
                  <a:schemeClr val="tx1"/>
                </a:solidFill>
                <a:latin typeface="Arial" pitchFamily="34" charset="0"/>
                <a:cs typeface="Arial" pitchFamily="34" charset="0"/>
              </a:defRPr>
            </a:lvl1p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4"/>
          </p:nvPr>
        </p:nvSpPr>
        <p:spPr>
          <a:xfrm>
            <a:off x="3837600" y="6462000"/>
            <a:ext cx="360000" cy="252000"/>
          </a:xfrm>
          <a:prstGeom prst="rect">
            <a:avLst/>
          </a:prstGeom>
        </p:spPr>
        <p:txBody>
          <a:bodyPr vert="horz" lIns="91440" tIns="45720" rIns="91440" bIns="45720" rtlCol="0" anchor="ctr"/>
          <a:lstStyle>
            <a:lvl1pPr algn="r">
              <a:defRPr sz="800" baseline="0">
                <a:solidFill>
                  <a:schemeClr val="tx1"/>
                </a:solidFill>
                <a:latin typeface="Arial" pitchFamily="34" charset="0"/>
                <a:cs typeface="Arial" pitchFamily="34" charset="0"/>
              </a:defRPr>
            </a:lvl1pPr>
          </a:lstStyle>
          <a:p>
            <a:fld id="{1844E2AD-2CA4-4022-8F3B-D585D66E2E30}" type="slidenum">
              <a:rPr lang="sv-SE" smtClean="0"/>
              <a:pPr/>
              <a:t>‹#›</a:t>
            </a:fld>
            <a:endParaRPr lang="sv-SE" dirty="0"/>
          </a:p>
        </p:txBody>
      </p:sp>
      <p:pic>
        <p:nvPicPr>
          <p:cNvPr id="9" name="Picture 12" descr="J:\Produktion\Peter_arbetsmtrl\PROFIL\PPT_MALL\NYA_MALLEN\25_SWEPA_PMS_PC_KORRAD.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18257"/>
          <a:stretch/>
        </p:blipFill>
        <p:spPr bwMode="auto">
          <a:xfrm>
            <a:off x="8090867" y="5949280"/>
            <a:ext cx="959790" cy="79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0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51" r:id="rId5"/>
    <p:sldLayoutId id="2147483679" r:id="rId6"/>
    <p:sldLayoutId id="2147483671" r:id="rId7"/>
    <p:sldLayoutId id="2147483678" r:id="rId8"/>
    <p:sldLayoutId id="2147483673" r:id="rId9"/>
    <p:sldLayoutId id="2147483674" r:id="rId10"/>
    <p:sldLayoutId id="2147483675" r:id="rId11"/>
    <p:sldLayoutId id="2147483676" r:id="rId12"/>
    <p:sldLayoutId id="2147483677" r:id="rId13"/>
    <p:sldLayoutId id="2147483656" r:id="rId14"/>
  </p:sldLayoutIdLst>
  <p:timing>
    <p:tnLst>
      <p:par>
        <p:cTn id="1" dur="indefinite" restart="never" nodeType="tmRoot"/>
      </p:par>
    </p:tnLst>
  </p:timing>
  <p:hf hdr="0"/>
  <p:txStyles>
    <p:titleStyle>
      <a:lvl1pPr algn="l" defTabSz="914400" rtl="0" eaLnBrk="1" latinLnBrk="0" hangingPunct="1">
        <a:spcBef>
          <a:spcPct val="0"/>
        </a:spcBef>
        <a:buNone/>
        <a:defRPr sz="3000" b="1" kern="1200">
          <a:solidFill>
            <a:srgbClr val="5F5F5F"/>
          </a:solidFill>
          <a:latin typeface="Arial" pitchFamily="34" charset="0"/>
          <a:ea typeface="+mj-ea"/>
          <a:cs typeface="Arial" pitchFamily="34" charset="0"/>
        </a:defRPr>
      </a:lvl1pPr>
    </p:titleStyle>
    <p:body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naturvardsverket.se/luft" TargetMode="Externa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hyperlink" Target="mailto:ulf.troeng@naturvardsverket.se"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2016-10-20</a:t>
            </a:fld>
            <a:endParaRPr lang="sv-SE" dirty="0"/>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smtClean="0"/>
              <a:t>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a:t>
            </a:fld>
            <a:endParaRPr lang="sv-SE"/>
          </a:p>
        </p:txBody>
      </p:sp>
      <p:sp>
        <p:nvSpPr>
          <p:cNvPr id="7" name="Rubrik 6"/>
          <p:cNvSpPr>
            <a:spLocks noGrp="1"/>
          </p:cNvSpPr>
          <p:nvPr>
            <p:ph type="title"/>
          </p:nvPr>
        </p:nvSpPr>
        <p:spPr>
          <a:xfrm>
            <a:off x="5436096" y="2708920"/>
            <a:ext cx="3276024" cy="1998000"/>
          </a:xfrm>
        </p:spPr>
        <p:txBody>
          <a:bodyPr/>
          <a:lstStyle/>
          <a:p>
            <a:r>
              <a:rPr lang="sv-SE" b="0" dirty="0" smtClean="0"/>
              <a:t>En klimat- och </a:t>
            </a:r>
            <a:r>
              <a:rPr lang="sv-SE" dirty="0" smtClean="0"/>
              <a:t>luftvårds-strategi</a:t>
            </a:r>
            <a:r>
              <a:rPr lang="sv-SE" b="0" dirty="0" smtClean="0"/>
              <a:t> för </a:t>
            </a:r>
            <a:r>
              <a:rPr lang="sv-SE" b="0" dirty="0" err="1" smtClean="0"/>
              <a:t>sverige</a:t>
            </a:r>
            <a:endParaRPr lang="sv-SE" b="0" dirty="0"/>
          </a:p>
        </p:txBody>
      </p:sp>
      <p:pic>
        <p:nvPicPr>
          <p:cNvPr id="2" name="Platshållare för innehåll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88489" y="1552551"/>
            <a:ext cx="4463965" cy="4274898"/>
          </a:xfrm>
        </p:spPr>
      </p:pic>
    </p:spTree>
    <p:extLst>
      <p:ext uri="{BB962C8B-B14F-4D97-AF65-F5344CB8AC3E}">
        <p14:creationId xmlns:p14="http://schemas.microsoft.com/office/powerpoint/2010/main" val="2575216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Förslag till nya etappmål för luftföroreningar</a:t>
            </a:r>
            <a:endParaRPr lang="sv-SE" dirty="0"/>
          </a:p>
        </p:txBody>
      </p:sp>
      <p:sp>
        <p:nvSpPr>
          <p:cNvPr id="8" name="Platshållare för innehåll 7"/>
          <p:cNvSpPr>
            <a:spLocks noGrp="1"/>
          </p:cNvSpPr>
          <p:nvPr>
            <p:ph idx="1"/>
          </p:nvPr>
        </p:nvSpPr>
        <p:spPr>
          <a:xfrm>
            <a:off x="824400" y="1926000"/>
            <a:ext cx="8572136" cy="3888000"/>
          </a:xfrm>
        </p:spPr>
        <p:txBody>
          <a:bodyPr/>
          <a:lstStyle/>
          <a:p>
            <a:r>
              <a:rPr lang="sv-SE" sz="2000" dirty="0">
                <a:latin typeface="Arial" charset="0"/>
                <a:cs typeface="Arial" charset="0"/>
              </a:rPr>
              <a:t>Begränsade utsläpp från vägtrafik i </a:t>
            </a:r>
            <a:r>
              <a:rPr lang="sv-SE" sz="2000" dirty="0" smtClean="0">
                <a:latin typeface="Arial" charset="0"/>
                <a:cs typeface="Arial" charset="0"/>
              </a:rPr>
              <a:t>tätort</a:t>
            </a:r>
            <a:endParaRPr lang="sv-SE" sz="1600" i="1" dirty="0" smtClean="0">
              <a:latin typeface="Arial" charset="0"/>
              <a:cs typeface="Arial" charset="0"/>
            </a:endParaRPr>
          </a:p>
          <a:p>
            <a:r>
              <a:rPr lang="sv-SE" sz="2000" dirty="0">
                <a:latin typeface="Arial" charset="0"/>
                <a:cs typeface="Arial" charset="0"/>
              </a:rPr>
              <a:t>Begränsade utsläpp från småskalig </a:t>
            </a:r>
            <a:r>
              <a:rPr lang="sv-SE" sz="2000" dirty="0" smtClean="0">
                <a:latin typeface="Arial" charset="0"/>
                <a:cs typeface="Arial" charset="0"/>
              </a:rPr>
              <a:t>vedeldning</a:t>
            </a:r>
          </a:p>
          <a:p>
            <a:r>
              <a:rPr lang="sv-SE" sz="2000" dirty="0" smtClean="0">
                <a:latin typeface="Arial" charset="0"/>
                <a:cs typeface="Arial" charset="0"/>
              </a:rPr>
              <a:t>Begränsad </a:t>
            </a:r>
            <a:r>
              <a:rPr lang="sv-SE" sz="2000" dirty="0">
                <a:latin typeface="Arial" charset="0"/>
                <a:cs typeface="Arial" charset="0"/>
              </a:rPr>
              <a:t>intransport av </a:t>
            </a:r>
            <a:r>
              <a:rPr lang="sv-SE" sz="2000" dirty="0" smtClean="0">
                <a:latin typeface="Arial" charset="0"/>
                <a:cs typeface="Arial" charset="0"/>
              </a:rPr>
              <a:t>luftföroreningar</a:t>
            </a:r>
          </a:p>
          <a:p>
            <a:r>
              <a:rPr lang="sv-SE" sz="2000" dirty="0" smtClean="0">
                <a:latin typeface="Arial" charset="0"/>
                <a:cs typeface="Arial" charset="0"/>
              </a:rPr>
              <a:t>Uppnå </a:t>
            </a:r>
            <a:r>
              <a:rPr lang="sv-SE" sz="2000" dirty="0" smtClean="0">
                <a:latin typeface="Arial" charset="0"/>
                <a:cs typeface="Arial" charset="0"/>
              </a:rPr>
              <a:t>internationella </a:t>
            </a:r>
            <a:r>
              <a:rPr lang="sv-SE" sz="2000" dirty="0" smtClean="0">
                <a:latin typeface="Arial" charset="0"/>
                <a:cs typeface="Arial" charset="0"/>
              </a:rPr>
              <a:t>åtaganden</a:t>
            </a:r>
            <a:endParaRPr lang="sv-SE" sz="2000" dirty="0" smtClean="0">
              <a:latin typeface="Arial" charset="0"/>
              <a:cs typeface="Arial" charset="0"/>
            </a:endParaRP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dirty="0"/>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10</a:t>
            </a:fld>
            <a:endParaRPr lang="sv-SE" dirty="0"/>
          </a:p>
        </p:txBody>
      </p:sp>
    </p:spTree>
    <p:extLst>
      <p:ext uri="{BB962C8B-B14F-4D97-AF65-F5344CB8AC3E}">
        <p14:creationId xmlns:p14="http://schemas.microsoft.com/office/powerpoint/2010/main" val="2715398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Etappmål: Begränsade utsläpp från vägtrafik i tätort</a:t>
            </a:r>
            <a:endParaRPr lang="sv-SE" dirty="0"/>
          </a:p>
        </p:txBody>
      </p:sp>
      <p:sp>
        <p:nvSpPr>
          <p:cNvPr id="8" name="Platshållare för innehåll 7"/>
          <p:cNvSpPr>
            <a:spLocks noGrp="1"/>
          </p:cNvSpPr>
          <p:nvPr>
            <p:ph idx="1"/>
          </p:nvPr>
        </p:nvSpPr>
        <p:spPr>
          <a:xfrm>
            <a:off x="824400" y="1926000"/>
            <a:ext cx="8572136" cy="3888000"/>
          </a:xfrm>
        </p:spPr>
        <p:txBody>
          <a:bodyPr/>
          <a:lstStyle/>
          <a:p>
            <a:pPr lvl="1"/>
            <a:r>
              <a:rPr lang="sv-SE" dirty="0" smtClean="0">
                <a:latin typeface="Arial" charset="0"/>
                <a:cs typeface="Arial" charset="0"/>
              </a:rPr>
              <a:t>Andelen </a:t>
            </a:r>
            <a:r>
              <a:rPr lang="sv-SE" dirty="0">
                <a:latin typeface="Arial" charset="0"/>
                <a:cs typeface="Arial" charset="0"/>
              </a:rPr>
              <a:t>persontransportresor med kollektivtrafik, cykel och </a:t>
            </a:r>
            <a:r>
              <a:rPr lang="sv-SE" dirty="0" smtClean="0">
                <a:latin typeface="Arial" charset="0"/>
                <a:cs typeface="Arial" charset="0"/>
              </a:rPr>
              <a:t>gång i Sverige ska vara minst  25 % 2025</a:t>
            </a:r>
            <a:r>
              <a:rPr lang="sv-SE" dirty="0">
                <a:latin typeface="Arial" charset="0"/>
                <a:cs typeface="Arial" charset="0"/>
              </a:rPr>
              <a:t>, </a:t>
            </a:r>
            <a:r>
              <a:rPr lang="sv-SE" dirty="0" smtClean="0">
                <a:latin typeface="Arial" charset="0"/>
                <a:cs typeface="Arial" charset="0"/>
              </a:rPr>
              <a:t>uttryckt i personkilometer, i riktning mot målet att på sikt fördubbla marknadsandelen </a:t>
            </a:r>
            <a:r>
              <a:rPr lang="sv-SE" dirty="0">
                <a:latin typeface="Arial" charset="0"/>
                <a:cs typeface="Arial" charset="0"/>
              </a:rPr>
              <a:t>för </a:t>
            </a:r>
            <a:r>
              <a:rPr lang="sv-SE" dirty="0" smtClean="0">
                <a:latin typeface="Arial" charset="0"/>
                <a:cs typeface="Arial" charset="0"/>
              </a:rPr>
              <a:t>gång-, cykel-, </a:t>
            </a:r>
            <a:r>
              <a:rPr lang="sv-SE" dirty="0">
                <a:latin typeface="Arial" charset="0"/>
                <a:cs typeface="Arial" charset="0"/>
              </a:rPr>
              <a:t>och </a:t>
            </a:r>
            <a:r>
              <a:rPr lang="sv-SE" dirty="0" smtClean="0">
                <a:latin typeface="Arial" charset="0"/>
                <a:cs typeface="Arial" charset="0"/>
              </a:rPr>
              <a:t>kollektivtrafik</a:t>
            </a:r>
            <a:r>
              <a:rPr lang="sv-SE" dirty="0" smtClean="0">
                <a:latin typeface="Arial" charset="0"/>
                <a:cs typeface="Arial" charset="0"/>
              </a:rPr>
              <a:t>.</a:t>
            </a:r>
          </a:p>
          <a:p>
            <a:pPr lvl="1"/>
            <a:endParaRPr lang="sv-SE" sz="1800" dirty="0" smtClean="0">
              <a:latin typeface="Arial" charset="0"/>
              <a:cs typeface="Arial" charset="0"/>
            </a:endParaRPr>
          </a:p>
          <a:p>
            <a:pPr lvl="1"/>
            <a:r>
              <a:rPr lang="sv-SE" sz="1800" dirty="0" smtClean="0">
                <a:latin typeface="Arial" charset="0"/>
                <a:cs typeface="Arial" charset="0"/>
              </a:rPr>
              <a:t>Ökningen </a:t>
            </a:r>
            <a:r>
              <a:rPr lang="sv-SE" sz="1800" dirty="0">
                <a:latin typeface="Arial" charset="0"/>
                <a:cs typeface="Arial" charset="0"/>
              </a:rPr>
              <a:t>i persontransportresandet i tätorter ska ske med kollektivtrafik, cykel och gång så att biltrafiken minskar. Vidare föreslås att år 2020 ska personbilstrafiken i tätorter ha minskat med 10 procent jämfört med 2014</a:t>
            </a:r>
            <a:r>
              <a:rPr lang="sv-SE" sz="1800" dirty="0" smtClean="0">
                <a:latin typeface="Arial" charset="0"/>
                <a:cs typeface="Arial" charset="0"/>
              </a:rPr>
              <a:t>.</a:t>
            </a:r>
          </a:p>
          <a:p>
            <a:pPr lvl="1"/>
            <a:endParaRPr lang="sv-SE" sz="1800" dirty="0">
              <a:latin typeface="Arial" charset="0"/>
              <a:cs typeface="Arial" charset="0"/>
            </a:endParaRPr>
          </a:p>
          <a:p>
            <a:pPr lvl="1"/>
            <a:r>
              <a:rPr lang="sv-SE" sz="1800" dirty="0" smtClean="0">
                <a:latin typeface="Arial" charset="0"/>
                <a:cs typeface="Arial" charset="0"/>
              </a:rPr>
              <a:t>Andelen elfordon i den svenska fordonsflottan ska vara minst 10 % år 2025.</a:t>
            </a:r>
          </a:p>
          <a:p>
            <a:pPr lvl="1"/>
            <a:endParaRPr lang="sv-SE" sz="1800" dirty="0" smtClean="0">
              <a:latin typeface="Arial" charset="0"/>
              <a:cs typeface="Arial" charset="0"/>
            </a:endParaRPr>
          </a:p>
          <a:p>
            <a:endParaRPr lang="sv-SE" sz="1600" i="1" dirty="0" smtClean="0">
              <a:latin typeface="Arial" charset="0"/>
              <a:cs typeface="Arial" charset="0"/>
            </a:endParaRP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dirty="0"/>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11</a:t>
            </a:fld>
            <a:endParaRPr lang="sv-SE" dirty="0"/>
          </a:p>
        </p:txBody>
      </p:sp>
      <p:cxnSp>
        <p:nvCxnSpPr>
          <p:cNvPr id="3" name="Rak 2"/>
          <p:cNvCxnSpPr/>
          <p:nvPr/>
        </p:nvCxnSpPr>
        <p:spPr>
          <a:xfrm flipV="1">
            <a:off x="1763688" y="3789040"/>
            <a:ext cx="6624736" cy="1008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1916088" y="3789040"/>
            <a:ext cx="6112296" cy="1008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403648" y="5157192"/>
            <a:ext cx="76328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9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Etappmål: Begränsade utsläpp från vägtrafik i tätort</a:t>
            </a:r>
            <a:endParaRPr lang="sv-SE" dirty="0"/>
          </a:p>
        </p:txBody>
      </p:sp>
      <p:sp>
        <p:nvSpPr>
          <p:cNvPr id="8" name="Platshållare för innehåll 7"/>
          <p:cNvSpPr>
            <a:spLocks noGrp="1"/>
          </p:cNvSpPr>
          <p:nvPr>
            <p:ph idx="1"/>
          </p:nvPr>
        </p:nvSpPr>
        <p:spPr>
          <a:xfrm>
            <a:off x="824400" y="1926000"/>
            <a:ext cx="8572136" cy="3888000"/>
          </a:xfrm>
        </p:spPr>
        <p:txBody>
          <a:bodyPr/>
          <a:lstStyle/>
          <a:p>
            <a:pPr lvl="1"/>
            <a:r>
              <a:rPr lang="sv-SE" dirty="0" smtClean="0">
                <a:latin typeface="Arial" charset="0"/>
                <a:cs typeface="Arial" charset="0"/>
              </a:rPr>
              <a:t>Andelen </a:t>
            </a:r>
            <a:r>
              <a:rPr lang="sv-SE" dirty="0">
                <a:latin typeface="Arial" charset="0"/>
                <a:cs typeface="Arial" charset="0"/>
              </a:rPr>
              <a:t>persontransportresor med kollektivtrafik, cykel och </a:t>
            </a:r>
            <a:r>
              <a:rPr lang="sv-SE" dirty="0" smtClean="0">
                <a:latin typeface="Arial" charset="0"/>
                <a:cs typeface="Arial" charset="0"/>
              </a:rPr>
              <a:t>gång i Sverige ska vara minst  25 % 2025</a:t>
            </a:r>
            <a:r>
              <a:rPr lang="sv-SE" dirty="0">
                <a:latin typeface="Arial" charset="0"/>
                <a:cs typeface="Arial" charset="0"/>
              </a:rPr>
              <a:t>, </a:t>
            </a:r>
            <a:r>
              <a:rPr lang="sv-SE" dirty="0" smtClean="0">
                <a:latin typeface="Arial" charset="0"/>
                <a:cs typeface="Arial" charset="0"/>
              </a:rPr>
              <a:t>uttryckt i personkilometer, i riktning mot målet att på sikt fördubbla marknadsandelen </a:t>
            </a:r>
            <a:r>
              <a:rPr lang="sv-SE" dirty="0">
                <a:latin typeface="Arial" charset="0"/>
                <a:cs typeface="Arial" charset="0"/>
              </a:rPr>
              <a:t>för </a:t>
            </a:r>
            <a:r>
              <a:rPr lang="sv-SE" dirty="0" smtClean="0">
                <a:latin typeface="Arial" charset="0"/>
                <a:cs typeface="Arial" charset="0"/>
              </a:rPr>
              <a:t>gång-, cykel-, </a:t>
            </a:r>
            <a:r>
              <a:rPr lang="sv-SE" dirty="0">
                <a:latin typeface="Arial" charset="0"/>
                <a:cs typeface="Arial" charset="0"/>
              </a:rPr>
              <a:t>och </a:t>
            </a:r>
            <a:r>
              <a:rPr lang="sv-SE" dirty="0" smtClean="0">
                <a:latin typeface="Arial" charset="0"/>
                <a:cs typeface="Arial" charset="0"/>
              </a:rPr>
              <a:t>kollektivtrafik</a:t>
            </a:r>
            <a:r>
              <a:rPr lang="sv-SE" dirty="0" smtClean="0">
                <a:latin typeface="Arial" charset="0"/>
                <a:cs typeface="Arial" charset="0"/>
              </a:rPr>
              <a:t>.</a:t>
            </a:r>
          </a:p>
          <a:p>
            <a:pPr lvl="1"/>
            <a:endParaRPr lang="sv-SE" sz="1800" dirty="0" smtClean="0">
              <a:latin typeface="Arial" charset="0"/>
              <a:cs typeface="Arial" charset="0"/>
            </a:endParaRPr>
          </a:p>
          <a:p>
            <a:pPr lvl="1"/>
            <a:endParaRPr lang="sv-SE" sz="1800" dirty="0" smtClean="0">
              <a:latin typeface="Arial" charset="0"/>
              <a:cs typeface="Arial" charset="0"/>
            </a:endParaRPr>
          </a:p>
          <a:p>
            <a:endParaRPr lang="sv-SE" sz="1600" i="1" dirty="0" smtClean="0">
              <a:latin typeface="Arial" charset="0"/>
              <a:cs typeface="Arial" charset="0"/>
            </a:endParaRP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dirty="0"/>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12</a:t>
            </a:fld>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501008"/>
            <a:ext cx="4477866" cy="272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332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Styrmedel och åtgärder</a:t>
            </a:r>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13</a:t>
            </a:fld>
            <a:endParaRPr lang="sv-SE" dirty="0"/>
          </a:p>
        </p:txBody>
      </p:sp>
      <p:sp>
        <p:nvSpPr>
          <p:cNvPr id="11" name="Platshållare för innehåll 10"/>
          <p:cNvSpPr>
            <a:spLocks noGrp="1"/>
          </p:cNvSpPr>
          <p:nvPr>
            <p:ph idx="1"/>
          </p:nvPr>
        </p:nvSpPr>
        <p:spPr/>
        <p:txBody>
          <a:bodyPr/>
          <a:lstStyle/>
          <a:p>
            <a:r>
              <a:rPr lang="sv-SE" dirty="0" smtClean="0"/>
              <a:t>Begränsade utsläpp från vägtrafik i tätort</a:t>
            </a:r>
          </a:p>
          <a:p>
            <a:pPr lvl="1"/>
            <a:r>
              <a:rPr lang="sv-SE" sz="1600" dirty="0" smtClean="0"/>
              <a:t>Ge kommuner möjlighet att </a:t>
            </a:r>
          </a:p>
          <a:p>
            <a:pPr lvl="2"/>
            <a:r>
              <a:rPr lang="sv-SE" sz="1600" dirty="0" smtClean="0"/>
              <a:t>Införa miljözon </a:t>
            </a:r>
            <a:r>
              <a:rPr lang="sv-SE" sz="1600" dirty="0"/>
              <a:t>för </a:t>
            </a:r>
            <a:r>
              <a:rPr lang="sv-SE" sz="1600" dirty="0" smtClean="0"/>
              <a:t>lätta fordon.</a:t>
            </a:r>
          </a:p>
          <a:p>
            <a:pPr lvl="2"/>
            <a:r>
              <a:rPr lang="sv-SE" sz="1600" dirty="0" smtClean="0"/>
              <a:t>Differentierad P-avgift utifrån fordons miljöegenskaper.</a:t>
            </a:r>
          </a:p>
          <a:p>
            <a:pPr lvl="1"/>
            <a:r>
              <a:rPr lang="sv-SE" sz="1600" dirty="0" smtClean="0"/>
              <a:t>Stadsmiljöavtal, inkludera i nationella infrastrukturplanen för 2018-2027.</a:t>
            </a:r>
          </a:p>
          <a:p>
            <a:pPr lvl="1"/>
            <a:r>
              <a:rPr lang="sv-SE" sz="1600" dirty="0" smtClean="0"/>
              <a:t>Utred  skyndsamt  orsakerna  till  bristerna  i  systemet  med miljökvalitetsnormer och åtgärdsprogram för luft och ta fram förslag till förbättring av systemet.</a:t>
            </a:r>
          </a:p>
          <a:p>
            <a:pPr lvl="1"/>
            <a:r>
              <a:rPr lang="sv-SE" sz="1600" dirty="0" smtClean="0"/>
              <a:t>Genomför riktade informationsinsatser om vinterdäcks egenskaper.</a:t>
            </a:r>
          </a:p>
          <a:p>
            <a:pPr lvl="1"/>
            <a:r>
              <a:rPr lang="sv-SE" sz="1600" dirty="0" smtClean="0"/>
              <a:t>Se </a:t>
            </a:r>
            <a:r>
              <a:rPr lang="sv-SE" sz="1600" dirty="0"/>
              <a:t>över </a:t>
            </a:r>
            <a:r>
              <a:rPr lang="sv-SE" sz="1600" dirty="0" smtClean="0"/>
              <a:t>reseavdragsystemet.</a:t>
            </a:r>
          </a:p>
          <a:p>
            <a:pPr lvl="1"/>
            <a:r>
              <a:rPr lang="sv-SE" sz="1600" dirty="0" smtClean="0"/>
              <a:t>Skärp stegvis CO</a:t>
            </a:r>
            <a:r>
              <a:rPr lang="sv-SE" sz="1600" baseline="-25000" dirty="0" smtClean="0"/>
              <a:t>2</a:t>
            </a:r>
            <a:r>
              <a:rPr lang="sv-SE" sz="1600" dirty="0" smtClean="0"/>
              <a:t>-krav på personbilar och lätta lastbilar, på sikt livscykelperspektiv.</a:t>
            </a:r>
          </a:p>
          <a:p>
            <a:pPr lvl="1"/>
            <a:r>
              <a:rPr lang="sv-SE" sz="1600" dirty="0" smtClean="0"/>
              <a:t>Beskattnings- och förmånsreglerna för bilar ska stödja introduktion av ”lågutsläppsfordon”.</a:t>
            </a:r>
          </a:p>
          <a:p>
            <a:pPr lvl="1"/>
            <a:r>
              <a:rPr lang="sv-SE" sz="1600" dirty="0" smtClean="0"/>
              <a:t>Utsläppskrav </a:t>
            </a:r>
            <a:r>
              <a:rPr lang="sv-SE" sz="1600" dirty="0"/>
              <a:t>i offentlig upphandling </a:t>
            </a:r>
            <a:r>
              <a:rPr lang="sv-SE" sz="1600" dirty="0" smtClean="0"/>
              <a:t>som stödjer energieffektiva tunga fordon.</a:t>
            </a:r>
          </a:p>
        </p:txBody>
      </p:sp>
      <p:sp>
        <p:nvSpPr>
          <p:cNvPr id="2" name="Vänster klammerparentes 1"/>
          <p:cNvSpPr/>
          <p:nvPr/>
        </p:nvSpPr>
        <p:spPr>
          <a:xfrm>
            <a:off x="532795" y="5070610"/>
            <a:ext cx="512773" cy="142471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a:off x="613520" y="2356048"/>
            <a:ext cx="432048" cy="110797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textruta 2"/>
          <p:cNvSpPr txBox="1"/>
          <p:nvPr/>
        </p:nvSpPr>
        <p:spPr>
          <a:xfrm>
            <a:off x="-27317" y="2586870"/>
            <a:ext cx="864339" cy="923330"/>
          </a:xfrm>
          <a:prstGeom prst="rect">
            <a:avLst/>
          </a:prstGeom>
          <a:noFill/>
        </p:spPr>
        <p:txBody>
          <a:bodyPr wrap="none" rtlCol="0">
            <a:spAutoFit/>
          </a:bodyPr>
          <a:lstStyle/>
          <a:p>
            <a:r>
              <a:rPr lang="sv-SE" dirty="0" smtClean="0">
                <a:solidFill>
                  <a:schemeClr val="accent1">
                    <a:lumMod val="75000"/>
                  </a:schemeClr>
                </a:solidFill>
              </a:rPr>
              <a:t>Lokala</a:t>
            </a:r>
          </a:p>
          <a:p>
            <a:r>
              <a:rPr lang="sv-SE" dirty="0">
                <a:solidFill>
                  <a:schemeClr val="accent1">
                    <a:lumMod val="75000"/>
                  </a:schemeClr>
                </a:solidFill>
              </a:rPr>
              <a:t>s</a:t>
            </a:r>
            <a:r>
              <a:rPr lang="sv-SE" dirty="0" smtClean="0">
                <a:solidFill>
                  <a:schemeClr val="accent1">
                    <a:lumMod val="75000"/>
                  </a:schemeClr>
                </a:solidFill>
              </a:rPr>
              <a:t>tyr-</a:t>
            </a:r>
          </a:p>
          <a:p>
            <a:r>
              <a:rPr lang="sv-SE" dirty="0" smtClean="0">
                <a:solidFill>
                  <a:schemeClr val="accent1">
                    <a:lumMod val="75000"/>
                  </a:schemeClr>
                </a:solidFill>
              </a:rPr>
              <a:t>medel</a:t>
            </a:r>
            <a:endParaRPr lang="sv-SE" dirty="0">
              <a:solidFill>
                <a:schemeClr val="accent1">
                  <a:lumMod val="75000"/>
                </a:schemeClr>
              </a:solidFill>
            </a:endParaRPr>
          </a:p>
        </p:txBody>
      </p:sp>
      <p:sp>
        <p:nvSpPr>
          <p:cNvPr id="10" name="textruta 9"/>
          <p:cNvSpPr txBox="1"/>
          <p:nvPr/>
        </p:nvSpPr>
        <p:spPr>
          <a:xfrm>
            <a:off x="-78910" y="5395080"/>
            <a:ext cx="915635" cy="369332"/>
          </a:xfrm>
          <a:prstGeom prst="rect">
            <a:avLst/>
          </a:prstGeom>
          <a:noFill/>
        </p:spPr>
        <p:txBody>
          <a:bodyPr wrap="none" rtlCol="0">
            <a:spAutoFit/>
          </a:bodyPr>
          <a:lstStyle/>
          <a:p>
            <a:r>
              <a:rPr lang="sv-SE" dirty="0" smtClean="0">
                <a:solidFill>
                  <a:schemeClr val="accent1">
                    <a:lumMod val="75000"/>
                  </a:schemeClr>
                </a:solidFill>
              </a:rPr>
              <a:t>Fordon</a:t>
            </a:r>
            <a:endParaRPr lang="sv-SE" dirty="0">
              <a:solidFill>
                <a:schemeClr val="accent1">
                  <a:lumMod val="75000"/>
                </a:schemeClr>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t="2306" b="2306"/>
          <a:stretch>
            <a:fillRect/>
          </a:stretch>
        </p:blipFill>
        <p:spPr bwMode="auto">
          <a:xfrm>
            <a:off x="6727335" y="404664"/>
            <a:ext cx="205222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Vänster klammerparentes 12"/>
          <p:cNvSpPr/>
          <p:nvPr/>
        </p:nvSpPr>
        <p:spPr>
          <a:xfrm>
            <a:off x="613520" y="4653136"/>
            <a:ext cx="420470" cy="28803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textruta 13"/>
          <p:cNvSpPr txBox="1"/>
          <p:nvPr/>
        </p:nvSpPr>
        <p:spPr>
          <a:xfrm>
            <a:off x="-78910" y="4732056"/>
            <a:ext cx="979755" cy="338554"/>
          </a:xfrm>
          <a:prstGeom prst="rect">
            <a:avLst/>
          </a:prstGeom>
          <a:noFill/>
        </p:spPr>
        <p:txBody>
          <a:bodyPr wrap="none" rtlCol="0">
            <a:spAutoFit/>
          </a:bodyPr>
          <a:lstStyle/>
          <a:p>
            <a:r>
              <a:rPr lang="sv-SE" sz="1600" dirty="0" smtClean="0">
                <a:solidFill>
                  <a:schemeClr val="accent1">
                    <a:lumMod val="75000"/>
                  </a:schemeClr>
                </a:solidFill>
              </a:rPr>
              <a:t>Pendling</a:t>
            </a:r>
            <a:endParaRPr lang="sv-SE" sz="1600" dirty="0">
              <a:solidFill>
                <a:schemeClr val="accent1">
                  <a:lumMod val="75000"/>
                </a:schemeClr>
              </a:solidFill>
            </a:endParaRPr>
          </a:p>
        </p:txBody>
      </p:sp>
      <p:sp>
        <p:nvSpPr>
          <p:cNvPr id="15" name="Vänster klammerparentes 14"/>
          <p:cNvSpPr/>
          <p:nvPr/>
        </p:nvSpPr>
        <p:spPr>
          <a:xfrm>
            <a:off x="601942" y="3545160"/>
            <a:ext cx="432048" cy="67037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6" name="Vänster klammerparentes 15"/>
          <p:cNvSpPr/>
          <p:nvPr/>
        </p:nvSpPr>
        <p:spPr>
          <a:xfrm>
            <a:off x="595439" y="4339524"/>
            <a:ext cx="420470" cy="22710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7" name="textruta 16"/>
          <p:cNvSpPr txBox="1"/>
          <p:nvPr/>
        </p:nvSpPr>
        <p:spPr>
          <a:xfrm>
            <a:off x="-27317" y="4314582"/>
            <a:ext cx="651140" cy="338554"/>
          </a:xfrm>
          <a:prstGeom prst="rect">
            <a:avLst/>
          </a:prstGeom>
          <a:noFill/>
        </p:spPr>
        <p:txBody>
          <a:bodyPr wrap="none" rtlCol="0">
            <a:spAutoFit/>
          </a:bodyPr>
          <a:lstStyle/>
          <a:p>
            <a:r>
              <a:rPr lang="sv-SE" sz="1600" dirty="0" smtClean="0">
                <a:solidFill>
                  <a:schemeClr val="accent1">
                    <a:lumMod val="75000"/>
                  </a:schemeClr>
                </a:solidFill>
              </a:rPr>
              <a:t>Däck</a:t>
            </a:r>
            <a:endParaRPr lang="sv-SE" sz="1600" dirty="0">
              <a:solidFill>
                <a:schemeClr val="accent1">
                  <a:lumMod val="75000"/>
                </a:schemeClr>
              </a:solidFill>
            </a:endParaRPr>
          </a:p>
        </p:txBody>
      </p:sp>
      <p:sp>
        <p:nvSpPr>
          <p:cNvPr id="18" name="textruta 17"/>
          <p:cNvSpPr txBox="1"/>
          <p:nvPr/>
        </p:nvSpPr>
        <p:spPr>
          <a:xfrm>
            <a:off x="-27317" y="3630764"/>
            <a:ext cx="639919" cy="584775"/>
          </a:xfrm>
          <a:prstGeom prst="rect">
            <a:avLst/>
          </a:prstGeom>
          <a:noFill/>
        </p:spPr>
        <p:txBody>
          <a:bodyPr wrap="none" rtlCol="0">
            <a:spAutoFit/>
          </a:bodyPr>
          <a:lstStyle/>
          <a:p>
            <a:r>
              <a:rPr lang="sv-SE" sz="1600" dirty="0" smtClean="0">
                <a:solidFill>
                  <a:schemeClr val="accent1">
                    <a:lumMod val="75000"/>
                  </a:schemeClr>
                </a:solidFill>
              </a:rPr>
              <a:t>MKN</a:t>
            </a:r>
          </a:p>
          <a:p>
            <a:r>
              <a:rPr lang="sv-SE" sz="1600" dirty="0" smtClean="0">
                <a:solidFill>
                  <a:schemeClr val="accent1">
                    <a:lumMod val="75000"/>
                  </a:schemeClr>
                </a:solidFill>
              </a:rPr>
              <a:t>ÅGP</a:t>
            </a:r>
            <a:endParaRPr lang="sv-SE" sz="1600" dirty="0">
              <a:solidFill>
                <a:schemeClr val="accent1">
                  <a:lumMod val="75000"/>
                </a:schemeClr>
              </a:solidFill>
            </a:endParaRPr>
          </a:p>
        </p:txBody>
      </p:sp>
    </p:spTree>
    <p:extLst>
      <p:ext uri="{BB962C8B-B14F-4D97-AF65-F5344CB8AC3E}">
        <p14:creationId xmlns:p14="http://schemas.microsoft.com/office/powerpoint/2010/main" val="35129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p:bldP spid="10" grpId="0"/>
      <p:bldP spid="13" grpId="0" animBg="1"/>
      <p:bldP spid="14" grpId="0"/>
      <p:bldP spid="15" grpId="0" animBg="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Förslag på mål och styrmedel och åtgärder i klimatstrategin gynnar luftvårdsarbetet</a:t>
            </a:r>
            <a:endParaRPr lang="sv-SE" dirty="0"/>
          </a:p>
        </p:txBody>
      </p:sp>
      <p:sp>
        <p:nvSpPr>
          <p:cNvPr id="8" name="Platshållare för innehåll 7"/>
          <p:cNvSpPr>
            <a:spLocks noGrp="1"/>
          </p:cNvSpPr>
          <p:nvPr>
            <p:ph idx="1"/>
          </p:nvPr>
        </p:nvSpPr>
        <p:spPr>
          <a:xfrm>
            <a:off x="827584" y="2204864"/>
            <a:ext cx="8064896" cy="3888000"/>
          </a:xfrm>
        </p:spPr>
        <p:txBody>
          <a:bodyPr/>
          <a:lstStyle/>
          <a:p>
            <a:pPr lvl="1"/>
            <a:r>
              <a:rPr lang="sv-SE" dirty="0" smtClean="0">
                <a:latin typeface="Arial" charset="0"/>
                <a:cs typeface="Arial" charset="0"/>
              </a:rPr>
              <a:t>Ett flertal bedömningar och förslag på transportområdet är gynnsamma ur både klimat- och luftvårdssynpunkt.</a:t>
            </a:r>
          </a:p>
          <a:p>
            <a:pPr lvl="1"/>
            <a:endParaRPr lang="sv-SE" dirty="0" smtClean="0">
              <a:latin typeface="Arial" charset="0"/>
              <a:cs typeface="Arial" charset="0"/>
            </a:endParaRPr>
          </a:p>
          <a:p>
            <a:pPr lvl="1"/>
            <a:endParaRPr lang="sv-SE" sz="1800" dirty="0" smtClean="0">
              <a:latin typeface="Arial" charset="0"/>
              <a:cs typeface="Arial" charset="0"/>
            </a:endParaRPr>
          </a:p>
          <a:p>
            <a:pPr lvl="1"/>
            <a:endParaRPr lang="sv-SE" sz="1800" dirty="0" smtClean="0">
              <a:latin typeface="Arial" charset="0"/>
              <a:cs typeface="Arial" charset="0"/>
            </a:endParaRPr>
          </a:p>
          <a:p>
            <a:endParaRPr lang="sv-SE" sz="1600" i="1" dirty="0" smtClean="0">
              <a:latin typeface="Arial" charset="0"/>
              <a:cs typeface="Arial" charset="0"/>
            </a:endParaRP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dirty="0"/>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14</a:t>
            </a:fld>
            <a:endParaRPr lang="sv-SE" dirty="0"/>
          </a:p>
        </p:txBody>
      </p:sp>
    </p:spTree>
    <p:extLst>
      <p:ext uri="{BB962C8B-B14F-4D97-AF65-F5344CB8AC3E}">
        <p14:creationId xmlns:p14="http://schemas.microsoft.com/office/powerpoint/2010/main" val="717520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err="1" smtClean="0"/>
              <a:t>Målbana</a:t>
            </a:r>
            <a:r>
              <a:rPr lang="sv-SE" dirty="0" smtClean="0"/>
              <a:t> utsläpp av växthusgaser</a:t>
            </a:r>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15</a:t>
            </a:fld>
            <a:endParaRPr lang="sv-SE" dirty="0"/>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3760770412"/>
              </p:ext>
            </p:extLst>
          </p:nvPr>
        </p:nvGraphicFramePr>
        <p:xfrm>
          <a:off x="323528" y="1925638"/>
          <a:ext cx="7560840" cy="38877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4782890" y="3637769"/>
            <a:ext cx="1656184" cy="338554"/>
          </a:xfrm>
          <a:prstGeom prst="rect">
            <a:avLst/>
          </a:prstGeom>
          <a:noFill/>
        </p:spPr>
        <p:txBody>
          <a:bodyPr wrap="square" rtlCol="0">
            <a:spAutoFit/>
          </a:bodyPr>
          <a:lstStyle/>
          <a:p>
            <a:r>
              <a:rPr lang="sv-SE" sz="1050" b="1" dirty="0" smtClean="0"/>
              <a:t>2030: </a:t>
            </a:r>
            <a:r>
              <a:rPr lang="sv-SE" sz="1600" b="1" dirty="0" smtClean="0"/>
              <a:t>- 63 %</a:t>
            </a:r>
            <a:endParaRPr lang="sv-SE" sz="800" dirty="0"/>
          </a:p>
        </p:txBody>
      </p:sp>
      <p:cxnSp>
        <p:nvCxnSpPr>
          <p:cNvPr id="9" name="Rak 8"/>
          <p:cNvCxnSpPr/>
          <p:nvPr/>
        </p:nvCxnSpPr>
        <p:spPr>
          <a:xfrm flipV="1">
            <a:off x="4710882" y="3834723"/>
            <a:ext cx="163066" cy="368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5508104" y="3949604"/>
            <a:ext cx="1656184" cy="338554"/>
          </a:xfrm>
          <a:prstGeom prst="rect">
            <a:avLst/>
          </a:prstGeom>
          <a:noFill/>
        </p:spPr>
        <p:txBody>
          <a:bodyPr wrap="square" rtlCol="0">
            <a:spAutoFit/>
          </a:bodyPr>
          <a:lstStyle/>
          <a:p>
            <a:r>
              <a:rPr lang="sv-SE" sz="1050" b="1" dirty="0" smtClean="0"/>
              <a:t>2040: </a:t>
            </a:r>
            <a:r>
              <a:rPr lang="sv-SE" sz="1600" b="1" dirty="0" smtClean="0"/>
              <a:t>- 75 %</a:t>
            </a:r>
            <a:endParaRPr lang="sv-SE" sz="800" dirty="0"/>
          </a:p>
        </p:txBody>
      </p:sp>
      <p:cxnSp>
        <p:nvCxnSpPr>
          <p:cNvPr id="12" name="Rak 11"/>
          <p:cNvCxnSpPr/>
          <p:nvPr/>
        </p:nvCxnSpPr>
        <p:spPr>
          <a:xfrm flipV="1">
            <a:off x="5436096" y="4146558"/>
            <a:ext cx="163066" cy="368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6156176" y="4382030"/>
            <a:ext cx="1656184" cy="338554"/>
          </a:xfrm>
          <a:prstGeom prst="rect">
            <a:avLst/>
          </a:prstGeom>
          <a:noFill/>
        </p:spPr>
        <p:txBody>
          <a:bodyPr wrap="square" rtlCol="0">
            <a:spAutoFit/>
          </a:bodyPr>
          <a:lstStyle/>
          <a:p>
            <a:r>
              <a:rPr lang="sv-SE" sz="1050" b="1" dirty="0" smtClean="0"/>
              <a:t>2045: </a:t>
            </a:r>
            <a:r>
              <a:rPr lang="sv-SE" sz="1600" b="1" dirty="0" smtClean="0"/>
              <a:t>- 85 %</a:t>
            </a:r>
            <a:endParaRPr lang="sv-SE" sz="800" dirty="0"/>
          </a:p>
        </p:txBody>
      </p:sp>
      <p:cxnSp>
        <p:nvCxnSpPr>
          <p:cNvPr id="16" name="Rak 15"/>
          <p:cNvCxnSpPr/>
          <p:nvPr/>
        </p:nvCxnSpPr>
        <p:spPr>
          <a:xfrm flipV="1">
            <a:off x="5868144" y="4553352"/>
            <a:ext cx="288032" cy="18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755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Mål för minskade utsläpp från transportsektorn</a:t>
            </a:r>
            <a:endParaRPr lang="sv-SE" dirty="0"/>
          </a:p>
        </p:txBody>
      </p:sp>
      <p:sp>
        <p:nvSpPr>
          <p:cNvPr id="8" name="Platshållare för innehåll 7"/>
          <p:cNvSpPr>
            <a:spLocks noGrp="1"/>
          </p:cNvSpPr>
          <p:nvPr>
            <p:ph idx="1"/>
          </p:nvPr>
        </p:nvSpPr>
        <p:spPr/>
        <p:txBody>
          <a:bodyPr/>
          <a:lstStyle/>
          <a:p>
            <a:r>
              <a:rPr lang="sv-SE" dirty="0" smtClean="0">
                <a:latin typeface="Arial" charset="0"/>
                <a:cs typeface="Arial" charset="0"/>
              </a:rPr>
              <a:t>Beredningens förslag till mål: </a:t>
            </a:r>
            <a:r>
              <a:rPr lang="sv-SE" b="1" dirty="0" smtClean="0">
                <a:latin typeface="Arial" charset="0"/>
                <a:cs typeface="Arial" charset="0"/>
              </a:rPr>
              <a:t>-70 %</a:t>
            </a:r>
            <a:r>
              <a:rPr lang="sv-SE" dirty="0" smtClean="0">
                <a:latin typeface="Arial" charset="0"/>
                <a:cs typeface="Arial" charset="0"/>
              </a:rPr>
              <a:t> utsläpp av växthusgaser från inrikes transporter (exkl. flyg) till 2030 jmf med 2010 års nivå</a:t>
            </a: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16</a:t>
            </a:fld>
            <a:endParaRPr lang="sv-SE" dirty="0"/>
          </a:p>
        </p:txBody>
      </p:sp>
      <p:graphicFrame>
        <p:nvGraphicFramePr>
          <p:cNvPr id="10" name="Diagram 9"/>
          <p:cNvGraphicFramePr>
            <a:graphicFrameLocks/>
          </p:cNvGraphicFramePr>
          <p:nvPr>
            <p:extLst>
              <p:ext uri="{D42A27DB-BD31-4B8C-83A1-F6EECF244321}">
                <p14:modId xmlns:p14="http://schemas.microsoft.com/office/powerpoint/2010/main" val="890133650"/>
              </p:ext>
            </p:extLst>
          </p:nvPr>
        </p:nvGraphicFramePr>
        <p:xfrm>
          <a:off x="1187624" y="3068960"/>
          <a:ext cx="6457951" cy="337661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p:cNvSpPr txBox="1"/>
          <p:nvPr/>
        </p:nvSpPr>
        <p:spPr>
          <a:xfrm>
            <a:off x="6167958" y="4623024"/>
            <a:ext cx="1656184" cy="253916"/>
          </a:xfrm>
          <a:prstGeom prst="rect">
            <a:avLst/>
          </a:prstGeom>
          <a:noFill/>
        </p:spPr>
        <p:txBody>
          <a:bodyPr wrap="square" rtlCol="0">
            <a:spAutoFit/>
          </a:bodyPr>
          <a:lstStyle/>
          <a:p>
            <a:r>
              <a:rPr lang="sv-SE" sz="1050" b="1" dirty="0" smtClean="0"/>
              <a:t>-30 % </a:t>
            </a:r>
            <a:r>
              <a:rPr lang="sv-SE" sz="800" dirty="0" smtClean="0"/>
              <a:t>2030 jmf 2010</a:t>
            </a:r>
            <a:endParaRPr lang="sv-SE" sz="800" dirty="0"/>
          </a:p>
        </p:txBody>
      </p:sp>
      <p:sp>
        <p:nvSpPr>
          <p:cNvPr id="11" name="textruta 10"/>
          <p:cNvSpPr txBox="1"/>
          <p:nvPr/>
        </p:nvSpPr>
        <p:spPr>
          <a:xfrm>
            <a:off x="6167958" y="5301208"/>
            <a:ext cx="1656184" cy="253916"/>
          </a:xfrm>
          <a:prstGeom prst="rect">
            <a:avLst/>
          </a:prstGeom>
          <a:noFill/>
        </p:spPr>
        <p:txBody>
          <a:bodyPr wrap="square" rtlCol="0">
            <a:spAutoFit/>
          </a:bodyPr>
          <a:lstStyle/>
          <a:p>
            <a:r>
              <a:rPr lang="sv-SE" sz="1050" b="1" dirty="0" smtClean="0"/>
              <a:t>-70 % </a:t>
            </a:r>
            <a:r>
              <a:rPr lang="sv-SE" sz="800" dirty="0" smtClean="0"/>
              <a:t>2030 jmf 2010</a:t>
            </a:r>
            <a:endParaRPr lang="sv-SE" sz="800" dirty="0"/>
          </a:p>
        </p:txBody>
      </p:sp>
      <p:sp>
        <p:nvSpPr>
          <p:cNvPr id="12" name="textruta 11"/>
          <p:cNvSpPr txBox="1"/>
          <p:nvPr/>
        </p:nvSpPr>
        <p:spPr>
          <a:xfrm>
            <a:off x="4499992" y="3727346"/>
            <a:ext cx="1656184" cy="253916"/>
          </a:xfrm>
          <a:prstGeom prst="rect">
            <a:avLst/>
          </a:prstGeom>
          <a:noFill/>
        </p:spPr>
        <p:txBody>
          <a:bodyPr wrap="square" rtlCol="0">
            <a:spAutoFit/>
          </a:bodyPr>
          <a:lstStyle/>
          <a:p>
            <a:r>
              <a:rPr lang="sv-SE" sz="1050" b="1" dirty="0" smtClean="0"/>
              <a:t>-12 % </a:t>
            </a:r>
            <a:r>
              <a:rPr lang="sv-SE" sz="800" dirty="0" smtClean="0"/>
              <a:t>2014 jmf 2010</a:t>
            </a:r>
            <a:endParaRPr lang="sv-SE" sz="800" dirty="0"/>
          </a:p>
        </p:txBody>
      </p:sp>
      <p:cxnSp>
        <p:nvCxnSpPr>
          <p:cNvPr id="13" name="Rak 12"/>
          <p:cNvCxnSpPr/>
          <p:nvPr/>
        </p:nvCxnSpPr>
        <p:spPr>
          <a:xfrm flipV="1">
            <a:off x="4427984" y="3924300"/>
            <a:ext cx="163066" cy="368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5"/>
          <p:cNvCxnSpPr>
            <a:endCxn id="2" idx="1"/>
          </p:cNvCxnSpPr>
          <p:nvPr/>
        </p:nvCxnSpPr>
        <p:spPr>
          <a:xfrm>
            <a:off x="5924550" y="4686300"/>
            <a:ext cx="243408" cy="636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5962650" y="5429250"/>
            <a:ext cx="2476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08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Mål för minskade utsläpp från transportsektorn</a:t>
            </a:r>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17</a:t>
            </a:fld>
            <a:endParaRPr lang="sv-S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62128"/>
            <a:ext cx="6233816" cy="479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24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Konsekvensanalys</a:t>
            </a:r>
            <a:endParaRPr lang="sv-SE" dirty="0"/>
          </a:p>
        </p:txBody>
      </p:sp>
      <p:sp>
        <p:nvSpPr>
          <p:cNvPr id="8" name="Platshållare för innehåll 7"/>
          <p:cNvSpPr>
            <a:spLocks noGrp="1"/>
          </p:cNvSpPr>
          <p:nvPr>
            <p:ph idx="1"/>
          </p:nvPr>
        </p:nvSpPr>
        <p:spPr>
          <a:xfrm>
            <a:off x="824400" y="1926000"/>
            <a:ext cx="8140088" cy="3888000"/>
          </a:xfrm>
        </p:spPr>
        <p:txBody>
          <a:bodyPr/>
          <a:lstStyle/>
          <a:p>
            <a:pPr lvl="1"/>
            <a:r>
              <a:rPr lang="sv-SE" dirty="0" smtClean="0">
                <a:latin typeface="Arial" charset="0"/>
                <a:cs typeface="Arial" charset="0"/>
              </a:rPr>
              <a:t>Förslagen på styrmedel och åtgärder är i många fall av allmän karaktär. </a:t>
            </a:r>
          </a:p>
          <a:p>
            <a:pPr lvl="1"/>
            <a:r>
              <a:rPr lang="sv-SE" dirty="0" smtClean="0">
                <a:latin typeface="Arial" charset="0"/>
                <a:cs typeface="Arial" charset="0"/>
              </a:rPr>
              <a:t>Kostnader </a:t>
            </a:r>
            <a:r>
              <a:rPr lang="sv-SE" dirty="0">
                <a:latin typeface="Arial" charset="0"/>
                <a:cs typeface="Arial" charset="0"/>
              </a:rPr>
              <a:t>för </a:t>
            </a:r>
            <a:r>
              <a:rPr lang="sv-SE" dirty="0" smtClean="0">
                <a:latin typeface="Arial" charset="0"/>
                <a:cs typeface="Arial" charset="0"/>
              </a:rPr>
              <a:t>samhället till följd av exponering för luftföroreningar kopplade till inhemsk vägtrafik har uppskattats till 8–11 miljarder kronor (2010</a:t>
            </a:r>
            <a:r>
              <a:rPr lang="sv-SE" dirty="0">
                <a:latin typeface="Arial" charset="0"/>
                <a:cs typeface="Arial" charset="0"/>
              </a:rPr>
              <a:t>), </a:t>
            </a:r>
            <a:r>
              <a:rPr lang="sv-SE" dirty="0" smtClean="0">
                <a:latin typeface="Arial" charset="0"/>
                <a:cs typeface="Arial" charset="0"/>
              </a:rPr>
              <a:t>motsvarande 0,2-0,3 % av BNP.</a:t>
            </a:r>
            <a:endParaRPr lang="sv-SE" dirty="0">
              <a:latin typeface="Arial" charset="0"/>
              <a:cs typeface="Arial" charset="0"/>
            </a:endParaRPr>
          </a:p>
          <a:p>
            <a:pPr lvl="1"/>
            <a:r>
              <a:rPr lang="sv-SE" dirty="0" smtClean="0">
                <a:latin typeface="Arial" charset="0"/>
                <a:cs typeface="Arial" charset="0"/>
              </a:rPr>
              <a:t>Sammantagen bedömning: de statsfinansiella konsekvenserna av förslagen blir relativt små och de samhällsekonomiska kostnader som luftföroreningar </a:t>
            </a:r>
            <a:r>
              <a:rPr lang="sv-SE" dirty="0">
                <a:latin typeface="Arial" charset="0"/>
                <a:cs typeface="Arial" charset="0"/>
              </a:rPr>
              <a:t>orsakar i Sverige varje år minskar.</a:t>
            </a:r>
            <a:endParaRPr lang="sv-SE" dirty="0" smtClean="0">
              <a:latin typeface="Arial" charset="0"/>
              <a:cs typeface="Arial" charset="0"/>
            </a:endParaRPr>
          </a:p>
          <a:p>
            <a:pPr lvl="1"/>
            <a:endParaRPr lang="sv-SE" sz="1800" dirty="0" smtClean="0">
              <a:latin typeface="Arial" charset="0"/>
              <a:cs typeface="Arial" charset="0"/>
            </a:endParaRPr>
          </a:p>
          <a:p>
            <a:pPr lvl="1"/>
            <a:endParaRPr lang="sv-SE" sz="1800" dirty="0" smtClean="0">
              <a:latin typeface="Arial" charset="0"/>
              <a:cs typeface="Arial" charset="0"/>
            </a:endParaRPr>
          </a:p>
          <a:p>
            <a:endParaRPr lang="sv-SE" sz="1600" i="1" dirty="0" smtClean="0">
              <a:latin typeface="Arial" charset="0"/>
              <a:cs typeface="Arial" charset="0"/>
            </a:endParaRP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dirty="0"/>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18</a:t>
            </a:fld>
            <a:endParaRPr lang="sv-SE" dirty="0"/>
          </a:p>
        </p:txBody>
      </p:sp>
    </p:spTree>
    <p:extLst>
      <p:ext uri="{BB962C8B-B14F-4D97-AF65-F5344CB8AC3E}">
        <p14:creationId xmlns:p14="http://schemas.microsoft.com/office/powerpoint/2010/main" val="1652855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19</a:t>
            </a:fld>
            <a:endParaRPr lang="sv-SE"/>
          </a:p>
        </p:txBody>
      </p:sp>
      <p:sp>
        <p:nvSpPr>
          <p:cNvPr id="7" name="Rubrik 6"/>
          <p:cNvSpPr>
            <a:spLocks noGrp="1"/>
          </p:cNvSpPr>
          <p:nvPr>
            <p:ph type="title"/>
          </p:nvPr>
        </p:nvSpPr>
        <p:spPr>
          <a:xfrm>
            <a:off x="1269450" y="1033780"/>
            <a:ext cx="6480720" cy="1998000"/>
          </a:xfrm>
        </p:spPr>
        <p:txBody>
          <a:bodyPr/>
          <a:lstStyle/>
          <a:p>
            <a:r>
              <a:rPr lang="sv-SE" dirty="0" smtClean="0"/>
              <a:t>Tack!</a:t>
            </a:r>
            <a:endParaRPr lang="sv-SE" dirty="0"/>
          </a:p>
        </p:txBody>
      </p:sp>
      <p:pic>
        <p:nvPicPr>
          <p:cNvPr id="2" name="Platshållare för innehåll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87624" y="1988840"/>
            <a:ext cx="6480000" cy="3534545"/>
          </a:xfrm>
        </p:spPr>
      </p:pic>
      <p:sp>
        <p:nvSpPr>
          <p:cNvPr id="9" name="Platshållare för innehåll 8"/>
          <p:cNvSpPr>
            <a:spLocks noGrp="1"/>
          </p:cNvSpPr>
          <p:nvPr>
            <p:ph type="body" sz="quarter" idx="14"/>
          </p:nvPr>
        </p:nvSpPr>
        <p:spPr>
          <a:xfrm>
            <a:off x="2806845" y="5962999"/>
            <a:ext cx="3528392" cy="259964"/>
          </a:xfrm>
        </p:spPr>
        <p:txBody>
          <a:bodyPr/>
          <a:lstStyle/>
          <a:p>
            <a:r>
              <a:rPr lang="sv-SE" sz="1800" dirty="0" smtClean="0">
                <a:latin typeface="Arial" charset="0"/>
                <a:cs typeface="Arial" charset="0"/>
                <a:hlinkClick r:id="rId3"/>
              </a:rPr>
              <a:t>naturvardsverket.se/luft</a:t>
            </a:r>
            <a:r>
              <a:rPr lang="sv-SE" dirty="0">
                <a:latin typeface="Arial" charset="0"/>
                <a:cs typeface="Arial" charset="0"/>
              </a:rPr>
              <a:t/>
            </a:r>
            <a:br>
              <a:rPr lang="sv-SE" dirty="0">
                <a:latin typeface="Arial" charset="0"/>
                <a:cs typeface="Arial" charset="0"/>
              </a:rPr>
            </a:br>
            <a:endParaRPr lang="sv-SE" noProof="0" dirty="0">
              <a:latin typeface="Arial" charset="0"/>
              <a:cs typeface="Arial" charset="0"/>
            </a:endParaRPr>
          </a:p>
        </p:txBody>
      </p:sp>
      <p:pic>
        <p:nvPicPr>
          <p:cNvPr id="1026" name="Picture 2" descr="Bildresultat fö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6780" y="5637055"/>
            <a:ext cx="284856" cy="23083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Bildresultat för internet icon"/>
          <p:cNvSpPr>
            <a:spLocks noChangeAspect="1" noChangeArrowheads="1"/>
          </p:cNvSpPr>
          <p:nvPr/>
        </p:nvSpPr>
        <p:spPr bwMode="auto">
          <a:xfrm>
            <a:off x="155575"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 name="AutoShape 8" descr="Bildresultat för internet icon"/>
          <p:cNvSpPr>
            <a:spLocks noChangeAspect="1" noChangeArrowheads="1"/>
          </p:cNvSpPr>
          <p:nvPr/>
        </p:nvSpPr>
        <p:spPr bwMode="auto">
          <a:xfrm>
            <a:off x="307975" y="-10128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4" name="Picture 10" descr="Bildresultat för interne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7651" y="6001724"/>
            <a:ext cx="334915" cy="33491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p:nvSpPr>
        <p:spPr>
          <a:xfrm>
            <a:off x="2427832" y="5521638"/>
            <a:ext cx="1406347" cy="400110"/>
          </a:xfrm>
          <a:prstGeom prst="rect">
            <a:avLst/>
          </a:prstGeom>
        </p:spPr>
        <p:txBody>
          <a:bodyPr wrap="none">
            <a:spAutoFit/>
          </a:bodyPr>
          <a:lstStyle/>
          <a:p>
            <a:r>
              <a:rPr lang="sv-SE" sz="2000" dirty="0">
                <a:latin typeface="Arial" charset="0"/>
                <a:cs typeface="Arial" charset="0"/>
              </a:rPr>
              <a:t>@</a:t>
            </a:r>
            <a:r>
              <a:rPr lang="sv-SE" sz="2000" dirty="0" err="1">
                <a:latin typeface="Arial" charset="0"/>
                <a:cs typeface="Arial" charset="0"/>
              </a:rPr>
              <a:t>LuftUffe</a:t>
            </a:r>
            <a:r>
              <a:rPr lang="sv-SE" sz="2000" dirty="0">
                <a:latin typeface="Arial" charset="0"/>
                <a:cs typeface="Arial" charset="0"/>
              </a:rPr>
              <a:t> </a:t>
            </a:r>
            <a:endParaRPr lang="sv-SE" sz="2000" dirty="0"/>
          </a:p>
        </p:txBody>
      </p:sp>
      <p:sp>
        <p:nvSpPr>
          <p:cNvPr id="13" name="Platshållare för innehåll 8"/>
          <p:cNvSpPr txBox="1">
            <a:spLocks/>
          </p:cNvSpPr>
          <p:nvPr/>
        </p:nvSpPr>
        <p:spPr>
          <a:xfrm>
            <a:off x="3430170" y="5550773"/>
            <a:ext cx="3920050" cy="2599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charset="0"/>
              <a:buNone/>
              <a:defRPr sz="2400" kern="1200">
                <a:solidFill>
                  <a:schemeClr val="tx1"/>
                </a:solidFill>
                <a:latin typeface="Arial" pitchFamily="34" charset="0"/>
                <a:ea typeface="+mn-ea"/>
                <a:cs typeface="Arial" pitchFamily="34" charset="0"/>
              </a:defRPr>
            </a:lvl1pPr>
            <a:lvl2pPr marL="434250" indent="0" algn="ctr"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2pPr>
            <a:lvl3pPr marL="914400" indent="0" algn="ctr"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3pPr>
            <a:lvl4pPr marL="1312200" indent="0" algn="ctr"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4pPr>
            <a:lvl5pPr marL="1828800" indent="0" algn="ctr"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800" dirty="0" smtClean="0">
                <a:latin typeface="Arial" charset="0"/>
                <a:cs typeface="Arial" charset="0"/>
                <a:hlinkClick r:id="rId6"/>
              </a:rPr>
              <a:t>ulf.troeng@naturvardsverket.se</a:t>
            </a:r>
            <a:r>
              <a:rPr lang="sv-SE" sz="1800" dirty="0" smtClean="0">
                <a:latin typeface="Arial" charset="0"/>
                <a:cs typeface="Arial" charset="0"/>
              </a:rPr>
              <a:t> </a:t>
            </a:r>
            <a:endParaRPr lang="sv-SE" sz="1800" dirty="0">
              <a:latin typeface="Arial" charset="0"/>
              <a:cs typeface="Arial" charset="0"/>
            </a:endParaRPr>
          </a:p>
        </p:txBody>
      </p:sp>
    </p:spTree>
    <p:extLst>
      <p:ext uri="{BB962C8B-B14F-4D97-AF65-F5344CB8AC3E}">
        <p14:creationId xmlns:p14="http://schemas.microsoft.com/office/powerpoint/2010/main" val="2257121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2016-10-20</a:t>
            </a:fld>
            <a:endParaRPr lang="sv-SE" dirty="0"/>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smtClean="0"/>
              <a:t>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2</a:t>
            </a:fld>
            <a:endParaRPr lang="sv-SE"/>
          </a:p>
        </p:txBody>
      </p:sp>
      <p:sp>
        <p:nvSpPr>
          <p:cNvPr id="7" name="Rubrik 6"/>
          <p:cNvSpPr>
            <a:spLocks noGrp="1"/>
          </p:cNvSpPr>
          <p:nvPr>
            <p:ph type="title"/>
          </p:nvPr>
        </p:nvSpPr>
        <p:spPr>
          <a:xfrm>
            <a:off x="755576" y="1844824"/>
            <a:ext cx="7776864" cy="3240360"/>
          </a:xfrm>
        </p:spPr>
        <p:txBody>
          <a:bodyPr/>
          <a:lstStyle/>
          <a:p>
            <a:pPr algn="l">
              <a:lnSpc>
                <a:spcPct val="150000"/>
              </a:lnSpc>
              <a:spcBef>
                <a:spcPts val="600"/>
              </a:spcBef>
              <a:spcAft>
                <a:spcPts val="600"/>
              </a:spcAft>
            </a:pPr>
            <a:r>
              <a:rPr lang="sv-SE" sz="1800" dirty="0" smtClean="0"/>
              <a:t>- Miljömålsberedningen</a:t>
            </a:r>
            <a:br>
              <a:rPr lang="sv-SE" sz="1800" dirty="0" smtClean="0"/>
            </a:br>
            <a:r>
              <a:rPr lang="sv-SE" sz="1800" dirty="0" smtClean="0"/>
              <a:t>- Uppdraget</a:t>
            </a:r>
            <a:br>
              <a:rPr lang="sv-SE" sz="1800" dirty="0" smtClean="0"/>
            </a:br>
            <a:r>
              <a:rPr lang="sv-SE" sz="1800" dirty="0" smtClean="0"/>
              <a:t>- Problemanalys</a:t>
            </a:r>
            <a:br>
              <a:rPr lang="sv-SE" sz="1800" dirty="0" smtClean="0"/>
            </a:br>
            <a:r>
              <a:rPr lang="sv-SE" sz="1800" dirty="0" smtClean="0"/>
              <a:t>- Etappmål: Begränsad utsläpp från vägtrafik i tätort</a:t>
            </a:r>
            <a:br>
              <a:rPr lang="sv-SE" sz="1800" dirty="0" smtClean="0"/>
            </a:br>
            <a:r>
              <a:rPr lang="sv-SE" sz="1800" dirty="0" smtClean="0"/>
              <a:t>- Förslag till Styrmedel&amp; Åtgärder</a:t>
            </a:r>
            <a:br>
              <a:rPr lang="sv-SE" sz="1800" dirty="0" smtClean="0"/>
            </a:br>
            <a:r>
              <a:rPr lang="sv-SE" sz="1800" dirty="0" smtClean="0"/>
              <a:t>- Synergier med klimatstrategin</a:t>
            </a:r>
            <a:br>
              <a:rPr lang="sv-SE" sz="1800" dirty="0" smtClean="0"/>
            </a:br>
            <a:r>
              <a:rPr lang="sv-SE" sz="1800" dirty="0" smtClean="0"/>
              <a:t>- Konsekvensanalys</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spTree>
    <p:extLst>
      <p:ext uri="{BB962C8B-B14F-4D97-AF65-F5344CB8AC3E}">
        <p14:creationId xmlns:p14="http://schemas.microsoft.com/office/powerpoint/2010/main" val="2330190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764704"/>
            <a:ext cx="9144000" cy="647952"/>
          </a:xfrm>
        </p:spPr>
        <p:txBody>
          <a:bodyPr/>
          <a:lstStyle/>
          <a:p>
            <a:pPr algn="ctr"/>
            <a:r>
              <a:rPr lang="sv-SE" dirty="0" smtClean="0">
                <a:latin typeface="Arial" charset="0"/>
                <a:cs typeface="Arial" charset="0"/>
              </a:rPr>
              <a:t>Miljömålsberedningen</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2016-10-20</a:t>
            </a:fld>
            <a:endParaRPr lang="sv-SE" dirty="0"/>
          </a:p>
        </p:txBody>
      </p:sp>
      <p:sp>
        <p:nvSpPr>
          <p:cNvPr id="4" name="Platshållare för sidfot 3"/>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3</a:t>
            </a:fld>
            <a:endParaRPr lang="sv-SE" dirty="0"/>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70620"/>
            <a:ext cx="7651620" cy="2584357"/>
          </a:xfrm>
          <a:prstGeom prst="rect">
            <a:avLst/>
          </a:prstGeom>
        </p:spPr>
      </p:pic>
      <p:sp>
        <p:nvSpPr>
          <p:cNvPr id="11" name="Rektangel med rundade hörn 10"/>
          <p:cNvSpPr/>
          <p:nvPr/>
        </p:nvSpPr>
        <p:spPr>
          <a:xfrm>
            <a:off x="1187624" y="4725144"/>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Kansli</a:t>
            </a:r>
          </a:p>
          <a:p>
            <a:pPr algn="ctr"/>
            <a:r>
              <a:rPr lang="sv-SE" sz="1400" dirty="0" smtClean="0"/>
              <a:t>10 </a:t>
            </a:r>
            <a:r>
              <a:rPr lang="sv-SE" sz="1400" dirty="0" err="1" smtClean="0"/>
              <a:t>st</a:t>
            </a:r>
            <a:endParaRPr lang="sv-SE" sz="1400" dirty="0"/>
          </a:p>
        </p:txBody>
      </p:sp>
      <p:sp>
        <p:nvSpPr>
          <p:cNvPr id="12" name="Rektangel med rundade hörn 11"/>
          <p:cNvSpPr/>
          <p:nvPr/>
        </p:nvSpPr>
        <p:spPr>
          <a:xfrm>
            <a:off x="4716016" y="4725144"/>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Sakkunniga &amp; experter </a:t>
            </a:r>
          </a:p>
          <a:p>
            <a:pPr algn="ctr"/>
            <a:r>
              <a:rPr lang="sv-SE" sz="1400" dirty="0" smtClean="0"/>
              <a:t>ca </a:t>
            </a:r>
            <a:r>
              <a:rPr lang="sv-SE" sz="1400" dirty="0"/>
              <a:t>30 </a:t>
            </a:r>
            <a:r>
              <a:rPr lang="sv-SE" sz="1400" dirty="0" err="1" smtClean="0"/>
              <a:t>st</a:t>
            </a:r>
            <a:r>
              <a:rPr lang="sv-SE" sz="1400" dirty="0" smtClean="0"/>
              <a:t> från departement, myndigheter, näringsliv och NGOs</a:t>
            </a:r>
            <a:endParaRPr lang="sv-SE" sz="1400" dirty="0"/>
          </a:p>
        </p:txBody>
      </p:sp>
    </p:spTree>
    <p:extLst>
      <p:ext uri="{BB962C8B-B14F-4D97-AF65-F5344CB8AC3E}">
        <p14:creationId xmlns:p14="http://schemas.microsoft.com/office/powerpoint/2010/main" val="371871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Direktiv</a:t>
            </a:r>
            <a:endParaRPr lang="sv-SE" dirty="0"/>
          </a:p>
        </p:txBody>
      </p:sp>
      <p:sp>
        <p:nvSpPr>
          <p:cNvPr id="8" name="Platshållare för innehåll 7"/>
          <p:cNvSpPr>
            <a:spLocks noGrp="1"/>
          </p:cNvSpPr>
          <p:nvPr>
            <p:ph idx="1"/>
          </p:nvPr>
        </p:nvSpPr>
        <p:spPr>
          <a:xfrm>
            <a:off x="824400" y="1926000"/>
            <a:ext cx="8140088" cy="3888000"/>
          </a:xfrm>
        </p:spPr>
        <p:txBody>
          <a:bodyPr/>
          <a:lstStyle/>
          <a:p>
            <a:r>
              <a:rPr lang="sv-SE" dirty="0" smtClean="0">
                <a:latin typeface="Arial" charset="0"/>
                <a:cs typeface="Arial" charset="0"/>
              </a:rPr>
              <a:t>Klimatstrategin</a:t>
            </a:r>
          </a:p>
          <a:p>
            <a:pPr lvl="1"/>
            <a:r>
              <a:rPr lang="sv-SE" sz="2000" dirty="0" smtClean="0">
                <a:latin typeface="Arial" charset="0"/>
                <a:cs typeface="Arial" charset="0"/>
              </a:rPr>
              <a:t>Föreslå långsiktigt utsläppsmål och etappmål på vägen</a:t>
            </a:r>
          </a:p>
          <a:p>
            <a:pPr lvl="1"/>
            <a:r>
              <a:rPr lang="sv-SE" sz="2000" dirty="0" smtClean="0">
                <a:latin typeface="Arial" charset="0"/>
                <a:cs typeface="Arial" charset="0"/>
              </a:rPr>
              <a:t>Överv</a:t>
            </a:r>
            <a:r>
              <a:rPr lang="sv-SE" sz="2000" dirty="0" smtClean="0">
                <a:latin typeface="Arial" charset="0"/>
                <a:cs typeface="Arial" charset="0"/>
              </a:rPr>
              <a:t>äga och föreslå sektorsvisa etappmål</a:t>
            </a:r>
          </a:p>
          <a:p>
            <a:pPr lvl="1"/>
            <a:r>
              <a:rPr lang="sv-SE" sz="2000" dirty="0">
                <a:latin typeface="Arial" charset="0"/>
                <a:cs typeface="Arial" charset="0"/>
              </a:rPr>
              <a:t>Föreslå </a:t>
            </a:r>
            <a:r>
              <a:rPr lang="sv-SE" sz="2000" dirty="0" smtClean="0">
                <a:latin typeface="Arial" charset="0"/>
                <a:cs typeface="Arial" charset="0"/>
              </a:rPr>
              <a:t>förändrade  </a:t>
            </a:r>
            <a:r>
              <a:rPr lang="sv-SE" sz="2000" dirty="0">
                <a:latin typeface="Arial" charset="0"/>
                <a:cs typeface="Arial" charset="0"/>
              </a:rPr>
              <a:t>eller  nya  kostnadseffektiva  och  långsiktigt </a:t>
            </a:r>
            <a:r>
              <a:rPr lang="sv-SE" sz="2000" dirty="0" smtClean="0">
                <a:latin typeface="Arial" charset="0"/>
                <a:cs typeface="Arial" charset="0"/>
              </a:rPr>
              <a:t>verkande </a:t>
            </a:r>
            <a:r>
              <a:rPr lang="sv-SE" sz="2000" dirty="0">
                <a:latin typeface="Arial" charset="0"/>
                <a:cs typeface="Arial" charset="0"/>
              </a:rPr>
              <a:t>styrmedel och åtgärder</a:t>
            </a:r>
            <a:endParaRPr lang="sv-SE" sz="2000" dirty="0" smtClean="0">
              <a:latin typeface="Arial" charset="0"/>
              <a:cs typeface="Arial" charset="0"/>
            </a:endParaRPr>
          </a:p>
          <a:p>
            <a:r>
              <a:rPr lang="sv-SE" dirty="0" smtClean="0">
                <a:latin typeface="Arial" charset="0"/>
                <a:cs typeface="Arial" charset="0"/>
              </a:rPr>
              <a:t>Luftvårdsstrategin</a:t>
            </a:r>
            <a:endParaRPr lang="sv-SE" dirty="0" smtClean="0">
              <a:latin typeface="Arial" charset="0"/>
              <a:cs typeface="Arial" charset="0"/>
            </a:endParaRPr>
          </a:p>
          <a:p>
            <a:pPr lvl="1"/>
            <a:r>
              <a:rPr lang="sv-SE" sz="2000" dirty="0" smtClean="0">
                <a:latin typeface="Arial" charset="0"/>
                <a:cs typeface="Arial" charset="0"/>
              </a:rPr>
              <a:t>U</a:t>
            </a:r>
            <a:r>
              <a:rPr lang="sv-SE" sz="2000" dirty="0" smtClean="0">
                <a:latin typeface="Arial" charset="0"/>
                <a:cs typeface="Arial" charset="0"/>
              </a:rPr>
              <a:t>tifrån </a:t>
            </a:r>
            <a:r>
              <a:rPr lang="sv-SE" sz="2000" dirty="0" smtClean="0">
                <a:latin typeface="Arial" charset="0"/>
                <a:cs typeface="Arial" charset="0"/>
              </a:rPr>
              <a:t>en </a:t>
            </a:r>
            <a:r>
              <a:rPr lang="sv-SE" sz="2000" dirty="0">
                <a:latin typeface="Arial" charset="0"/>
                <a:cs typeface="Arial" charset="0"/>
              </a:rPr>
              <a:t>bred problemanalys </a:t>
            </a:r>
            <a:r>
              <a:rPr lang="sv-SE" sz="2000" dirty="0" smtClean="0">
                <a:latin typeface="Arial" charset="0"/>
                <a:cs typeface="Arial" charset="0"/>
              </a:rPr>
              <a:t>föreslå de </a:t>
            </a:r>
            <a:r>
              <a:rPr lang="sv-SE" sz="2000" dirty="0">
                <a:latin typeface="Arial" charset="0"/>
                <a:cs typeface="Arial" charset="0"/>
              </a:rPr>
              <a:t>etappmål, styrmedel och åtgärder som behövs för att på ett kostnadseffektivt sätt </a:t>
            </a:r>
            <a:r>
              <a:rPr lang="sv-SE" sz="2000" dirty="0" smtClean="0">
                <a:latin typeface="Arial" charset="0"/>
                <a:cs typeface="Arial" charset="0"/>
              </a:rPr>
              <a:t>nå </a:t>
            </a:r>
            <a:r>
              <a:rPr lang="sv-SE" sz="2000" dirty="0" smtClean="0">
                <a:latin typeface="Arial" charset="0"/>
                <a:cs typeface="Arial" charset="0"/>
              </a:rPr>
              <a:t>luftrelaterade miljökvalitets</a:t>
            </a:r>
            <a:r>
              <a:rPr lang="sv-SE" sz="2000" dirty="0" smtClean="0">
                <a:latin typeface="Arial" charset="0"/>
                <a:cs typeface="Arial" charset="0"/>
              </a:rPr>
              <a:t>mål </a:t>
            </a:r>
            <a:r>
              <a:rPr lang="sv-SE" sz="2000" dirty="0" smtClean="0">
                <a:latin typeface="Arial" charset="0"/>
                <a:cs typeface="Arial" charset="0"/>
              </a:rPr>
              <a:t>och </a:t>
            </a:r>
            <a:r>
              <a:rPr lang="sv-SE" sz="2000" dirty="0" smtClean="0">
                <a:latin typeface="Arial" charset="0"/>
                <a:cs typeface="Arial" charset="0"/>
              </a:rPr>
              <a:t>internationella åtaganden</a:t>
            </a:r>
            <a:r>
              <a:rPr lang="sv-SE" sz="2000" dirty="0" smtClean="0">
                <a:latin typeface="Arial" charset="0"/>
                <a:cs typeface="Arial" charset="0"/>
              </a:rPr>
              <a:t>.</a:t>
            </a:r>
            <a:endParaRPr lang="sv-SE" sz="2000" dirty="0">
              <a:latin typeface="Arial" charset="0"/>
              <a:cs typeface="Arial" charset="0"/>
            </a:endParaRP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smtClean="0"/>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4</a:t>
            </a:fld>
            <a:endParaRPr lang="sv-SE" dirty="0"/>
          </a:p>
        </p:txBody>
      </p:sp>
    </p:spTree>
    <p:extLst>
      <p:ext uri="{BB962C8B-B14F-4D97-AF65-F5344CB8AC3E}">
        <p14:creationId xmlns:p14="http://schemas.microsoft.com/office/powerpoint/2010/main" val="2801401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Problemanalys</a:t>
            </a:r>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5</a:t>
            </a:fld>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56792"/>
            <a:ext cx="58293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094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NO</a:t>
            </a:r>
            <a:r>
              <a:rPr lang="sv-SE" baseline="-25000" dirty="0" smtClean="0">
                <a:latin typeface="Arial" charset="0"/>
                <a:cs typeface="Arial" charset="0"/>
              </a:rPr>
              <a:t>2</a:t>
            </a:r>
            <a:r>
              <a:rPr lang="sv-SE" dirty="0" smtClean="0">
                <a:latin typeface="Arial" charset="0"/>
                <a:cs typeface="Arial" charset="0"/>
              </a:rPr>
              <a:t> - årsmedelvärden</a:t>
            </a:r>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6</a:t>
            </a:fld>
            <a:endParaRPr lang="sv-S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95583"/>
            <a:ext cx="6762328" cy="465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257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PM</a:t>
            </a:r>
            <a:r>
              <a:rPr lang="sv-SE" baseline="-25000" dirty="0" smtClean="0">
                <a:latin typeface="Arial" charset="0"/>
                <a:cs typeface="Arial" charset="0"/>
              </a:rPr>
              <a:t>10</a:t>
            </a:r>
            <a:r>
              <a:rPr lang="sv-SE" dirty="0" smtClean="0">
                <a:latin typeface="Arial" charset="0"/>
                <a:cs typeface="Arial" charset="0"/>
              </a:rPr>
              <a:t> – antal dygn över MKN</a:t>
            </a:r>
            <a:endParaRPr lang="sv-SE" baseline="-25000" dirty="0"/>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7</a:t>
            </a:fld>
            <a:endParaRPr lang="sv-SE"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7161312" cy="451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25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latin typeface="Arial" charset="0"/>
                <a:cs typeface="Arial" charset="0"/>
              </a:rPr>
              <a:t>Brister i systemet med miljökvalitetsnormer och åtgärdsprogram</a:t>
            </a:r>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8</a:t>
            </a:fld>
            <a:endParaRPr lang="sv-SE" dirty="0"/>
          </a:p>
        </p:txBody>
      </p:sp>
      <p:sp>
        <p:nvSpPr>
          <p:cNvPr id="10" name="Platshållare för innehåll 7"/>
          <p:cNvSpPr>
            <a:spLocks noGrp="1"/>
          </p:cNvSpPr>
          <p:nvPr>
            <p:ph idx="1"/>
          </p:nvPr>
        </p:nvSpPr>
        <p:spPr>
          <a:xfrm>
            <a:off x="827584" y="2132856"/>
            <a:ext cx="7344000" cy="3888000"/>
          </a:xfrm>
        </p:spPr>
        <p:txBody>
          <a:bodyPr/>
          <a:lstStyle/>
          <a:p>
            <a:pPr lvl="1"/>
            <a:r>
              <a:rPr lang="sv-SE" sz="1600" dirty="0" smtClean="0">
                <a:latin typeface="Arial" charset="0"/>
                <a:cs typeface="Arial" charset="0"/>
              </a:rPr>
              <a:t>Åtgärdsprogram </a:t>
            </a:r>
            <a:r>
              <a:rPr lang="sv-SE" sz="1600" dirty="0">
                <a:latin typeface="Arial" charset="0"/>
                <a:cs typeface="Arial" charset="0"/>
              </a:rPr>
              <a:t>har </a:t>
            </a:r>
            <a:r>
              <a:rPr lang="sv-SE" sz="1600" dirty="0" smtClean="0">
                <a:latin typeface="Arial" charset="0"/>
                <a:cs typeface="Arial" charset="0"/>
              </a:rPr>
              <a:t>ofta varit </a:t>
            </a:r>
            <a:r>
              <a:rPr lang="sv-SE" sz="1600" dirty="0">
                <a:latin typeface="Arial" charset="0"/>
                <a:cs typeface="Arial" charset="0"/>
              </a:rPr>
              <a:t>otillräckliga för att nå </a:t>
            </a:r>
            <a:r>
              <a:rPr lang="sv-SE" sz="1600" dirty="0" smtClean="0">
                <a:latin typeface="Arial" charset="0"/>
                <a:cs typeface="Arial" charset="0"/>
              </a:rPr>
              <a:t>miljökvalitetsnormer. En </a:t>
            </a:r>
            <a:r>
              <a:rPr lang="sv-SE" sz="1600" dirty="0" smtClean="0">
                <a:latin typeface="Arial" charset="0"/>
                <a:cs typeface="Arial" charset="0"/>
              </a:rPr>
              <a:t>stor </a:t>
            </a:r>
            <a:r>
              <a:rPr lang="sv-SE" sz="1600" dirty="0">
                <a:latin typeface="Arial" charset="0"/>
                <a:cs typeface="Arial" charset="0"/>
              </a:rPr>
              <a:t>andel av åtgärderna i programmen har </a:t>
            </a:r>
            <a:r>
              <a:rPr lang="sv-SE" sz="1600" dirty="0" smtClean="0">
                <a:latin typeface="Arial" charset="0"/>
                <a:cs typeface="Arial" charset="0"/>
              </a:rPr>
              <a:t>inte genomförts</a:t>
            </a:r>
            <a:r>
              <a:rPr lang="sv-SE" sz="1600" dirty="0">
                <a:latin typeface="Arial" charset="0"/>
                <a:cs typeface="Arial" charset="0"/>
              </a:rPr>
              <a:t>.</a:t>
            </a:r>
          </a:p>
          <a:p>
            <a:pPr lvl="1"/>
            <a:r>
              <a:rPr lang="sv-SE" sz="1600" dirty="0">
                <a:latin typeface="Arial" charset="0"/>
                <a:cs typeface="Arial" charset="0"/>
              </a:rPr>
              <a:t>S</a:t>
            </a:r>
            <a:r>
              <a:rPr lang="sv-SE" sz="1600" dirty="0" smtClean="0">
                <a:latin typeface="Arial" charset="0"/>
                <a:cs typeface="Arial" charset="0"/>
              </a:rPr>
              <a:t>aknas sanktioner då åtgärder inte genomförs och normerna inte uppnås</a:t>
            </a:r>
            <a:r>
              <a:rPr lang="sv-SE" sz="1600" dirty="0">
                <a:latin typeface="Arial" charset="0"/>
                <a:cs typeface="Arial" charset="0"/>
              </a:rPr>
              <a:t>.</a:t>
            </a:r>
          </a:p>
          <a:p>
            <a:pPr lvl="1"/>
            <a:r>
              <a:rPr lang="sv-SE" sz="1600" dirty="0" smtClean="0">
                <a:latin typeface="Arial" charset="0"/>
                <a:cs typeface="Arial" charset="0"/>
              </a:rPr>
              <a:t>Fördelningen av ansvar och rådighet mellan kommun, länsstyrelse och regering </a:t>
            </a:r>
            <a:r>
              <a:rPr lang="sv-SE" sz="1600" dirty="0">
                <a:latin typeface="Arial" charset="0"/>
                <a:cs typeface="Arial" charset="0"/>
              </a:rPr>
              <a:t>är otydlig </a:t>
            </a:r>
            <a:r>
              <a:rPr lang="sv-SE" sz="1600" dirty="0" smtClean="0">
                <a:latin typeface="Arial" charset="0"/>
                <a:cs typeface="Arial" charset="0"/>
              </a:rPr>
              <a:t>och problematisk, i och med att kommuner ansvarar för  </a:t>
            </a:r>
            <a:r>
              <a:rPr lang="sv-SE" sz="1600" dirty="0">
                <a:latin typeface="Arial" charset="0"/>
                <a:cs typeface="Arial" charset="0"/>
              </a:rPr>
              <a:t>att </a:t>
            </a:r>
            <a:r>
              <a:rPr lang="sv-SE" sz="1600" dirty="0" smtClean="0">
                <a:latin typeface="Arial" charset="0"/>
                <a:cs typeface="Arial" charset="0"/>
              </a:rPr>
              <a:t>normer inte överskrids samtidigt som de </a:t>
            </a:r>
            <a:r>
              <a:rPr lang="sv-SE" sz="1600" dirty="0">
                <a:latin typeface="Arial" charset="0"/>
                <a:cs typeface="Arial" charset="0"/>
              </a:rPr>
              <a:t>inte har full rådighet att styra utsläppen</a:t>
            </a:r>
            <a:r>
              <a:rPr lang="sv-SE" sz="1600" dirty="0" smtClean="0">
                <a:latin typeface="Arial" charset="0"/>
                <a:cs typeface="Arial" charset="0"/>
              </a:rPr>
              <a:t>.</a:t>
            </a:r>
            <a:endParaRPr lang="sv-SE" sz="1600" dirty="0">
              <a:latin typeface="Arial" charset="0"/>
              <a:cs typeface="Arial" charset="0"/>
            </a:endParaRPr>
          </a:p>
          <a:p>
            <a:pPr lvl="1"/>
            <a:r>
              <a:rPr lang="sv-SE" sz="1600" dirty="0">
                <a:latin typeface="Arial" charset="0"/>
                <a:cs typeface="Arial" charset="0"/>
              </a:rPr>
              <a:t>De </a:t>
            </a:r>
            <a:r>
              <a:rPr lang="sv-SE" sz="1600" dirty="0" smtClean="0">
                <a:latin typeface="Arial" charset="0"/>
                <a:cs typeface="Arial" charset="0"/>
              </a:rPr>
              <a:t>krav på mätningar och beräkningar av luftföroreningar som åligger </a:t>
            </a:r>
            <a:r>
              <a:rPr lang="sv-SE" sz="1600" dirty="0">
                <a:latin typeface="Arial" charset="0"/>
                <a:cs typeface="Arial" charset="0"/>
              </a:rPr>
              <a:t>kommunerna är </a:t>
            </a:r>
            <a:r>
              <a:rPr lang="sv-SE" sz="1600" dirty="0" smtClean="0">
                <a:latin typeface="Arial" charset="0"/>
                <a:cs typeface="Arial" charset="0"/>
              </a:rPr>
              <a:t>höga och </a:t>
            </a:r>
            <a:r>
              <a:rPr lang="sv-SE" sz="1600" dirty="0">
                <a:latin typeface="Arial" charset="0"/>
                <a:cs typeface="Arial" charset="0"/>
              </a:rPr>
              <a:t>kräver kompetens och </a:t>
            </a:r>
            <a:r>
              <a:rPr lang="sv-SE" sz="1600" dirty="0" smtClean="0">
                <a:latin typeface="Arial" charset="0"/>
                <a:cs typeface="Arial" charset="0"/>
              </a:rPr>
              <a:t>resurser som inte alla kommuner </a:t>
            </a:r>
            <a:r>
              <a:rPr lang="sv-SE" sz="1600" dirty="0">
                <a:latin typeface="Arial" charset="0"/>
                <a:cs typeface="Arial" charset="0"/>
              </a:rPr>
              <a:t>har möjlighet att tillhandahålla</a:t>
            </a:r>
            <a:r>
              <a:rPr lang="sv-SE" sz="1600" dirty="0" smtClean="0">
                <a:latin typeface="Arial" charset="0"/>
                <a:cs typeface="Arial" charset="0"/>
              </a:rPr>
              <a:t>.</a:t>
            </a:r>
            <a:endParaRPr lang="sv-SE" sz="1600" dirty="0">
              <a:latin typeface="Arial" charset="0"/>
              <a:cs typeface="Arial" charset="0"/>
            </a:endParaRPr>
          </a:p>
          <a:p>
            <a:pPr lvl="1"/>
            <a:r>
              <a:rPr lang="sv-SE" sz="1600" dirty="0">
                <a:latin typeface="Arial" charset="0"/>
                <a:cs typeface="Arial" charset="0"/>
              </a:rPr>
              <a:t>Det </a:t>
            </a:r>
            <a:r>
              <a:rPr lang="sv-SE" sz="1600" dirty="0" smtClean="0">
                <a:latin typeface="Arial" charset="0"/>
                <a:cs typeface="Arial" charset="0"/>
              </a:rPr>
              <a:t>svenska införlivandet av luftkvalitetsdirektivet i svensk lagstiftning brister i termer av </a:t>
            </a:r>
            <a:r>
              <a:rPr lang="sv-SE" sz="1600" dirty="0">
                <a:latin typeface="Arial" charset="0"/>
                <a:cs typeface="Arial" charset="0"/>
              </a:rPr>
              <a:t>bland </a:t>
            </a:r>
            <a:r>
              <a:rPr lang="sv-SE" sz="1600" dirty="0" smtClean="0">
                <a:latin typeface="Arial" charset="0"/>
                <a:cs typeface="Arial" charset="0"/>
              </a:rPr>
              <a:t>annat åtgärdsprogrammens utformning (åtgärder har  inte haft tillräcklig effekt på halterna och </a:t>
            </a:r>
            <a:r>
              <a:rPr lang="sv-SE" sz="1600" dirty="0">
                <a:latin typeface="Arial" charset="0"/>
                <a:cs typeface="Arial" charset="0"/>
              </a:rPr>
              <a:t>det </a:t>
            </a:r>
            <a:r>
              <a:rPr lang="sv-SE" sz="1600" dirty="0" smtClean="0">
                <a:latin typeface="Arial" charset="0"/>
                <a:cs typeface="Arial" charset="0"/>
              </a:rPr>
              <a:t>saknas </a:t>
            </a:r>
            <a:r>
              <a:rPr lang="sv-SE" sz="1600" dirty="0">
                <a:latin typeface="Arial" charset="0"/>
                <a:cs typeface="Arial" charset="0"/>
              </a:rPr>
              <a:t>kontinuitet i omprövning och uppdatering).</a:t>
            </a:r>
          </a:p>
        </p:txBody>
      </p:sp>
    </p:spTree>
    <p:extLst>
      <p:ext uri="{BB962C8B-B14F-4D97-AF65-F5344CB8AC3E}">
        <p14:creationId xmlns:p14="http://schemas.microsoft.com/office/powerpoint/2010/main" val="7046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latin typeface="Arial" charset="0"/>
                <a:cs typeface="Arial" charset="0"/>
              </a:rPr>
              <a:t>Höga halter av PM</a:t>
            </a:r>
            <a:r>
              <a:rPr lang="sv-SE" baseline="-25000" dirty="0" smtClean="0">
                <a:latin typeface="Arial" charset="0"/>
                <a:cs typeface="Arial" charset="0"/>
              </a:rPr>
              <a:t>10</a:t>
            </a:r>
            <a:r>
              <a:rPr lang="sv-SE" dirty="0" smtClean="0">
                <a:latin typeface="Arial" charset="0"/>
                <a:cs typeface="Arial" charset="0"/>
              </a:rPr>
              <a:t> och NO</a:t>
            </a:r>
            <a:r>
              <a:rPr lang="sv-SE" baseline="-25000" dirty="0" smtClean="0">
                <a:latin typeface="Arial" charset="0"/>
                <a:cs typeface="Arial" charset="0"/>
              </a:rPr>
              <a:t>2</a:t>
            </a:r>
            <a:r>
              <a:rPr lang="sv-SE" dirty="0" smtClean="0">
                <a:latin typeface="Arial" charset="0"/>
                <a:cs typeface="Arial" charset="0"/>
              </a:rPr>
              <a:t> hinder för byggande</a:t>
            </a:r>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2016-10-20</a:t>
            </a:fld>
            <a:endParaRPr lang="sv-SE"/>
          </a:p>
        </p:txBody>
      </p:sp>
      <p:sp>
        <p:nvSpPr>
          <p:cNvPr id="5" name="Platshållare för sidfot 4"/>
          <p:cNvSpPr>
            <a:spLocks noGrp="1"/>
          </p:cNvSpPr>
          <p:nvPr>
            <p:ph type="ftr" sz="quarter" idx="11"/>
          </p:nvPr>
        </p:nvSpPr>
        <p:spPr/>
        <p:txBody>
          <a:bodyPr/>
          <a:lstStyle/>
          <a:p>
            <a:pPr algn="l"/>
            <a:r>
              <a:rPr lang="sv-SE" dirty="0" smtClean="0"/>
              <a:t>Naturvårdsverket | Swedish </a:t>
            </a:r>
            <a:r>
              <a:rPr lang="sv-SE" dirty="0" err="1" smtClean="0"/>
              <a:t>Environmental</a:t>
            </a:r>
            <a:r>
              <a:rPr lang="sv-SE" dirty="0" smtClean="0"/>
              <a:t> </a:t>
            </a:r>
            <a:r>
              <a:rPr lang="sv-SE" dirty="0" err="1" smtClean="0"/>
              <a:t>Protection</a:t>
            </a:r>
            <a:r>
              <a:rPr lang="sv-SE" dirty="0" smtClean="0"/>
              <a:t>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9</a:t>
            </a:fld>
            <a:endParaRPr lang="sv-SE" dirty="0"/>
          </a:p>
        </p:txBody>
      </p:sp>
      <p:sp>
        <p:nvSpPr>
          <p:cNvPr id="10" name="Platshållare för innehåll 7"/>
          <p:cNvSpPr>
            <a:spLocks noGrp="1"/>
          </p:cNvSpPr>
          <p:nvPr>
            <p:ph idx="1"/>
          </p:nvPr>
        </p:nvSpPr>
        <p:spPr>
          <a:xfrm>
            <a:off x="827584" y="1628800"/>
            <a:ext cx="7344000" cy="3888000"/>
          </a:xfrm>
        </p:spPr>
        <p:txBody>
          <a:bodyPr/>
          <a:lstStyle/>
          <a:p>
            <a:r>
              <a:rPr lang="sv-SE" dirty="0" smtClean="0">
                <a:latin typeface="Arial" charset="0"/>
                <a:cs typeface="Arial" charset="0"/>
              </a:rPr>
              <a:t>Överskridande </a:t>
            </a:r>
            <a:r>
              <a:rPr lang="sv-SE" dirty="0">
                <a:latin typeface="Arial" charset="0"/>
                <a:cs typeface="Arial" charset="0"/>
              </a:rPr>
              <a:t>av miljökvalitetsnormer </a:t>
            </a:r>
            <a:r>
              <a:rPr lang="sv-SE" dirty="0" smtClean="0">
                <a:latin typeface="Arial" charset="0"/>
                <a:cs typeface="Arial" charset="0"/>
              </a:rPr>
              <a:t>förhindar byggande</a:t>
            </a:r>
          </a:p>
          <a:p>
            <a:pPr lvl="1"/>
            <a:r>
              <a:rPr lang="sv-SE" dirty="0" smtClean="0">
                <a:latin typeface="Arial" charset="0"/>
                <a:cs typeface="Arial" charset="0"/>
              </a:rPr>
              <a:t>Miljökvalitetsnormer för kvävedioxid och/eller partiklar PM</a:t>
            </a:r>
            <a:r>
              <a:rPr lang="sv-SE" baseline="-25000" dirty="0" smtClean="0">
                <a:latin typeface="Arial" charset="0"/>
                <a:cs typeface="Arial" charset="0"/>
              </a:rPr>
              <a:t>10</a:t>
            </a:r>
            <a:r>
              <a:rPr lang="sv-SE" dirty="0" smtClean="0">
                <a:latin typeface="Arial" charset="0"/>
                <a:cs typeface="Arial" charset="0"/>
              </a:rPr>
              <a:t> </a:t>
            </a:r>
            <a:r>
              <a:rPr lang="sv-SE" dirty="0" smtClean="0">
                <a:latin typeface="Arial" charset="0"/>
                <a:cs typeface="Arial" charset="0"/>
              </a:rPr>
              <a:t>har överskridits </a:t>
            </a:r>
            <a:r>
              <a:rPr lang="sv-SE" dirty="0" smtClean="0">
                <a:latin typeface="Arial" charset="0"/>
                <a:cs typeface="Arial" charset="0"/>
              </a:rPr>
              <a:t>i 14 svenska städer de </a:t>
            </a:r>
            <a:r>
              <a:rPr lang="sv-SE" dirty="0">
                <a:latin typeface="Arial" charset="0"/>
                <a:cs typeface="Arial" charset="0"/>
              </a:rPr>
              <a:t>senaste tolv </a:t>
            </a:r>
            <a:r>
              <a:rPr lang="sv-SE" dirty="0" smtClean="0">
                <a:latin typeface="Arial" charset="0"/>
                <a:cs typeface="Arial" charset="0"/>
              </a:rPr>
              <a:t>åren.</a:t>
            </a:r>
          </a:p>
          <a:p>
            <a:pPr lvl="1"/>
            <a:endParaRPr lang="sv-SE" dirty="0" smtClean="0">
              <a:latin typeface="Arial" charset="0"/>
              <a:cs typeface="Arial" charset="0"/>
            </a:endParaRPr>
          </a:p>
        </p:txBody>
      </p:sp>
    </p:spTree>
    <p:extLst>
      <p:ext uri="{BB962C8B-B14F-4D97-AF65-F5344CB8AC3E}">
        <p14:creationId xmlns:p14="http://schemas.microsoft.com/office/powerpoint/2010/main" val="285261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presentation-exempel">
  <a:themeElements>
    <a:clrScheme name="NV 1 BLUE">
      <a:dk1>
        <a:sysClr val="windowText" lastClr="000000"/>
      </a:dk1>
      <a:lt1>
        <a:sysClr val="window" lastClr="FFFFFF"/>
      </a:lt1>
      <a:dk2>
        <a:srgbClr val="1F497D"/>
      </a:dk2>
      <a:lt2>
        <a:srgbClr val="EEECE1"/>
      </a:lt2>
      <a:accent1>
        <a:srgbClr val="5A7E92"/>
      </a:accent1>
      <a:accent2>
        <a:srgbClr val="8DB9E5"/>
      </a:accent2>
      <a:accent3>
        <a:srgbClr val="7E99AA"/>
      </a:accent3>
      <a:accent4>
        <a:srgbClr val="FFD451"/>
      </a:accent4>
      <a:accent5>
        <a:srgbClr val="ECAC00"/>
      </a:accent5>
      <a:accent6>
        <a:srgbClr val="C79316"/>
      </a:accent6>
      <a:hlink>
        <a:srgbClr val="0000FF"/>
      </a:hlink>
      <a:folHlink>
        <a:srgbClr val="800080"/>
      </a:folHlink>
    </a:clrScheme>
    <a:fontScheme name="Naturvård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ppt-presentation-exempel</Template>
  <TotalTime>1287</TotalTime>
  <Words>1466</Words>
  <Application>Microsoft Office PowerPoint</Application>
  <PresentationFormat>Bildspel på skärmen (4:3)</PresentationFormat>
  <Paragraphs>209</Paragraphs>
  <Slides>19</Slides>
  <Notes>17</Notes>
  <HiddenSlides>0</HiddenSlides>
  <MMClips>0</MMClips>
  <ScaleCrop>false</ScaleCrop>
  <HeadingPairs>
    <vt:vector size="4" baseType="variant">
      <vt:variant>
        <vt:lpstr>Tema</vt:lpstr>
      </vt:variant>
      <vt:variant>
        <vt:i4>1</vt:i4>
      </vt:variant>
      <vt:variant>
        <vt:lpstr>Bildrubriker</vt:lpstr>
      </vt:variant>
      <vt:variant>
        <vt:i4>19</vt:i4>
      </vt:variant>
    </vt:vector>
  </HeadingPairs>
  <TitlesOfParts>
    <vt:vector size="20" baseType="lpstr">
      <vt:lpstr>ppt-presentation-exempel</vt:lpstr>
      <vt:lpstr>En klimat- och luftvårds-strategi för sverige</vt:lpstr>
      <vt:lpstr>- Miljömålsberedningen - Uppdraget - Problemanalys - Etappmål: Begränsad utsläpp från vägtrafik i tätort - Förslag till Styrmedel&amp; Åtgärder - Synergier med klimatstrategin - Konsekvensanalys   </vt:lpstr>
      <vt:lpstr>Miljömålsberedningen</vt:lpstr>
      <vt:lpstr>Direktiv</vt:lpstr>
      <vt:lpstr>Problemanalys</vt:lpstr>
      <vt:lpstr>NO2 - årsmedelvärden</vt:lpstr>
      <vt:lpstr>PM10 – antal dygn över MKN</vt:lpstr>
      <vt:lpstr>Brister i systemet med miljökvalitetsnormer och åtgärdsprogram</vt:lpstr>
      <vt:lpstr>Höga halter av PM10 och NO2 hinder för byggande</vt:lpstr>
      <vt:lpstr>Förslag till nya etappmål för luftföroreningar</vt:lpstr>
      <vt:lpstr>Etappmål: Begränsade utsläpp från vägtrafik i tätort</vt:lpstr>
      <vt:lpstr>Etappmål: Begränsade utsläpp från vägtrafik i tätort</vt:lpstr>
      <vt:lpstr>Styrmedel och åtgärder</vt:lpstr>
      <vt:lpstr>Förslag på mål och styrmedel och åtgärder i klimatstrategin gynnar luftvårdsarbetet</vt:lpstr>
      <vt:lpstr>Målbana utsläpp av växthusgaser</vt:lpstr>
      <vt:lpstr>Mål för minskade utsläpp från transportsektorn</vt:lpstr>
      <vt:lpstr>Mål för minskade utsläpp från transportsektorn</vt:lpstr>
      <vt:lpstr>Konsekvensanalys</vt:lpstr>
      <vt:lpstr>Tack!</vt:lpstr>
    </vt:vector>
  </TitlesOfParts>
  <Company>Naturvårdsverket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MMB</dc:title>
  <dc:subject>Naturvårdsverket PowerPointmall</dc:subject>
  <dc:creator>Ulf Troeng</dc:creator>
  <dc:description>Maj 2012, MS Office 2010_x000d_
LexiConsult 08-566 107 00, MC</dc:description>
  <cp:lastModifiedBy>Ulf Troeng</cp:lastModifiedBy>
  <cp:revision>85</cp:revision>
  <dcterms:created xsi:type="dcterms:W3CDTF">2016-08-23T07:13:52Z</dcterms:created>
  <dcterms:modified xsi:type="dcterms:W3CDTF">2016-10-20T07:12:47Z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-1842530544</vt:i4>
  </property>
  <property fmtid="{D5CDD505-2E9C-101B-9397-08002B2CF9AE}" pid="3" name="_NewReviewCycle">
    <vt:lpwstr/>
  </property>
  <property fmtid="{D5CDD505-2E9C-101B-9397-08002B2CF9AE}" pid="4" name="_EmailSubject">
    <vt:lpwstr>Emailing: Volvo_Luftvårdsföreningen Euro VI achievements.pdf</vt:lpwstr>
  </property>
  <property fmtid="{D5CDD505-2E9C-101B-9397-08002B2CF9AE}" pid="5" name="_AuthorEmail">
    <vt:lpwstr>mrhr@cowi.com</vt:lpwstr>
  </property>
  <property fmtid="{D5CDD505-2E9C-101B-9397-08002B2CF9AE}" pid="6" name="_AuthorEmailDisplayName">
    <vt:lpwstr>Marie Haeger-Eugensson</vt:lpwstr>
  </property>
</Properties>
</file>