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8"/>
  </p:notesMasterIdLst>
  <p:sldIdLst>
    <p:sldId id="1455" r:id="rId3"/>
    <p:sldId id="273" r:id="rId4"/>
    <p:sldId id="1465" r:id="rId5"/>
    <p:sldId id="264" r:id="rId6"/>
    <p:sldId id="1466" r:id="rId7"/>
    <p:sldId id="268" r:id="rId8"/>
    <p:sldId id="1456" r:id="rId9"/>
    <p:sldId id="1457" r:id="rId10"/>
    <p:sldId id="1018" r:id="rId11"/>
    <p:sldId id="1458" r:id="rId12"/>
    <p:sldId id="1459" r:id="rId13"/>
    <p:sldId id="1460" r:id="rId14"/>
    <p:sldId id="1462" r:id="rId15"/>
    <p:sldId id="1463" r:id="rId16"/>
    <p:sldId id="145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90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rodin" userId="00ee4e53-b17c-433d-ac6d-c6b3073e8ef3" providerId="ADAL" clId="{E169B698-BF3A-4E24-A697-504BE687E450}"/>
    <pc:docChg chg="undo redo custSel addSld delSld modSld sldOrd">
      <pc:chgData name="Lars Brodin" userId="00ee4e53-b17c-433d-ac6d-c6b3073e8ef3" providerId="ADAL" clId="{E169B698-BF3A-4E24-A697-504BE687E450}" dt="2022-11-29T15:53:03.999" v="405" actId="1076"/>
      <pc:docMkLst>
        <pc:docMk/>
      </pc:docMkLst>
      <pc:sldChg chg="addSp modSp modAnim">
        <pc:chgData name="Lars Brodin" userId="00ee4e53-b17c-433d-ac6d-c6b3073e8ef3" providerId="ADAL" clId="{E169B698-BF3A-4E24-A697-504BE687E450}" dt="2022-11-29T15:15:12.957" v="372"/>
        <pc:sldMkLst>
          <pc:docMk/>
          <pc:sldMk cId="0" sldId="268"/>
        </pc:sldMkLst>
        <pc:spChg chg="add mod">
          <ac:chgData name="Lars Brodin" userId="00ee4e53-b17c-433d-ac6d-c6b3073e8ef3" providerId="ADAL" clId="{E169B698-BF3A-4E24-A697-504BE687E450}" dt="2022-11-29T15:14:10.379" v="370"/>
          <ac:spMkLst>
            <pc:docMk/>
            <pc:sldMk cId="0" sldId="268"/>
            <ac:spMk id="3" creationId="{23E4D77C-A344-9756-B941-1ADE8BEC3038}"/>
          </ac:spMkLst>
        </pc:spChg>
      </pc:sldChg>
      <pc:sldChg chg="add">
        <pc:chgData name="Lars Brodin" userId="00ee4e53-b17c-433d-ac6d-c6b3073e8ef3" providerId="ADAL" clId="{E169B698-BF3A-4E24-A697-504BE687E450}" dt="2022-11-28T19:12:06" v="108"/>
        <pc:sldMkLst>
          <pc:docMk/>
          <pc:sldMk cId="0" sldId="273"/>
        </pc:sldMkLst>
      </pc:sldChg>
      <pc:sldChg chg="addSp modSp mod modClrScheme chgLayout">
        <pc:chgData name="Lars Brodin" userId="00ee4e53-b17c-433d-ac6d-c6b3073e8ef3" providerId="ADAL" clId="{E169B698-BF3A-4E24-A697-504BE687E450}" dt="2022-11-28T19:16:04.488" v="178" actId="20577"/>
        <pc:sldMkLst>
          <pc:docMk/>
          <pc:sldMk cId="3542473825" sldId="1018"/>
        </pc:sldMkLst>
        <pc:spChg chg="add mod ord">
          <ac:chgData name="Lars Brodin" userId="00ee4e53-b17c-433d-ac6d-c6b3073e8ef3" providerId="ADAL" clId="{E169B698-BF3A-4E24-A697-504BE687E450}" dt="2022-11-28T19:16:04.488" v="178" actId="20577"/>
          <ac:spMkLst>
            <pc:docMk/>
            <pc:sldMk cId="3542473825" sldId="1018"/>
            <ac:spMk id="2" creationId="{D9FF5D5B-AFB2-189A-1FBC-7343616EC8DF}"/>
          </ac:spMkLst>
        </pc:spChg>
        <pc:picChg chg="mod">
          <ac:chgData name="Lars Brodin" userId="00ee4e53-b17c-433d-ac6d-c6b3073e8ef3" providerId="ADAL" clId="{E169B698-BF3A-4E24-A697-504BE687E450}" dt="2022-11-28T19:15:32.970" v="159" actId="1076"/>
          <ac:picMkLst>
            <pc:docMk/>
            <pc:sldMk cId="3542473825" sldId="1018"/>
            <ac:picMk id="3" creationId="{0D3F0049-E43D-C2AE-5F5C-E94D36BFE1D9}"/>
          </ac:picMkLst>
        </pc:picChg>
        <pc:picChg chg="mod">
          <ac:chgData name="Lars Brodin" userId="00ee4e53-b17c-433d-ac6d-c6b3073e8ef3" providerId="ADAL" clId="{E169B698-BF3A-4E24-A697-504BE687E450}" dt="2022-11-28T19:15:35.182" v="160" actId="1076"/>
          <ac:picMkLst>
            <pc:docMk/>
            <pc:sldMk cId="3542473825" sldId="1018"/>
            <ac:picMk id="5" creationId="{0BA66AAF-7E3E-09AB-E057-AE9CAB2ECE1F}"/>
          </ac:picMkLst>
        </pc:picChg>
        <pc:picChg chg="mod">
          <ac:chgData name="Lars Brodin" userId="00ee4e53-b17c-433d-ac6d-c6b3073e8ef3" providerId="ADAL" clId="{E169B698-BF3A-4E24-A697-504BE687E450}" dt="2022-11-28T19:15:38.959" v="161" actId="1076"/>
          <ac:picMkLst>
            <pc:docMk/>
            <pc:sldMk cId="3542473825" sldId="1018"/>
            <ac:picMk id="7" creationId="{8DB16302-2486-9111-1A29-FD7D4A1822D8}"/>
          </ac:picMkLst>
        </pc:picChg>
      </pc:sldChg>
      <pc:sldChg chg="modSp mod">
        <pc:chgData name="Lars Brodin" userId="00ee4e53-b17c-433d-ac6d-c6b3073e8ef3" providerId="ADAL" clId="{E169B698-BF3A-4E24-A697-504BE687E450}" dt="2022-11-28T19:15:06.165" v="158" actId="1076"/>
        <pc:sldMkLst>
          <pc:docMk/>
          <pc:sldMk cId="3183885013" sldId="1452"/>
        </pc:sldMkLst>
        <pc:spChg chg="mod">
          <ac:chgData name="Lars Brodin" userId="00ee4e53-b17c-433d-ac6d-c6b3073e8ef3" providerId="ADAL" clId="{E169B698-BF3A-4E24-A697-504BE687E450}" dt="2022-11-28T19:15:06.165" v="158" actId="1076"/>
          <ac:spMkLst>
            <pc:docMk/>
            <pc:sldMk cId="3183885013" sldId="1452"/>
            <ac:spMk id="4" creationId="{00000000-0000-0000-0000-000000000000}"/>
          </ac:spMkLst>
        </pc:spChg>
      </pc:sldChg>
      <pc:sldChg chg="modSp mod">
        <pc:chgData name="Lars Brodin" userId="00ee4e53-b17c-433d-ac6d-c6b3073e8ef3" providerId="ADAL" clId="{E169B698-BF3A-4E24-A697-504BE687E450}" dt="2022-11-29T15:47:57.051" v="404" actId="27636"/>
        <pc:sldMkLst>
          <pc:docMk/>
          <pc:sldMk cId="2378972891" sldId="1455"/>
        </pc:sldMkLst>
        <pc:spChg chg="mod">
          <ac:chgData name="Lars Brodin" userId="00ee4e53-b17c-433d-ac6d-c6b3073e8ef3" providerId="ADAL" clId="{E169B698-BF3A-4E24-A697-504BE687E450}" dt="2022-11-29T15:47:57.051" v="404" actId="27636"/>
          <ac:spMkLst>
            <pc:docMk/>
            <pc:sldMk cId="2378972891" sldId="1455"/>
            <ac:spMk id="5" creationId="{00000000-0000-0000-0000-000000000000}"/>
          </ac:spMkLst>
        </pc:spChg>
      </pc:sldChg>
      <pc:sldChg chg="addSp delSp modSp new mod modClrScheme chgLayout">
        <pc:chgData name="Lars Brodin" userId="00ee4e53-b17c-433d-ac6d-c6b3073e8ef3" providerId="ADAL" clId="{E169B698-BF3A-4E24-A697-504BE687E450}" dt="2022-11-29T15:46:45.094" v="402" actId="1076"/>
        <pc:sldMkLst>
          <pc:docMk/>
          <pc:sldMk cId="1221376907" sldId="1463"/>
        </pc:sldMkLst>
        <pc:spChg chg="mod ord">
          <ac:chgData name="Lars Brodin" userId="00ee4e53-b17c-433d-ac6d-c6b3073e8ef3" providerId="ADAL" clId="{E169B698-BF3A-4E24-A697-504BE687E450}" dt="2022-11-29T08:16:55.257" v="179" actId="700"/>
          <ac:spMkLst>
            <pc:docMk/>
            <pc:sldMk cId="1221376907" sldId="1463"/>
            <ac:spMk id="2" creationId="{6CA80F29-4CDE-10D3-256E-9D9E4857489C}"/>
          </ac:spMkLst>
        </pc:spChg>
        <pc:spChg chg="mod ord">
          <ac:chgData name="Lars Brodin" userId="00ee4e53-b17c-433d-ac6d-c6b3073e8ef3" providerId="ADAL" clId="{E169B698-BF3A-4E24-A697-504BE687E450}" dt="2022-11-29T08:19:50.460" v="213" actId="27636"/>
          <ac:spMkLst>
            <pc:docMk/>
            <pc:sldMk cId="1221376907" sldId="1463"/>
            <ac:spMk id="3" creationId="{AB4FFD03-9613-5418-6E23-B802CDE76348}"/>
          </ac:spMkLst>
        </pc:spChg>
        <pc:spChg chg="add del mod ord">
          <ac:chgData name="Lars Brodin" userId="00ee4e53-b17c-433d-ac6d-c6b3073e8ef3" providerId="ADAL" clId="{E169B698-BF3A-4E24-A697-504BE687E450}" dt="2022-11-29T08:17:28.943" v="200" actId="22"/>
          <ac:spMkLst>
            <pc:docMk/>
            <pc:sldMk cId="1221376907" sldId="1463"/>
            <ac:spMk id="4" creationId="{1C7B838E-F49F-795A-EAED-01807AF771F4}"/>
          </ac:spMkLst>
        </pc:spChg>
        <pc:spChg chg="add mod ord">
          <ac:chgData name="Lars Brodin" userId="00ee4e53-b17c-433d-ac6d-c6b3073e8ef3" providerId="ADAL" clId="{E169B698-BF3A-4E24-A697-504BE687E450}" dt="2022-11-29T08:17:11.319" v="199" actId="20577"/>
          <ac:spMkLst>
            <pc:docMk/>
            <pc:sldMk cId="1221376907" sldId="1463"/>
            <ac:spMk id="5" creationId="{3DF74D4B-9CE3-E2CF-FCA5-E3AA3143A89B}"/>
          </ac:spMkLst>
        </pc:spChg>
        <pc:spChg chg="add del mod ord">
          <ac:chgData name="Lars Brodin" userId="00ee4e53-b17c-433d-ac6d-c6b3073e8ef3" providerId="ADAL" clId="{E169B698-BF3A-4E24-A697-504BE687E450}" dt="2022-11-29T08:17:54.640" v="203" actId="478"/>
          <ac:spMkLst>
            <pc:docMk/>
            <pc:sldMk cId="1221376907" sldId="1463"/>
            <ac:spMk id="6" creationId="{5E9EF293-6BE1-A541-FA03-C6403B103E69}"/>
          </ac:spMkLst>
        </pc:spChg>
        <pc:picChg chg="add mod ord modCrop">
          <ac:chgData name="Lars Brodin" userId="00ee4e53-b17c-433d-ac6d-c6b3073e8ef3" providerId="ADAL" clId="{E169B698-BF3A-4E24-A697-504BE687E450}" dt="2022-11-29T15:46:45.094" v="402" actId="1076"/>
          <ac:picMkLst>
            <pc:docMk/>
            <pc:sldMk cId="1221376907" sldId="1463"/>
            <ac:picMk id="8" creationId="{BDCBE3D1-6AD2-E71E-D5FE-2A049034ECB4}"/>
          </ac:picMkLst>
        </pc:picChg>
      </pc:sldChg>
      <pc:sldChg chg="new del">
        <pc:chgData name="Lars Brodin" userId="00ee4e53-b17c-433d-ac6d-c6b3073e8ef3" providerId="ADAL" clId="{E169B698-BF3A-4E24-A697-504BE687E450}" dt="2022-11-28T16:12:27.525" v="1" actId="47"/>
        <pc:sldMkLst>
          <pc:docMk/>
          <pc:sldMk cId="1892065965" sldId="1463"/>
        </pc:sldMkLst>
      </pc:sldChg>
      <pc:sldChg chg="new del">
        <pc:chgData name="Lars Brodin" userId="00ee4e53-b17c-433d-ac6d-c6b3073e8ef3" providerId="ADAL" clId="{E169B698-BF3A-4E24-A697-504BE687E450}" dt="2022-11-29T14:54:59.290" v="220" actId="47"/>
        <pc:sldMkLst>
          <pc:docMk/>
          <pc:sldMk cId="2892692733" sldId="1464"/>
        </pc:sldMkLst>
      </pc:sldChg>
      <pc:sldChg chg="addSp delSp modSp new mod ord">
        <pc:chgData name="Lars Brodin" userId="00ee4e53-b17c-433d-ac6d-c6b3073e8ef3" providerId="ADAL" clId="{E169B698-BF3A-4E24-A697-504BE687E450}" dt="2022-11-29T15:53:03.999" v="405" actId="1076"/>
        <pc:sldMkLst>
          <pc:docMk/>
          <pc:sldMk cId="540628003" sldId="1465"/>
        </pc:sldMkLst>
        <pc:spChg chg="mod">
          <ac:chgData name="Lars Brodin" userId="00ee4e53-b17c-433d-ac6d-c6b3073e8ef3" providerId="ADAL" clId="{E169B698-BF3A-4E24-A697-504BE687E450}" dt="2022-11-29T15:11:37.643" v="299" actId="20577"/>
          <ac:spMkLst>
            <pc:docMk/>
            <pc:sldMk cId="540628003" sldId="1465"/>
            <ac:spMk id="2" creationId="{2DBF4E42-025A-7052-F306-DCAC0C656593}"/>
          </ac:spMkLst>
        </pc:spChg>
        <pc:spChg chg="del">
          <ac:chgData name="Lars Brodin" userId="00ee4e53-b17c-433d-ac6d-c6b3073e8ef3" providerId="ADAL" clId="{E169B698-BF3A-4E24-A697-504BE687E450}" dt="2022-11-29T14:54:33.434" v="216" actId="22"/>
          <ac:spMkLst>
            <pc:docMk/>
            <pc:sldMk cId="540628003" sldId="1465"/>
            <ac:spMk id="3" creationId="{C91830CA-1EB5-62D1-0304-75BF57EFDA88}"/>
          </ac:spMkLst>
        </pc:spChg>
        <pc:spChg chg="del">
          <ac:chgData name="Lars Brodin" userId="00ee4e53-b17c-433d-ac6d-c6b3073e8ef3" providerId="ADAL" clId="{E169B698-BF3A-4E24-A697-504BE687E450}" dt="2022-11-29T14:59:52.442" v="221" actId="22"/>
          <ac:spMkLst>
            <pc:docMk/>
            <pc:sldMk cId="540628003" sldId="1465"/>
            <ac:spMk id="4" creationId="{41BF8B7B-BA84-64CA-4FBD-0F73C728F211}"/>
          </ac:spMkLst>
        </pc:spChg>
        <pc:spChg chg="mod">
          <ac:chgData name="Lars Brodin" userId="00ee4e53-b17c-433d-ac6d-c6b3073e8ef3" providerId="ADAL" clId="{E169B698-BF3A-4E24-A697-504BE687E450}" dt="2022-11-29T15:13:06.032" v="368" actId="255"/>
          <ac:spMkLst>
            <pc:docMk/>
            <pc:sldMk cId="540628003" sldId="1465"/>
            <ac:spMk id="5" creationId="{FF478736-FDED-0721-3CB4-F5AF666A1495}"/>
          </ac:spMkLst>
        </pc:spChg>
        <pc:spChg chg="mod">
          <ac:chgData name="Lars Brodin" userId="00ee4e53-b17c-433d-ac6d-c6b3073e8ef3" providerId="ADAL" clId="{E169B698-BF3A-4E24-A697-504BE687E450}" dt="2022-11-29T15:13:16.231" v="369" actId="255"/>
          <ac:spMkLst>
            <pc:docMk/>
            <pc:sldMk cId="540628003" sldId="1465"/>
            <ac:spMk id="6" creationId="{BEDE8E00-5914-264A-3C8B-9B9C6F2E7091}"/>
          </ac:spMkLst>
        </pc:spChg>
        <pc:spChg chg="add mod">
          <ac:chgData name="Lars Brodin" userId="00ee4e53-b17c-433d-ac6d-c6b3073e8ef3" providerId="ADAL" clId="{E169B698-BF3A-4E24-A697-504BE687E450}" dt="2022-11-29T15:08:14.668" v="262" actId="478"/>
          <ac:spMkLst>
            <pc:docMk/>
            <pc:sldMk cId="540628003" sldId="1465"/>
            <ac:spMk id="12" creationId="{963C639E-8338-833B-3E9D-5084A3550BD1}"/>
          </ac:spMkLst>
        </pc:spChg>
        <pc:spChg chg="add del mod">
          <ac:chgData name="Lars Brodin" userId="00ee4e53-b17c-433d-ac6d-c6b3073e8ef3" providerId="ADAL" clId="{E169B698-BF3A-4E24-A697-504BE687E450}" dt="2022-11-29T15:10:04.249" v="269" actId="22"/>
          <ac:spMkLst>
            <pc:docMk/>
            <pc:sldMk cId="540628003" sldId="1465"/>
            <ac:spMk id="16" creationId="{5D468697-310C-FA0B-6AB6-8918E6C44166}"/>
          </ac:spMkLst>
        </pc:spChg>
        <pc:picChg chg="add del mod ord">
          <ac:chgData name="Lars Brodin" userId="00ee4e53-b17c-433d-ac6d-c6b3073e8ef3" providerId="ADAL" clId="{E169B698-BF3A-4E24-A697-504BE687E450}" dt="2022-11-29T15:09:59.969" v="268" actId="478"/>
          <ac:picMkLst>
            <pc:docMk/>
            <pc:sldMk cId="540628003" sldId="1465"/>
            <ac:picMk id="8" creationId="{D01283CC-5899-449F-28F9-1572D1794073}"/>
          </ac:picMkLst>
        </pc:picChg>
        <pc:picChg chg="add del mod ord modCrop">
          <ac:chgData name="Lars Brodin" userId="00ee4e53-b17c-433d-ac6d-c6b3073e8ef3" providerId="ADAL" clId="{E169B698-BF3A-4E24-A697-504BE687E450}" dt="2022-11-29T15:08:14.668" v="262" actId="478"/>
          <ac:picMkLst>
            <pc:docMk/>
            <pc:sldMk cId="540628003" sldId="1465"/>
            <ac:picMk id="10" creationId="{14C00DFF-80B1-239B-5758-AE08BA28D49A}"/>
          </ac:picMkLst>
        </pc:picChg>
        <pc:picChg chg="add mod">
          <ac:chgData name="Lars Brodin" userId="00ee4e53-b17c-433d-ac6d-c6b3073e8ef3" providerId="ADAL" clId="{E169B698-BF3A-4E24-A697-504BE687E450}" dt="2022-11-29T15:08:37.947" v="267" actId="14100"/>
          <ac:picMkLst>
            <pc:docMk/>
            <pc:sldMk cId="540628003" sldId="1465"/>
            <ac:picMk id="14" creationId="{C1CB3EBE-E714-3969-FDC5-09F1A44C4236}"/>
          </ac:picMkLst>
        </pc:picChg>
        <pc:picChg chg="add mod ord">
          <ac:chgData name="Lars Brodin" userId="00ee4e53-b17c-433d-ac6d-c6b3073e8ef3" providerId="ADAL" clId="{E169B698-BF3A-4E24-A697-504BE687E450}" dt="2022-11-29T15:53:03.999" v="405" actId="1076"/>
          <ac:picMkLst>
            <pc:docMk/>
            <pc:sldMk cId="540628003" sldId="1465"/>
            <ac:picMk id="18" creationId="{BDFB0DA9-910D-A8F3-BE41-70CE59E09EDC}"/>
          </ac:picMkLst>
        </pc:picChg>
      </pc:sldChg>
      <pc:sldChg chg="addSp modSp new mod modTransition modClrScheme chgLayout">
        <pc:chgData name="Lars Brodin" userId="00ee4e53-b17c-433d-ac6d-c6b3073e8ef3" providerId="ADAL" clId="{E169B698-BF3A-4E24-A697-504BE687E450}" dt="2022-11-29T15:16:04.828" v="400" actId="20577"/>
        <pc:sldMkLst>
          <pc:docMk/>
          <pc:sldMk cId="1016740508" sldId="1466"/>
        </pc:sldMkLst>
        <pc:spChg chg="add mod">
          <ac:chgData name="Lars Brodin" userId="00ee4e53-b17c-433d-ac6d-c6b3073e8ef3" providerId="ADAL" clId="{E169B698-BF3A-4E24-A697-504BE687E450}" dt="2022-11-29T15:16:04.828" v="400" actId="20577"/>
          <ac:spMkLst>
            <pc:docMk/>
            <pc:sldMk cId="1016740508" sldId="1466"/>
            <ac:spMk id="8" creationId="{A0D2CED6-427A-2EFD-D85A-378FEC0CC045}"/>
          </ac:spMkLst>
        </pc:spChg>
        <pc:picChg chg="add mod">
          <ac:chgData name="Lars Brodin" userId="00ee4e53-b17c-433d-ac6d-c6b3073e8ef3" providerId="ADAL" clId="{E169B698-BF3A-4E24-A697-504BE687E450}" dt="2022-11-29T15:04:27.026" v="227" actId="26606"/>
          <ac:picMkLst>
            <pc:docMk/>
            <pc:sldMk cId="1016740508" sldId="1466"/>
            <ac:picMk id="3" creationId="{5EF67E97-49DC-A264-2542-78836A3DD97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andskyddsforeningen-my.sharepoint.com/personal/lars_brodin_brandskyddsforeningen_se/Documents/Dokument/Uppdrag-projekt/Luftv&#229;rdsforum%20-%20f&#246;rel&#228;sning/Sm&#229;husbr&#228;nder%20-%20m&#229;nadsvi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andskyddsforeningen-my.sharepoint.com/personal/lars_brodin_brandskyddsforeningen_se/Documents/Dokument/Uppdrag-projekt/Luftv&#229;rdsforum%20-%20f&#246;rel&#228;sning/Soteld%20i%20sm&#229;hus%20-%20m&#229;nadsvi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andskyddsforeningen-my.sharepoint.com/personal/lars_brodin_brandskyddsforeningen_se/Documents/Dokument/Uppdrag-projekt/Luftv&#229;rdsforum%20-%20f&#246;rel&#228;sning/Soteld%20-%20&#229;rsvi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räddningsinsatser till småhus (1998-2021)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Antal insatser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Data!$B$2:$B$13</c:f>
              <c:numCache>
                <c:formatCode>#,##0</c:formatCode>
                <c:ptCount val="12"/>
                <c:pt idx="0">
                  <c:v>10197</c:v>
                </c:pt>
                <c:pt idx="1">
                  <c:v>7944</c:v>
                </c:pt>
                <c:pt idx="2">
                  <c:v>7319</c:v>
                </c:pt>
                <c:pt idx="3">
                  <c:v>6275</c:v>
                </c:pt>
                <c:pt idx="4">
                  <c:v>5224</c:v>
                </c:pt>
                <c:pt idx="5">
                  <c:v>4601</c:v>
                </c:pt>
                <c:pt idx="6">
                  <c:v>4473</c:v>
                </c:pt>
                <c:pt idx="7">
                  <c:v>4006</c:v>
                </c:pt>
                <c:pt idx="8">
                  <c:v>4267</c:v>
                </c:pt>
                <c:pt idx="9">
                  <c:v>5429</c:v>
                </c:pt>
                <c:pt idx="10">
                  <c:v>6224</c:v>
                </c:pt>
                <c:pt idx="11">
                  <c:v>9537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38-4EF7-A947-93EE8D312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3636528"/>
        <c:axId val="1"/>
        <c:axId val="0"/>
      </c:bar3DChart>
      <c:catAx>
        <c:axId val="207363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73636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Antal insatser till soteld i småhus (1998-2021)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Antal insatser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Data!$A$2:$A$13</c:f>
              <c:strCache>
                <c:ptCount val="12"/>
                <c:pt idx="0">
                  <c:v>Januari</c:v>
                </c:pt>
                <c:pt idx="1">
                  <c:v>Februari</c:v>
                </c:pt>
                <c:pt idx="2">
                  <c:v>Mars</c:v>
                </c:pt>
                <c:pt idx="3">
                  <c:v>April</c:v>
                </c:pt>
                <c:pt idx="4">
                  <c:v>Maj</c:v>
                </c:pt>
                <c:pt idx="5">
                  <c:v>Juni</c:v>
                </c:pt>
                <c:pt idx="6">
                  <c:v>Juli</c:v>
                </c:pt>
                <c:pt idx="7">
                  <c:v>Augusti</c:v>
                </c:pt>
                <c:pt idx="8">
                  <c:v>September</c:v>
                </c:pt>
                <c:pt idx="9">
                  <c:v>Oktober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Data!$B$2:$B$13</c:f>
              <c:numCache>
                <c:formatCode>#,##0</c:formatCode>
                <c:ptCount val="12"/>
                <c:pt idx="0">
                  <c:v>4453</c:v>
                </c:pt>
                <c:pt idx="1">
                  <c:v>3399</c:v>
                </c:pt>
                <c:pt idx="2">
                  <c:v>2665</c:v>
                </c:pt>
                <c:pt idx="3">
                  <c:v>1567</c:v>
                </c:pt>
                <c:pt idx="4">
                  <c:v>774</c:v>
                </c:pt>
                <c:pt idx="5">
                  <c:v>318</c:v>
                </c:pt>
                <c:pt idx="6">
                  <c:v>225</c:v>
                </c:pt>
                <c:pt idx="7">
                  <c:v>251</c:v>
                </c:pt>
                <c:pt idx="8">
                  <c:v>521</c:v>
                </c:pt>
                <c:pt idx="9">
                  <c:v>1182</c:v>
                </c:pt>
                <c:pt idx="10">
                  <c:v>1897</c:v>
                </c:pt>
                <c:pt idx="11">
                  <c:v>3111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0-41E4-B2E8-734954BBD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700880"/>
        <c:axId val="1"/>
        <c:axId val="0"/>
      </c:bar3DChart>
      <c:catAx>
        <c:axId val="2897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8970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Räddningsinsatser till soteld (1998-2021)</a:t>
            </a:r>
            <a:r>
              <a:rPr lang="sv-SE" baseline="0"/>
              <a:t> </a:t>
            </a:r>
            <a:endParaRPr lang="sv-SE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Data!$A$2</c:f>
              <c:strCache>
                <c:ptCount val="1"/>
                <c:pt idx="0">
                  <c:v>Soteld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Data!$B$1:$Y$1</c:f>
              <c:strCache>
                <c:ptCount val="2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</c:strCache>
            </c:strRef>
          </c:cat>
          <c:val>
            <c:numRef>
              <c:f>Data!$B$2:$Y$2</c:f>
              <c:numCache>
                <c:formatCode>#,##0</c:formatCode>
                <c:ptCount val="24"/>
                <c:pt idx="0">
                  <c:v>1250</c:v>
                </c:pt>
                <c:pt idx="1">
                  <c:v>1102</c:v>
                </c:pt>
                <c:pt idx="2">
                  <c:v>821</c:v>
                </c:pt>
                <c:pt idx="3">
                  <c:v>1236</c:v>
                </c:pt>
                <c:pt idx="4">
                  <c:v>1109</c:v>
                </c:pt>
                <c:pt idx="5">
                  <c:v>1191</c:v>
                </c:pt>
                <c:pt idx="6">
                  <c:v>935</c:v>
                </c:pt>
                <c:pt idx="7">
                  <c:v>1048</c:v>
                </c:pt>
                <c:pt idx="8">
                  <c:v>1044</c:v>
                </c:pt>
                <c:pt idx="9">
                  <c:v>1008</c:v>
                </c:pt>
                <c:pt idx="10">
                  <c:v>1017</c:v>
                </c:pt>
                <c:pt idx="11">
                  <c:v>1177</c:v>
                </c:pt>
                <c:pt idx="12">
                  <c:v>1239</c:v>
                </c:pt>
                <c:pt idx="13">
                  <c:v>838</c:v>
                </c:pt>
                <c:pt idx="14">
                  <c:v>866</c:v>
                </c:pt>
                <c:pt idx="15">
                  <c:v>767</c:v>
                </c:pt>
                <c:pt idx="16">
                  <c:v>628</c:v>
                </c:pt>
                <c:pt idx="17">
                  <c:v>508</c:v>
                </c:pt>
                <c:pt idx="18">
                  <c:v>476</c:v>
                </c:pt>
                <c:pt idx="19">
                  <c:v>414</c:v>
                </c:pt>
                <c:pt idx="20">
                  <c:v>434</c:v>
                </c:pt>
                <c:pt idx="21">
                  <c:v>396</c:v>
                </c:pt>
                <c:pt idx="22">
                  <c:v>373</c:v>
                </c:pt>
                <c:pt idx="23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5-466F-AB7E-7FB4DA246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5913456"/>
        <c:axId val="1"/>
      </c:lineChart>
      <c:catAx>
        <c:axId val="20659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65913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664F-1DA1-474E-91D8-03089871E186}" type="datetimeFigureOut">
              <a:rPr lang="sv-SE" smtClean="0"/>
              <a:t>2022-11-28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CD694-4680-401D-B6FA-74EDBC2CE9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9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Välj informationsklassning genom att på denna bild ha kvar den klassning (konfidentiell, känslig, intern eller publik) som gäller för denna presentation. Radera de andra klassningarna från fältet i nedre vänstra hörnet.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D694-4680-401D-B6FA-74EDBC2CE9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Samhällets brandskyddskrav är alltmer funktionsbaserade. Den enskilde ägaren, nyttjanderättshavaren eller kravställaren ska identifiera riskerna och besluta om åtgärder, bl.a. vilket utförande som krävs av brandskyddsinstallationer. I detta arbete fyller normer med skyddsnivåer och tekniska beskrivningar en viktig roll.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Hänvisningar sker i allt högre grad till Europastandarder varför det är väsentligt att påverka dessas utformning. Lika väsentligt är det att i nationella dokument fastställa sådan som inte preciseras i standarderna, t.ex. vilken prestandanivå som ska användas för olika risker.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4BC67-53D0-4C61-9084-3045907C330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218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Välj informationsklassning genom att på denna bild ha kvar den klassning (konfidentiell, känslig, intern eller publik) som gäller för denna presentation. Radera de andra klassningarna från fältet i nedre vänstra hörnet.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D694-4680-401D-B6FA-74EDBC2CE9B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86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1270661"/>
            <a:ext cx="10515600" cy="504701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793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solidFill>
          <a:srgbClr val="D3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856517" y="72861"/>
            <a:ext cx="2214748" cy="676894"/>
          </a:xfrm>
          <a:prstGeom prst="rect">
            <a:avLst/>
          </a:prstGeom>
          <a:solidFill>
            <a:srgbClr val="D31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2840237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73236"/>
            <a:ext cx="9144000" cy="118456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underrubrik, författare eller annat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1208" y="179739"/>
            <a:ext cx="1968526" cy="4593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2923A5-43F3-4470-BCDD-8D27470E08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62" y="4684816"/>
            <a:ext cx="3138172" cy="2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0326" y="160326"/>
            <a:ext cx="10515600" cy="5314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48611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48611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77114"/>
            <a:ext cx="5181600" cy="4810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Skriv in rubrik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277114"/>
            <a:ext cx="5181600" cy="4810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291147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4195498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103916" y="0"/>
            <a:ext cx="6088083" cy="6857999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76597"/>
            <a:ext cx="4533796" cy="5047013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in text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160326" y="160326"/>
            <a:ext cx="10515600" cy="5314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158042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D31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856517" y="72861"/>
            <a:ext cx="2214748" cy="676894"/>
          </a:xfrm>
          <a:prstGeom prst="rect">
            <a:avLst/>
          </a:prstGeom>
          <a:solidFill>
            <a:srgbClr val="D31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2840237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73236"/>
            <a:ext cx="9144000" cy="118456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Skriv in underrubrik, författare eller annat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1208" y="179739"/>
            <a:ext cx="1968526" cy="45938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E2923A5-43F3-4470-BCDD-8D27470E08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62" y="4684816"/>
            <a:ext cx="3138172" cy="21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3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0326" y="160326"/>
            <a:ext cx="10515600" cy="5314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38200" y="1831562"/>
            <a:ext cx="5181600" cy="4492047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49798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277114"/>
            <a:ext cx="5181600" cy="4810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Skriv in rubrik</a:t>
            </a:r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1277114"/>
            <a:ext cx="5181600" cy="4810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289349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218843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103916" y="0"/>
            <a:ext cx="6088083" cy="6857999"/>
          </a:xfrm>
        </p:spPr>
        <p:txBody>
          <a:bodyPr anchor="ctr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270660"/>
            <a:ext cx="4539734" cy="505295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in text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160326" y="160326"/>
            <a:ext cx="10515600" cy="531462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</p:spTree>
    <p:extLst>
      <p:ext uri="{BB962C8B-B14F-4D97-AF65-F5344CB8AC3E}">
        <p14:creationId xmlns:p14="http://schemas.microsoft.com/office/powerpoint/2010/main" val="11291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8A03-C18A-4F9B-9AC1-8AB31983DA81}" type="datetimeFigureOut">
              <a:rPr lang="sv-SE" smtClean="0"/>
              <a:t>2022-11-28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681F9-9178-4F17-885E-FA0E3D6B42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427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23-DF7D-514B-AD9F-D7E9C4446197}" type="datetimeFigureOut">
              <a:rPr lang="sv-SE" smtClean="0"/>
              <a:t>2022-11-28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6A321-FEE3-624A-924B-B6FEB75B6B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6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18605C-08D2-8264-679A-F278057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3D5E88-D60C-559B-30F1-B7336DC0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SE"/>
              <a:t>© Brandskyddsföreningens Service AB</a:t>
            </a:r>
          </a:p>
          <a:p>
            <a:fld id="{7A4DD3C3-0157-44C9-8A3F-3C74C432B9A4}" type="slidenum">
              <a:rPr lang="sv-SE" altLang="sv-SE"/>
              <a:pPr/>
              <a:t>‹#›</a:t>
            </a:fld>
            <a:r>
              <a:rPr lang="sv-SE" altLang="sv-SE"/>
              <a:t>.    </a:t>
            </a:r>
            <a:fld id="{ED8BE699-7A9A-4716-93B1-6EA5AF451DC8}" type="datetime1">
              <a:rPr lang="sv-SE" altLang="sv-SE"/>
              <a:pPr/>
              <a:t>2022-11-28</a:t>
            </a:fld>
            <a:endParaRPr lang="sv-SE" alt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4181BC-D6C0-1262-7D50-D4148210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742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Skriv in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9420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0326" y="160326"/>
            <a:ext cx="10515600" cy="531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Skriv in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70660"/>
            <a:ext cx="10515600" cy="505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6" y="231582"/>
            <a:ext cx="197802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4" r:id="rId4"/>
    <p:sldLayoutId id="2147483657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0326" y="160326"/>
            <a:ext cx="10515600" cy="531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Skriv in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76597"/>
            <a:ext cx="10515600" cy="5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 dirty="0"/>
              <a:t>Skriv in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96" y="232198"/>
            <a:ext cx="1978022" cy="3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0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71500" indent="-571500" algn="l" defTabSz="91440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850"/>
        </a:spcBef>
        <a:buFont typeface="Courier New" panose="02070309020205020404" pitchFamily="49" charset="0"/>
        <a:buChar char="-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524000" y="484187"/>
            <a:ext cx="9144000" cy="2840237"/>
          </a:xfrm>
        </p:spPr>
        <p:txBody>
          <a:bodyPr>
            <a:normAutofit/>
          </a:bodyPr>
          <a:lstStyle/>
          <a:p>
            <a:r>
              <a:rPr lang="sv-SE" dirty="0"/>
              <a:t>Från eld till brand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46591" y="4030752"/>
            <a:ext cx="9144000" cy="1184564"/>
          </a:xfrm>
        </p:spPr>
        <p:txBody>
          <a:bodyPr>
            <a:normAutofit lnSpcReduction="10000"/>
          </a:bodyPr>
          <a:lstStyle/>
          <a:p>
            <a:r>
              <a:rPr lang="sv-SE" dirty="0"/>
              <a:t>Hur eldar man rätt för att undvika brandrisk, öka energieffektiviteten och minimera utsläpp?</a:t>
            </a:r>
            <a:br>
              <a:rPr lang="sv-SE" dirty="0"/>
            </a:br>
            <a:br>
              <a:rPr lang="sv-SE" i="1" dirty="0"/>
            </a:br>
            <a:r>
              <a:rPr lang="sv-SE" i="1" dirty="0"/>
              <a:t>Lars Brodin - Brandskyddsföreningen</a:t>
            </a:r>
          </a:p>
        </p:txBody>
      </p:sp>
    </p:spTree>
    <p:extLst>
      <p:ext uri="{BB962C8B-B14F-4D97-AF65-F5344CB8AC3E}">
        <p14:creationId xmlns:p14="http://schemas.microsoft.com/office/powerpoint/2010/main" val="23789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88244D-6EC4-0F9A-9926-11D1F3FC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6" y="160326"/>
            <a:ext cx="10515600" cy="531462"/>
          </a:xfrm>
        </p:spPr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baserad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räddningstjänstens</a:t>
            </a:r>
            <a:r>
              <a:rPr lang="en-US" dirty="0"/>
              <a:t> </a:t>
            </a:r>
            <a:r>
              <a:rPr lang="en-US" dirty="0" err="1"/>
              <a:t>insatser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BC1D44-A6E9-A82C-5407-77239EEB4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85348"/>
              </p:ext>
            </p:extLst>
          </p:nvPr>
        </p:nvGraphicFramePr>
        <p:xfrm>
          <a:off x="838200" y="1831562"/>
          <a:ext cx="5181600" cy="4492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E1A70080-4CC6-5266-7347-CC7C7958E3B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49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1632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E01FAB87-8E3E-A991-FEBA-E10F7F2895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70000"/>
          <a:ext cx="10515600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29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8691C28-F2C3-74D2-1867-DAA86AA8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Fem tips för brandsäker och ”miljövänlig” eldning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E074BF-F27A-F811-1B61-BF9E0081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70661"/>
            <a:ext cx="11696700" cy="5047012"/>
          </a:xfrm>
        </p:spPr>
        <p:txBody>
          <a:bodyPr/>
          <a:lstStyle/>
          <a:p>
            <a:r>
              <a:rPr lang="sv-SE" dirty="0"/>
              <a:t>Se till att eldstad och skorsten är besiktigad/sotad</a:t>
            </a:r>
          </a:p>
          <a:p>
            <a:r>
              <a:rPr lang="sv-SE" dirty="0"/>
              <a:t>Använd torr ved</a:t>
            </a:r>
          </a:p>
          <a:p>
            <a:r>
              <a:rPr lang="sv-SE" dirty="0"/>
              <a:t>Starta brasan uppifrån</a:t>
            </a:r>
          </a:p>
          <a:p>
            <a:r>
              <a:rPr lang="sv-SE" dirty="0"/>
              <a:t>God lufttillförsel (osynliga rökgaser)</a:t>
            </a:r>
          </a:p>
          <a:p>
            <a:r>
              <a:rPr lang="sv-SE" dirty="0"/>
              <a:t>Elda inte mer vad än eldstaden är dimensionerad för</a:t>
            </a:r>
          </a:p>
        </p:txBody>
      </p:sp>
    </p:spTree>
    <p:extLst>
      <p:ext uri="{BB962C8B-B14F-4D97-AF65-F5344CB8AC3E}">
        <p14:creationId xmlns:p14="http://schemas.microsoft.com/office/powerpoint/2010/main" val="37100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B1D075-0CEA-70B9-691E-DCD83748F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soteld ändå skulle uppstå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A7AC59-755C-C673-37F4-6D765BB06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1. Stäng alla luckor på eldstaden</a:t>
            </a:r>
          </a:p>
          <a:p>
            <a:pPr marL="0" indent="0">
              <a:buNone/>
            </a:pPr>
            <a:r>
              <a:rPr lang="sv-SE" dirty="0"/>
              <a:t>2. Ring 112</a:t>
            </a:r>
          </a:p>
          <a:p>
            <a:pPr marL="0" indent="0">
              <a:buNone/>
            </a:pPr>
            <a:r>
              <a:rPr lang="sv-SE" dirty="0"/>
              <a:t>3. Kontrollera hela tiden skorstenen i hela dess </a:t>
            </a:r>
            <a:br>
              <a:rPr lang="sv-SE" dirty="0"/>
            </a:br>
            <a:r>
              <a:rPr lang="sv-SE" dirty="0"/>
              <a:t>    längd speciellt vid bjälklagsgenomgångarna, på </a:t>
            </a:r>
            <a:br>
              <a:rPr lang="sv-SE" dirty="0"/>
            </a:br>
            <a:r>
              <a:rPr lang="sv-SE" dirty="0"/>
              <a:t>    vinden samt taket</a:t>
            </a:r>
          </a:p>
          <a:p>
            <a:pPr marL="0" indent="0">
              <a:buNone/>
            </a:pPr>
            <a:r>
              <a:rPr lang="sv-SE" dirty="0"/>
              <a:t>4. Ring sotningsdistriktet och beställ en besiktning </a:t>
            </a:r>
            <a:br>
              <a:rPr lang="sv-SE" dirty="0"/>
            </a:br>
            <a:r>
              <a:rPr lang="sv-SE" dirty="0"/>
              <a:t>    av skorstenen</a:t>
            </a:r>
          </a:p>
        </p:txBody>
      </p:sp>
    </p:spTree>
    <p:extLst>
      <p:ext uri="{BB962C8B-B14F-4D97-AF65-F5344CB8AC3E}">
        <p14:creationId xmlns:p14="http://schemas.microsoft.com/office/powerpoint/2010/main" val="243505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A80F29-4CDE-10D3-256E-9D9E4857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Brandskyddskontroll</a:t>
            </a:r>
            <a:r>
              <a:rPr lang="sv-SE" dirty="0"/>
              <a:t> och sotning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4FFD03-9613-5418-6E23-B802CDE763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898237"/>
            <a:ext cx="6496050" cy="4492047"/>
          </a:xfrm>
        </p:spPr>
        <p:txBody>
          <a:bodyPr>
            <a:normAutofit/>
          </a:bodyPr>
          <a:lstStyle/>
          <a:p>
            <a:r>
              <a:rPr lang="sv-SE" sz="3200" dirty="0"/>
              <a:t>Sotbildning och beläggningar</a:t>
            </a:r>
          </a:p>
          <a:p>
            <a:r>
              <a:rPr lang="sv-SE" sz="3200" dirty="0"/>
              <a:t>Skador eller förändringar av det tekniska utförandet</a:t>
            </a:r>
          </a:p>
          <a:p>
            <a:r>
              <a:rPr lang="sv-SE" sz="3200" dirty="0"/>
              <a:t>Temperaturförhållanden</a:t>
            </a:r>
          </a:p>
          <a:p>
            <a:r>
              <a:rPr lang="sv-SE" sz="3200" dirty="0"/>
              <a:t>Tryckförhållanden och täthet</a:t>
            </a:r>
          </a:p>
          <a:p>
            <a:r>
              <a:rPr lang="sv-SE" sz="3200" dirty="0"/>
              <a:t>Drift och skötsel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BDCBE3D1-6AD2-E71E-D5FE-2A049034E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9619">
            <a:off x="7490591" y="879023"/>
            <a:ext cx="4173439" cy="545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DF74D4B-9CE3-E2CF-FCA5-E3AA3143A8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Brandskyddskontroll</a:t>
            </a:r>
          </a:p>
        </p:txBody>
      </p:sp>
    </p:spTree>
    <p:extLst>
      <p:ext uri="{BB962C8B-B14F-4D97-AF65-F5344CB8AC3E}">
        <p14:creationId xmlns:p14="http://schemas.microsoft.com/office/powerpoint/2010/main" val="122137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1524000" y="1693862"/>
            <a:ext cx="9144000" cy="2840237"/>
          </a:xfrm>
        </p:spPr>
        <p:txBody>
          <a:bodyPr/>
          <a:lstStyle/>
          <a:p>
            <a:r>
              <a:rPr lang="sv-SE" dirty="0"/>
              <a:t>Tack för mig!</a:t>
            </a:r>
            <a:br>
              <a:rPr lang="sv-SE" sz="1800" dirty="0"/>
            </a:br>
            <a:br>
              <a:rPr lang="sv-SE" dirty="0"/>
            </a:br>
            <a:r>
              <a:rPr lang="sv-SE" sz="1800" dirty="0"/>
              <a:t>lars.brodin@brandskyddsforeningen.se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38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3G1A8128.jpeg" descr="3G1A8128.jpe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073" y="1230"/>
            <a:ext cx="11102846" cy="689364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Rektangel"/>
          <p:cNvSpPr/>
          <p:nvPr/>
        </p:nvSpPr>
        <p:spPr>
          <a:xfrm>
            <a:off x="8839200" y="-26630"/>
            <a:ext cx="3352800" cy="6921500"/>
          </a:xfrm>
          <a:prstGeom prst="rect">
            <a:avLst/>
          </a:prstGeom>
          <a:solidFill>
            <a:srgbClr val="B72D48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5" name="Brandskyddsföreningen är en allmän- nyttig förening som arbetar för ett brandsäkrare Sverige.…"/>
          <p:cNvSpPr/>
          <p:nvPr/>
        </p:nvSpPr>
        <p:spPr>
          <a:xfrm>
            <a:off x="9193585" y="4963219"/>
            <a:ext cx="2771031" cy="169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>
              <a:spcBef>
                <a:spcPts val="1000"/>
              </a:spcBef>
              <a:defRPr sz="2600" b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Nova"/>
              </a:defRPr>
            </a:pPr>
            <a:r>
              <a:rPr sz="1300" dirty="0" err="1"/>
              <a:t>Brandskyddsföreningen</a:t>
            </a:r>
            <a:r>
              <a:rPr sz="1300" dirty="0"/>
              <a:t> </a:t>
            </a:r>
            <a:r>
              <a:rPr sz="1300" dirty="0" err="1"/>
              <a:t>är</a:t>
            </a:r>
            <a:r>
              <a:rPr sz="1300" dirty="0"/>
              <a:t> </a:t>
            </a:r>
            <a:r>
              <a:rPr sz="1300" dirty="0" err="1"/>
              <a:t>en</a:t>
            </a:r>
            <a:r>
              <a:rPr sz="1300" dirty="0"/>
              <a:t> </a:t>
            </a:r>
            <a:r>
              <a:rPr sz="1300" dirty="0" err="1"/>
              <a:t>allmän</a:t>
            </a:r>
            <a:r>
              <a:rPr sz="1300" dirty="0"/>
              <a:t>- </a:t>
            </a:r>
            <a:r>
              <a:rPr sz="1300" dirty="0" err="1"/>
              <a:t>nyttig</a:t>
            </a:r>
            <a:r>
              <a:rPr sz="1300" dirty="0"/>
              <a:t> </a:t>
            </a:r>
            <a:r>
              <a:rPr lang="sv-SE" sz="1300" dirty="0">
                <a:sym typeface="Gill Sans Nova"/>
              </a:rPr>
              <a:t>ideell </a:t>
            </a:r>
            <a:r>
              <a:rPr sz="1300" dirty="0" err="1"/>
              <a:t>förening</a:t>
            </a:r>
            <a:r>
              <a:rPr sz="1300" dirty="0"/>
              <a:t> </a:t>
            </a:r>
            <a:r>
              <a:rPr sz="1300" dirty="0" err="1"/>
              <a:t>som</a:t>
            </a:r>
            <a:r>
              <a:rPr sz="1300" dirty="0"/>
              <a:t> </a:t>
            </a:r>
            <a:r>
              <a:rPr sz="1300" dirty="0" err="1"/>
              <a:t>arbetar</a:t>
            </a:r>
            <a:r>
              <a:rPr sz="1300" dirty="0"/>
              <a:t> för </a:t>
            </a:r>
            <a:r>
              <a:rPr sz="1300" dirty="0" err="1"/>
              <a:t>ett</a:t>
            </a:r>
            <a:r>
              <a:rPr sz="1300" dirty="0"/>
              <a:t> </a:t>
            </a:r>
            <a:r>
              <a:rPr sz="1300" dirty="0" err="1"/>
              <a:t>brandsäkrare</a:t>
            </a:r>
            <a:r>
              <a:rPr sz="1300" dirty="0"/>
              <a:t> Sverige. </a:t>
            </a:r>
          </a:p>
          <a:p>
            <a:pPr>
              <a:spcBef>
                <a:spcPts val="1000"/>
              </a:spcBef>
              <a:defRPr sz="2600" b="0">
                <a:solidFill>
                  <a:srgbClr val="FFFFFF"/>
                </a:solidFill>
                <a:latin typeface="+mj-lt"/>
                <a:ea typeface="+mj-ea"/>
                <a:cs typeface="+mj-cs"/>
                <a:sym typeface="Gill Sans Nova"/>
              </a:defRPr>
            </a:pPr>
            <a:r>
              <a:rPr sz="1300" dirty="0"/>
              <a:t>Vi </a:t>
            </a:r>
            <a:r>
              <a:rPr sz="1300" dirty="0" err="1"/>
              <a:t>är</a:t>
            </a:r>
            <a:r>
              <a:rPr sz="1300" dirty="0"/>
              <a:t> </a:t>
            </a:r>
            <a:r>
              <a:rPr sz="1300" dirty="0" err="1"/>
              <a:t>ett</a:t>
            </a:r>
            <a:r>
              <a:rPr sz="1300" dirty="0"/>
              <a:t> </a:t>
            </a:r>
            <a:r>
              <a:rPr sz="1300" dirty="0" err="1"/>
              <a:t>ledande</a:t>
            </a:r>
            <a:r>
              <a:rPr sz="1300" dirty="0"/>
              <a:t> </a:t>
            </a:r>
            <a:r>
              <a:rPr sz="1300" dirty="0" err="1"/>
              <a:t>kunskapscentrum</a:t>
            </a:r>
            <a:r>
              <a:rPr sz="1300" dirty="0"/>
              <a:t> </a:t>
            </a:r>
            <a:r>
              <a:rPr sz="1300" dirty="0" err="1"/>
              <a:t>som</a:t>
            </a:r>
            <a:r>
              <a:rPr sz="1300" dirty="0"/>
              <a:t> </a:t>
            </a:r>
            <a:r>
              <a:rPr sz="1300" dirty="0" err="1"/>
              <a:t>ökar</a:t>
            </a:r>
            <a:r>
              <a:rPr sz="1300" dirty="0"/>
              <a:t> </a:t>
            </a:r>
            <a:r>
              <a:rPr sz="1300" dirty="0" err="1"/>
              <a:t>framtidens</a:t>
            </a:r>
            <a:r>
              <a:rPr sz="1300" dirty="0"/>
              <a:t> </a:t>
            </a:r>
            <a:r>
              <a:rPr sz="1300" dirty="0" err="1"/>
              <a:t>brandsäkerhet</a:t>
            </a:r>
            <a:r>
              <a:rPr sz="1300" dirty="0"/>
              <a:t> </a:t>
            </a:r>
            <a:r>
              <a:rPr sz="1300" dirty="0" err="1"/>
              <a:t>och</a:t>
            </a:r>
            <a:r>
              <a:rPr sz="1300" dirty="0"/>
              <a:t> </a:t>
            </a:r>
            <a:r>
              <a:rPr sz="1300" dirty="0" err="1"/>
              <a:t>minskar</a:t>
            </a:r>
            <a:r>
              <a:rPr sz="1300" dirty="0"/>
              <a:t> </a:t>
            </a:r>
            <a:r>
              <a:rPr sz="1300" dirty="0" err="1"/>
              <a:t>samhällets</a:t>
            </a:r>
            <a:r>
              <a:rPr sz="1300" dirty="0"/>
              <a:t> </a:t>
            </a:r>
            <a:r>
              <a:rPr sz="1300" dirty="0" err="1"/>
              <a:t>skadekostnader</a:t>
            </a:r>
            <a:r>
              <a:rPr sz="1300" dirty="0"/>
              <a:t>. </a:t>
            </a:r>
          </a:p>
        </p:txBody>
      </p:sp>
      <p:sp>
        <p:nvSpPr>
          <p:cNvPr id="126" name="Vision och uppdrag"/>
          <p:cNvSpPr/>
          <p:nvPr/>
        </p:nvSpPr>
        <p:spPr>
          <a:xfrm>
            <a:off x="9193585" y="4665960"/>
            <a:ext cx="2771031" cy="21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spcBef>
                <a:spcPts val="2000"/>
              </a:spcBef>
              <a:defRPr sz="2400" b="0" cap="all" spc="120">
                <a:solidFill>
                  <a:srgbClr val="FFFFFF"/>
                </a:solidFill>
                <a:latin typeface="Gill Sans Nova SemiBold"/>
                <a:ea typeface="Gill Sans Nova SemiBold"/>
                <a:cs typeface="Gill Sans Nova SemiBold"/>
                <a:sym typeface="Gill Sans Nova SemiBold"/>
              </a:defRPr>
            </a:lvl1pPr>
          </a:lstStyle>
          <a:p>
            <a:r>
              <a:rPr sz="1200"/>
              <a:t>Vision </a:t>
            </a:r>
            <a:r>
              <a:rPr sz="1200" err="1"/>
              <a:t>och</a:t>
            </a:r>
            <a:r>
              <a:rPr sz="1200"/>
              <a:t> </a:t>
            </a:r>
            <a:r>
              <a:rPr sz="1200" err="1"/>
              <a:t>uppdrag</a:t>
            </a:r>
            <a:endParaRPr sz="1200"/>
          </a:p>
        </p:txBody>
      </p:sp>
      <p:sp>
        <p:nvSpPr>
          <p:cNvPr id="127" name="Brandsäker kunskap genom livet."/>
          <p:cNvSpPr txBox="1"/>
          <p:nvPr/>
        </p:nvSpPr>
        <p:spPr>
          <a:xfrm>
            <a:off x="529229" y="1547088"/>
            <a:ext cx="4282984" cy="1528624"/>
          </a:xfrm>
          <a:prstGeom prst="rect">
            <a:avLst/>
          </a:prstGeom>
          <a:ln w="12700">
            <a:miter lim="400000"/>
          </a:ln>
          <a:effectLst>
            <a:outerShdw blurRad="241300" dir="5400000" rotWithShape="0">
              <a:srgbClr val="000000">
                <a:alpha val="4828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80000"/>
              </a:lnSpc>
              <a:defRPr sz="8000" b="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Nova Medium"/>
              </a:defRPr>
            </a:lvl1pPr>
          </a:lstStyle>
          <a:p>
            <a:r>
              <a:rPr sz="4000"/>
              <a:t>Brandsäker kunskap genom livet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BF4E42-025A-7052-F306-DCAC0C65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brandförlopp och brandgaser, scenario 1 – stängd dörr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F478736-FDED-0721-3CB4-F5AF666A1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000" dirty="0"/>
              <a:t>Initialbrand, brandgaser stiger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EDE8E00-5914-264A-3C8B-9B9C6F2E70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277114"/>
            <a:ext cx="5867400" cy="481012"/>
          </a:xfrm>
        </p:spPr>
        <p:txBody>
          <a:bodyPr/>
          <a:lstStyle/>
          <a:p>
            <a:r>
              <a:rPr lang="sv-SE" sz="2000" dirty="0"/>
              <a:t>Övertändning – brandgaser antänds</a:t>
            </a: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63C639E-8338-833B-3E9D-5084A3550B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1CB3EBE-E714-3969-FDC5-09F1A44C4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208626" cy="4986983"/>
          </a:xfrm>
          <a:prstGeom prst="rect">
            <a:avLst/>
          </a:prstGeom>
        </p:spPr>
      </p:pic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DFB0DA9-910D-A8F3-BE41-70CE59E09E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01" y="1854200"/>
            <a:ext cx="5224861" cy="4986982"/>
          </a:xfrm>
        </p:spPr>
      </p:pic>
    </p:spTree>
    <p:extLst>
      <p:ext uri="{BB962C8B-B14F-4D97-AF65-F5344CB8AC3E}">
        <p14:creationId xmlns:p14="http://schemas.microsoft.com/office/powerpoint/2010/main" val="54062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2">
            <a:extLst>
              <a:ext uri="{FF2B5EF4-FFF2-40B4-BE49-F238E27FC236}">
                <a16:creationId xmlns:a16="http://schemas.microsoft.com/office/drawing/2014/main" id="{5523AFED-CA52-C0CE-28C1-F6816EA2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dirty="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2250ED1-3F0A-E435-93AD-A7A0927D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0"/>
            <a:ext cx="8572500" cy="1143000"/>
          </a:xfrm>
        </p:spPr>
        <p:txBody>
          <a:bodyPr/>
          <a:lstStyle/>
          <a:p>
            <a:r>
              <a:rPr lang="sv-SE" altLang="sv-SE" sz="2800"/>
              <a:t>Koloxidhalt, rum med stängd dörr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136CA88-A05A-04A8-0757-41C758680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9559114E-C4D3-0A40-D451-BA1A3571A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B34C3335-20F4-0392-7604-F9F68EEB5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3016" name="Rectangle 8">
            <a:extLst>
              <a:ext uri="{FF2B5EF4-FFF2-40B4-BE49-F238E27FC236}">
                <a16:creationId xmlns:a16="http://schemas.microsoft.com/office/drawing/2014/main" id="{869F1966-0571-64BC-4C42-A1E5FF89A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graphicFrame>
        <p:nvGraphicFramePr>
          <p:cNvPr id="43015" name="Object 7">
            <a:extLst>
              <a:ext uri="{FF2B5EF4-FFF2-40B4-BE49-F238E27FC236}">
                <a16:creationId xmlns:a16="http://schemas.microsoft.com/office/drawing/2014/main" id="{DA7DC87A-ADBE-C790-F525-5AF201FB62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5601" y="358775"/>
          <a:ext cx="8939213" cy="614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80532" imgH="3965448" progId="KGraph_Plot">
                  <p:embed/>
                </p:oleObj>
              </mc:Choice>
              <mc:Fallback>
                <p:oleObj r:id="rId2" imgW="5780532" imgH="3965448" progId="KGraph_Plot">
                  <p:embed/>
                  <p:pic>
                    <p:nvPicPr>
                      <p:cNvPr id="43015" name="Object 7">
                        <a:extLst>
                          <a:ext uri="{FF2B5EF4-FFF2-40B4-BE49-F238E27FC236}">
                            <a16:creationId xmlns:a16="http://schemas.microsoft.com/office/drawing/2014/main" id="{DA7DC87A-ADBE-C790-F525-5AF201FB62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1" y="358775"/>
                        <a:ext cx="8939213" cy="614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9">
            <a:extLst>
              <a:ext uri="{FF2B5EF4-FFF2-40B4-BE49-F238E27FC236}">
                <a16:creationId xmlns:a16="http://schemas.microsoft.com/office/drawing/2014/main" id="{5023C46B-78B5-9A79-D4AC-DC28B72DC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765176"/>
            <a:ext cx="9525000" cy="2333625"/>
          </a:xfrm>
          <a:prstGeom prst="rect">
            <a:avLst/>
          </a:prstGeom>
          <a:solidFill>
            <a:srgbClr val="DDDDDD"/>
          </a:solidFill>
          <a:ln w="50800">
            <a:solidFill>
              <a:srgbClr val="D900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v-SE" altLang="sv-SE" b="1"/>
              <a:t>Symptom vid koloxidförgiftning :</a:t>
            </a:r>
          </a:p>
          <a:p>
            <a:r>
              <a:rPr lang="sv-SE" altLang="sv-SE"/>
              <a:t>0,02 %             3 timmar	lätt huvudvärk, illamående </a:t>
            </a:r>
          </a:p>
          <a:p>
            <a:r>
              <a:rPr lang="sv-SE" altLang="sv-SE"/>
              <a:t>0,1-0,2 %  0,5-1 timme      	tendens att vackla, tappa balansen</a:t>
            </a:r>
          </a:p>
          <a:p>
            <a:r>
              <a:rPr lang="sv-SE" altLang="sv-SE"/>
              <a:t>0,2-0,25 %    30 minuter 	medvetslöshet </a:t>
            </a:r>
          </a:p>
          <a:p>
            <a:r>
              <a:rPr lang="sv-SE" altLang="sv-SE"/>
              <a:t>0,4 %             &gt;1 timme 	dödligt </a:t>
            </a:r>
          </a:p>
          <a:p>
            <a:r>
              <a:rPr lang="sv-SE" altLang="sv-SE"/>
              <a:t>1,0 %             &gt;1 minut	dödligt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0D2CED6-427A-2EFD-D85A-378FEC0C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6" y="160326"/>
            <a:ext cx="10515600" cy="531462"/>
          </a:xfrm>
        </p:spPr>
        <p:txBody>
          <a:bodyPr/>
          <a:lstStyle/>
          <a:p>
            <a:r>
              <a:rPr lang="sv-SE" dirty="0"/>
              <a:t>Om brandförlopp och brandgaser, scenario 2 – dörr öppnas till korridor</a:t>
            </a:r>
            <a:endParaRPr lang="en-US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F67E97-49DC-A264-2542-78836A3DD9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838200" y="1270661"/>
            <a:ext cx="10515600" cy="5047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74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2">
            <a:extLst>
              <a:ext uri="{FF2B5EF4-FFF2-40B4-BE49-F238E27FC236}">
                <a16:creationId xmlns:a16="http://schemas.microsoft.com/office/drawing/2014/main" id="{9615C830-F768-4D5D-FB3E-6FE6513F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altLang="sv-SE" dirty="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B3B84228-3107-3B00-31B0-D131E8C13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0" y="0"/>
            <a:ext cx="8572500" cy="1143000"/>
          </a:xfrm>
        </p:spPr>
        <p:txBody>
          <a:bodyPr/>
          <a:lstStyle/>
          <a:p>
            <a:r>
              <a:rPr lang="sv-SE" altLang="sv-SE" sz="2800"/>
              <a:t>Koloxidhalt, rum där dörr öppnas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314FDBF-2E3A-9F88-C32E-9D0DEFCFC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A4E1A575-7E50-A4D4-1CD2-97B3AD4F1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400EDDC-4F44-21E1-C8D5-9D573E214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5FC9F9EC-CB1B-D334-FEA7-D741F0179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5846F06A-9092-CB45-2A5D-B802E473A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59A81E64-DE01-ABAF-8FA7-F192F9220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415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3" name="Rectangle 9">
            <a:extLst>
              <a:ext uri="{FF2B5EF4-FFF2-40B4-BE49-F238E27FC236}">
                <a16:creationId xmlns:a16="http://schemas.microsoft.com/office/drawing/2014/main" id="{995ACDF8-0343-EA7B-3BFE-9BD2C4BD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515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4" name="Rectangle 10">
            <a:extLst>
              <a:ext uri="{FF2B5EF4-FFF2-40B4-BE49-F238E27FC236}">
                <a16:creationId xmlns:a16="http://schemas.microsoft.com/office/drawing/2014/main" id="{407B86C0-9C50-77F0-3453-C03CA3B78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515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sp>
        <p:nvSpPr>
          <p:cNvPr id="47117" name="Rectangle 13">
            <a:extLst>
              <a:ext uri="{FF2B5EF4-FFF2-40B4-BE49-F238E27FC236}">
                <a16:creationId xmlns:a16="http://schemas.microsoft.com/office/drawing/2014/main" id="{5A36CB81-4E0F-66F1-5C77-8CFF3F227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1" y="1515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v-SE"/>
          </a:p>
        </p:txBody>
      </p:sp>
      <p:graphicFrame>
        <p:nvGraphicFramePr>
          <p:cNvPr id="47116" name="Object 12">
            <a:extLst>
              <a:ext uri="{FF2B5EF4-FFF2-40B4-BE49-F238E27FC236}">
                <a16:creationId xmlns:a16="http://schemas.microsoft.com/office/drawing/2014/main" id="{07F5E890-7B35-EE75-C4AA-0C2C97B471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4825" y="458788"/>
          <a:ext cx="8789988" cy="604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780532" imgH="3965448" progId="KGraph_Plot">
                  <p:embed/>
                </p:oleObj>
              </mc:Choice>
              <mc:Fallback>
                <p:oleObj r:id="rId2" imgW="5780532" imgH="3965448" progId="KGraph_Plot">
                  <p:embed/>
                  <p:pic>
                    <p:nvPicPr>
                      <p:cNvPr id="47116" name="Object 12">
                        <a:extLst>
                          <a:ext uri="{FF2B5EF4-FFF2-40B4-BE49-F238E27FC236}">
                            <a16:creationId xmlns:a16="http://schemas.microsoft.com/office/drawing/2014/main" id="{07F5E890-7B35-EE75-C4AA-0C2C97B471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58788"/>
                        <a:ext cx="8789988" cy="604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9">
            <a:extLst>
              <a:ext uri="{FF2B5EF4-FFF2-40B4-BE49-F238E27FC236}">
                <a16:creationId xmlns:a16="http://schemas.microsoft.com/office/drawing/2014/main" id="{23E4D77C-A344-9756-B941-1ADE8BEC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765176"/>
            <a:ext cx="9525000" cy="2333625"/>
          </a:xfrm>
          <a:prstGeom prst="rect">
            <a:avLst/>
          </a:prstGeom>
          <a:solidFill>
            <a:srgbClr val="DDDDDD"/>
          </a:solidFill>
          <a:ln w="50800">
            <a:solidFill>
              <a:srgbClr val="D900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v-SE" altLang="sv-SE" b="1"/>
              <a:t>Symptom vid koloxidförgiftning :</a:t>
            </a:r>
          </a:p>
          <a:p>
            <a:r>
              <a:rPr lang="sv-SE" altLang="sv-SE"/>
              <a:t>0,02 %             3 timmar	lätt huvudvärk, illamående </a:t>
            </a:r>
          </a:p>
          <a:p>
            <a:r>
              <a:rPr lang="sv-SE" altLang="sv-SE"/>
              <a:t>0,1-0,2 %  0,5-1 timme      	tendens att vackla, tappa balansen</a:t>
            </a:r>
          </a:p>
          <a:p>
            <a:r>
              <a:rPr lang="sv-SE" altLang="sv-SE"/>
              <a:t>0,2-0,25 %    30 minuter 	medvetslöshet </a:t>
            </a:r>
          </a:p>
          <a:p>
            <a:r>
              <a:rPr lang="sv-SE" altLang="sv-SE"/>
              <a:t>0,4 %             &gt;1 timme 	dödligt </a:t>
            </a:r>
          </a:p>
          <a:p>
            <a:r>
              <a:rPr lang="sv-SE" altLang="sv-SE"/>
              <a:t>1,0 %             &gt;1 minut	dödligt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974" y="32664"/>
            <a:ext cx="9059949" cy="682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124203" y="5560585"/>
            <a:ext cx="1107996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dirty="0"/>
              <a:t>Akryl (</a:t>
            </a:r>
            <a:r>
              <a:rPr lang="sv-SE" sz="1351" dirty="0" err="1"/>
              <a:t>Plexi</a:t>
            </a:r>
            <a:r>
              <a:rPr lang="sv-SE" sz="1351" dirty="0"/>
              <a:t>)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803762" y="5726668"/>
            <a:ext cx="857927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dirty="0"/>
              <a:t>Polyeten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458343" y="5715397"/>
            <a:ext cx="627095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dirty="0"/>
              <a:t>Nylon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972447" y="1744472"/>
            <a:ext cx="83869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dirty="0"/>
              <a:t>syrebrist</a:t>
            </a:r>
          </a:p>
        </p:txBody>
      </p:sp>
    </p:spTree>
    <p:extLst>
      <p:ext uri="{BB962C8B-B14F-4D97-AF65-F5344CB8AC3E}">
        <p14:creationId xmlns:p14="http://schemas.microsoft.com/office/powerpoint/2010/main" val="75220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69" y="-6403"/>
            <a:ext cx="9177433" cy="687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4794609" y="5570835"/>
            <a:ext cx="1031051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dirty="0"/>
              <a:t>Fenolskum</a:t>
            </a:r>
          </a:p>
        </p:txBody>
      </p:sp>
      <p:sp>
        <p:nvSpPr>
          <p:cNvPr id="4" name="textruta 3"/>
          <p:cNvSpPr txBox="1"/>
          <p:nvPr/>
        </p:nvSpPr>
        <p:spPr>
          <a:xfrm rot="16200000">
            <a:off x="-453509" y="3613198"/>
            <a:ext cx="269977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1" b="1" dirty="0">
                <a:solidFill>
                  <a:schemeClr val="bg1"/>
                </a:solidFill>
              </a:rPr>
              <a:t>FED=</a:t>
            </a:r>
            <a:r>
              <a:rPr lang="sv-SE" sz="1351" b="1" dirty="0" err="1">
                <a:solidFill>
                  <a:schemeClr val="bg1"/>
                </a:solidFill>
              </a:rPr>
              <a:t>Fractional</a:t>
            </a:r>
            <a:r>
              <a:rPr lang="sv-SE" sz="1351" b="1" dirty="0">
                <a:solidFill>
                  <a:schemeClr val="bg1"/>
                </a:solidFill>
              </a:rPr>
              <a:t> </a:t>
            </a:r>
            <a:r>
              <a:rPr lang="sv-SE" sz="1351" b="1" dirty="0" err="1">
                <a:solidFill>
                  <a:schemeClr val="bg1"/>
                </a:solidFill>
              </a:rPr>
              <a:t>Effective</a:t>
            </a:r>
            <a:r>
              <a:rPr lang="sv-SE" sz="1351" b="1" dirty="0">
                <a:solidFill>
                  <a:schemeClr val="bg1"/>
                </a:solidFill>
              </a:rPr>
              <a:t> </a:t>
            </a:r>
            <a:r>
              <a:rPr lang="sv-SE" sz="1351" b="1" dirty="0" err="1">
                <a:solidFill>
                  <a:schemeClr val="bg1"/>
                </a:solidFill>
              </a:rPr>
              <a:t>Dose</a:t>
            </a:r>
            <a:endParaRPr lang="sv-SE" sz="1351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0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D3F0049-E43D-C2AE-5F5C-E94D36BF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472">
            <a:off x="377697" y="1865251"/>
            <a:ext cx="2950075" cy="4153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BA66AAF-7E3E-09AB-E057-AE9CAB2ECE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9108">
            <a:off x="3864015" y="1743442"/>
            <a:ext cx="3022755" cy="426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DB16302-2486-9111-1A29-FD7D4A182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04">
            <a:off x="7397376" y="1319251"/>
            <a:ext cx="3330947" cy="460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9FF5D5B-AFB2-189A-1FBC-7343616E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aktuell fråga</a:t>
            </a:r>
          </a:p>
        </p:txBody>
      </p:sp>
    </p:spTree>
    <p:extLst>
      <p:ext uri="{BB962C8B-B14F-4D97-AF65-F5344CB8AC3E}">
        <p14:creationId xmlns:p14="http://schemas.microsoft.com/office/powerpoint/2010/main" val="35424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2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D3104C"/>
      </a:accent1>
      <a:accent2>
        <a:srgbClr val="D85A78"/>
      </a:accent2>
      <a:accent3>
        <a:srgbClr val="EBADBB"/>
      </a:accent3>
      <a:accent4>
        <a:srgbClr val="F7DCE2"/>
      </a:accent4>
      <a:accent5>
        <a:srgbClr val="8A1439"/>
      </a:accent5>
      <a:accent6>
        <a:srgbClr val="00857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640AB28-C251-4CD3-ACF7-8E04FA177909}" vid="{A5423A22-F196-4C0E-9D17-F849F107A829}"/>
    </a:ext>
  </a:extLst>
</a:theme>
</file>

<file path=ppt/theme/theme2.xml><?xml version="1.0" encoding="utf-8"?>
<a:theme xmlns:a="http://schemas.openxmlformats.org/drawingml/2006/main" name="1_Office-tema">
  <a:themeElements>
    <a:clrScheme name="Brandskyddsföreningen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D3104C"/>
      </a:accent1>
      <a:accent2>
        <a:srgbClr val="D85A78"/>
      </a:accent2>
      <a:accent3>
        <a:srgbClr val="EBADBB"/>
      </a:accent3>
      <a:accent4>
        <a:srgbClr val="F7DCE2"/>
      </a:accent4>
      <a:accent5>
        <a:srgbClr val="8A1439"/>
      </a:accent5>
      <a:accent6>
        <a:srgbClr val="7F7F7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5640AB28-C251-4CD3-ACF7-8E04FA177909}" vid="{8FEAF44F-68E0-46E7-B030-582F28CAFED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Brandskyddsforeningen_PPT_16_9</Template>
  <TotalTime>3573</TotalTime>
  <Words>526</Words>
  <Application>Microsoft Office PowerPoint</Application>
  <PresentationFormat>Bredbild</PresentationFormat>
  <Paragraphs>61</Paragraphs>
  <Slides>15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Gill Sans Nova SemiBold</vt:lpstr>
      <vt:lpstr>Helvetica Neue Medium</vt:lpstr>
      <vt:lpstr>Times New Roman</vt:lpstr>
      <vt:lpstr>Office-tema</vt:lpstr>
      <vt:lpstr>1_Office-tema</vt:lpstr>
      <vt:lpstr>KGraph_Plot</vt:lpstr>
      <vt:lpstr>Från eld till brand</vt:lpstr>
      <vt:lpstr>PowerPoint-presentation</vt:lpstr>
      <vt:lpstr>Om brandförlopp och brandgaser, scenario 1 – stängd dörr</vt:lpstr>
      <vt:lpstr>Koloxidhalt, rum med stängd dörr</vt:lpstr>
      <vt:lpstr>Om brandförlopp och brandgaser, scenario 2 – dörr öppnas till korridor</vt:lpstr>
      <vt:lpstr>Koloxidhalt, rum där dörr öppnas</vt:lpstr>
      <vt:lpstr>PowerPoint-presentation</vt:lpstr>
      <vt:lpstr>PowerPoint-presentation</vt:lpstr>
      <vt:lpstr>En aktuell fråga</vt:lpstr>
      <vt:lpstr>Statistik baserad på räddningstjänstens insatser</vt:lpstr>
      <vt:lpstr>PowerPoint-presentation</vt:lpstr>
      <vt:lpstr>Fem tips för brandsäker och ”miljövänlig” eldning</vt:lpstr>
      <vt:lpstr>Om soteld ändå skulle uppstå</vt:lpstr>
      <vt:lpstr>Brandskyddskontroll och sotning</vt:lpstr>
      <vt:lpstr>Tack för mig!  lars.brodin@brandskyddsforeningen.se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Från eld till brand</dc:title>
  <dc:creator>Lars Brodin</dc:creator>
  <cp:lastModifiedBy>Lars Brodin</cp:lastModifiedBy>
  <cp:revision>2</cp:revision>
  <dcterms:created xsi:type="dcterms:W3CDTF">2022-11-23T17:23:23Z</dcterms:created>
  <dcterms:modified xsi:type="dcterms:W3CDTF">2022-11-29T15:54:08Z</dcterms:modified>
</cp:coreProperties>
</file>