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9"/>
  </p:notesMasterIdLst>
  <p:sldIdLst>
    <p:sldId id="286" r:id="rId5"/>
    <p:sldId id="307" r:id="rId6"/>
    <p:sldId id="312" r:id="rId7"/>
    <p:sldId id="311" r:id="rId8"/>
    <p:sldId id="313" r:id="rId9"/>
    <p:sldId id="300" r:id="rId10"/>
    <p:sldId id="314" r:id="rId11"/>
    <p:sldId id="315" r:id="rId12"/>
    <p:sldId id="301" r:id="rId13"/>
    <p:sldId id="303" r:id="rId14"/>
    <p:sldId id="449" r:id="rId15"/>
    <p:sldId id="304" r:id="rId16"/>
    <p:sldId id="305" r:id="rId17"/>
    <p:sldId id="298" r:id="rId18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28" autoAdjust="0"/>
  </p:normalViewPr>
  <p:slideViewPr>
    <p:cSldViewPr snapToGrid="0">
      <p:cViewPr varScale="1">
        <p:scale>
          <a:sx n="98" d="100"/>
          <a:sy n="98" d="100"/>
        </p:scale>
        <p:origin x="564" y="84"/>
      </p:cViewPr>
      <p:guideLst>
        <p:guide orient="horz" pos="1620"/>
        <p:guide pos="2880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Ullerstam" userId="b61be871-89c8-468c-abb4-bec478bf0515" providerId="ADAL" clId="{70A37D27-C9FC-4A1F-AD99-A9155E18BA50}"/>
    <pc:docChg chg="delSld modSld">
      <pc:chgData name="Maria Ullerstam" userId="b61be871-89c8-468c-abb4-bec478bf0515" providerId="ADAL" clId="{70A37D27-C9FC-4A1F-AD99-A9155E18BA50}" dt="2022-11-30T07:29:02.452" v="12" actId="47"/>
      <pc:docMkLst>
        <pc:docMk/>
      </pc:docMkLst>
      <pc:sldChg chg="del">
        <pc:chgData name="Maria Ullerstam" userId="b61be871-89c8-468c-abb4-bec478bf0515" providerId="ADAL" clId="{70A37D27-C9FC-4A1F-AD99-A9155E18BA50}" dt="2022-11-30T07:28:58.015" v="10" actId="47"/>
        <pc:sldMkLst>
          <pc:docMk/>
          <pc:sldMk cId="2166308481" sldId="279"/>
        </pc:sldMkLst>
      </pc:sldChg>
      <pc:sldChg chg="del">
        <pc:chgData name="Maria Ullerstam" userId="b61be871-89c8-468c-abb4-bec478bf0515" providerId="ADAL" clId="{70A37D27-C9FC-4A1F-AD99-A9155E18BA50}" dt="2022-11-30T07:28:56.075" v="8" actId="47"/>
        <pc:sldMkLst>
          <pc:docMk/>
          <pc:sldMk cId="2352892840" sldId="299"/>
        </pc:sldMkLst>
      </pc:sldChg>
      <pc:sldChg chg="modNotesTx">
        <pc:chgData name="Maria Ullerstam" userId="b61be871-89c8-468c-abb4-bec478bf0515" providerId="ADAL" clId="{70A37D27-C9FC-4A1F-AD99-A9155E18BA50}" dt="2022-11-30T07:28:20.512" v="2" actId="6549"/>
        <pc:sldMkLst>
          <pc:docMk/>
          <pc:sldMk cId="3872188795" sldId="300"/>
        </pc:sldMkLst>
      </pc:sldChg>
      <pc:sldChg chg="modNotesTx">
        <pc:chgData name="Maria Ullerstam" userId="b61be871-89c8-468c-abb4-bec478bf0515" providerId="ADAL" clId="{70A37D27-C9FC-4A1F-AD99-A9155E18BA50}" dt="2022-11-30T07:28:39.851" v="5" actId="6549"/>
        <pc:sldMkLst>
          <pc:docMk/>
          <pc:sldMk cId="3709598140" sldId="301"/>
        </pc:sldMkLst>
      </pc:sldChg>
      <pc:sldChg chg="del">
        <pc:chgData name="Maria Ullerstam" userId="b61be871-89c8-468c-abb4-bec478bf0515" providerId="ADAL" clId="{70A37D27-C9FC-4A1F-AD99-A9155E18BA50}" dt="2022-11-30T07:29:01.693" v="11" actId="47"/>
        <pc:sldMkLst>
          <pc:docMk/>
          <pc:sldMk cId="3503836284" sldId="302"/>
        </pc:sldMkLst>
      </pc:sldChg>
      <pc:sldChg chg="modNotesTx">
        <pc:chgData name="Maria Ullerstam" userId="b61be871-89c8-468c-abb4-bec478bf0515" providerId="ADAL" clId="{70A37D27-C9FC-4A1F-AD99-A9155E18BA50}" dt="2022-11-30T07:28:49.422" v="7" actId="6549"/>
        <pc:sldMkLst>
          <pc:docMk/>
          <pc:sldMk cId="3933820484" sldId="304"/>
        </pc:sldMkLst>
      </pc:sldChg>
      <pc:sldChg chg="del">
        <pc:chgData name="Maria Ullerstam" userId="b61be871-89c8-468c-abb4-bec478bf0515" providerId="ADAL" clId="{70A37D27-C9FC-4A1F-AD99-A9155E18BA50}" dt="2022-11-30T07:29:02.452" v="12" actId="47"/>
        <pc:sldMkLst>
          <pc:docMk/>
          <pc:sldMk cId="3201047074" sldId="306"/>
        </pc:sldMkLst>
      </pc:sldChg>
      <pc:sldChg chg="del">
        <pc:chgData name="Maria Ullerstam" userId="b61be871-89c8-468c-abb4-bec478bf0515" providerId="ADAL" clId="{70A37D27-C9FC-4A1F-AD99-A9155E18BA50}" dt="2022-11-30T07:28:57.418" v="9" actId="47"/>
        <pc:sldMkLst>
          <pc:docMk/>
          <pc:sldMk cId="3608352591" sldId="309"/>
        </pc:sldMkLst>
      </pc:sldChg>
      <pc:sldChg chg="modNotesTx">
        <pc:chgData name="Maria Ullerstam" userId="b61be871-89c8-468c-abb4-bec478bf0515" providerId="ADAL" clId="{70A37D27-C9FC-4A1F-AD99-A9155E18BA50}" dt="2022-11-30T07:28:03.252" v="0" actId="6549"/>
        <pc:sldMkLst>
          <pc:docMk/>
          <pc:sldMk cId="2183948030" sldId="312"/>
        </pc:sldMkLst>
      </pc:sldChg>
      <pc:sldChg chg="modNotesTx">
        <pc:chgData name="Maria Ullerstam" userId="b61be871-89c8-468c-abb4-bec478bf0515" providerId="ADAL" clId="{70A37D27-C9FC-4A1F-AD99-A9155E18BA50}" dt="2022-11-30T07:28:13.358" v="1" actId="6549"/>
        <pc:sldMkLst>
          <pc:docMk/>
          <pc:sldMk cId="209132919" sldId="313"/>
        </pc:sldMkLst>
      </pc:sldChg>
      <pc:sldChg chg="modNotesTx">
        <pc:chgData name="Maria Ullerstam" userId="b61be871-89c8-468c-abb4-bec478bf0515" providerId="ADAL" clId="{70A37D27-C9FC-4A1F-AD99-A9155E18BA50}" dt="2022-11-30T07:28:25.509" v="3" actId="6549"/>
        <pc:sldMkLst>
          <pc:docMk/>
          <pc:sldMk cId="288702952" sldId="314"/>
        </pc:sldMkLst>
      </pc:sldChg>
      <pc:sldChg chg="modNotesTx">
        <pc:chgData name="Maria Ullerstam" userId="b61be871-89c8-468c-abb4-bec478bf0515" providerId="ADAL" clId="{70A37D27-C9FC-4A1F-AD99-A9155E18BA50}" dt="2022-11-30T07:28:34.209" v="4" actId="6549"/>
        <pc:sldMkLst>
          <pc:docMk/>
          <pc:sldMk cId="2084969003" sldId="315"/>
        </pc:sldMkLst>
      </pc:sldChg>
      <pc:sldChg chg="modNotesTx">
        <pc:chgData name="Maria Ullerstam" userId="b61be871-89c8-468c-abb4-bec478bf0515" providerId="ADAL" clId="{70A37D27-C9FC-4A1F-AD99-A9155E18BA50}" dt="2022-11-30T07:28:45.149" v="6" actId="6549"/>
        <pc:sldMkLst>
          <pc:docMk/>
          <pc:sldMk cId="3767090137" sldId="449"/>
        </pc:sldMkLst>
      </pc:sldChg>
      <pc:sldMasterChg chg="delSldLayout">
        <pc:chgData name="Maria Ullerstam" userId="b61be871-89c8-468c-abb4-bec478bf0515" providerId="ADAL" clId="{70A37D27-C9FC-4A1F-AD99-A9155E18BA50}" dt="2022-11-30T07:28:58.015" v="10" actId="47"/>
        <pc:sldMasterMkLst>
          <pc:docMk/>
          <pc:sldMasterMk cId="3974725713" sldId="2147483681"/>
        </pc:sldMasterMkLst>
        <pc:sldLayoutChg chg="del">
          <pc:chgData name="Maria Ullerstam" userId="b61be871-89c8-468c-abb4-bec478bf0515" providerId="ADAL" clId="{70A37D27-C9FC-4A1F-AD99-A9155E18BA50}" dt="2022-11-30T07:28:58.015" v="10" actId="47"/>
          <pc:sldLayoutMkLst>
            <pc:docMk/>
            <pc:sldMasterMk cId="3974725713" sldId="2147483681"/>
            <pc:sldLayoutMk cId="3564368907" sldId="21474837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/>
              <a:t>Egen uppvärmning av bostäder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PM2,5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Blad1!$A$2:$A$32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Blad1!$B$2:$B$32</c:f>
              <c:numCache>
                <c:formatCode>#,##0.00</c:formatCode>
                <c:ptCount val="31"/>
                <c:pt idx="0">
                  <c:v>14.350923642030002</c:v>
                </c:pt>
                <c:pt idx="1">
                  <c:v>14.653024393774809</c:v>
                </c:pt>
                <c:pt idx="2">
                  <c:v>14.79380563924296</c:v>
                </c:pt>
                <c:pt idx="3">
                  <c:v>15.488422149490551</c:v>
                </c:pt>
                <c:pt idx="4">
                  <c:v>14.443926641667861</c:v>
                </c:pt>
                <c:pt idx="5">
                  <c:v>15.07998863255289</c:v>
                </c:pt>
                <c:pt idx="6">
                  <c:v>14.625646923756433</c:v>
                </c:pt>
                <c:pt idx="7">
                  <c:v>13.170230541932378</c:v>
                </c:pt>
                <c:pt idx="8">
                  <c:v>11.227311036924622</c:v>
                </c:pt>
                <c:pt idx="9">
                  <c:v>11.12457168731753</c:v>
                </c:pt>
                <c:pt idx="10">
                  <c:v>10.865918801518841</c:v>
                </c:pt>
                <c:pt idx="11">
                  <c:v>10.344165293064469</c:v>
                </c:pt>
                <c:pt idx="12">
                  <c:v>10.06323420855245</c:v>
                </c:pt>
                <c:pt idx="13">
                  <c:v>11.14517690408249</c:v>
                </c:pt>
                <c:pt idx="14">
                  <c:v>9.7788235933586627</c:v>
                </c:pt>
                <c:pt idx="15">
                  <c:v>10.193960001801988</c:v>
                </c:pt>
                <c:pt idx="16">
                  <c:v>8.6131944494388488</c:v>
                </c:pt>
                <c:pt idx="17">
                  <c:v>9.2803957396329526</c:v>
                </c:pt>
                <c:pt idx="18">
                  <c:v>9.2932508798672817</c:v>
                </c:pt>
                <c:pt idx="19">
                  <c:v>9.3344143082119277</c:v>
                </c:pt>
                <c:pt idx="20">
                  <c:v>9.1437429922053788</c:v>
                </c:pt>
                <c:pt idx="21">
                  <c:v>9.0080257894849698</c:v>
                </c:pt>
                <c:pt idx="22">
                  <c:v>8.4112771485415809</c:v>
                </c:pt>
                <c:pt idx="23">
                  <c:v>7.9575068906902189</c:v>
                </c:pt>
                <c:pt idx="24">
                  <c:v>7.3104571797803093</c:v>
                </c:pt>
                <c:pt idx="25">
                  <c:v>7.0539308101201792</c:v>
                </c:pt>
                <c:pt idx="26">
                  <c:v>6.9973240881458008</c:v>
                </c:pt>
                <c:pt idx="27">
                  <c:v>6.8973064627113594</c:v>
                </c:pt>
                <c:pt idx="28">
                  <c:v>5.8663935739433599</c:v>
                </c:pt>
                <c:pt idx="29">
                  <c:v>5.7043500744287714</c:v>
                </c:pt>
                <c:pt idx="30">
                  <c:v>5.6118561171731809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91-4915-B7C5-90A78545290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BaP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Blad1!$A$2:$A$32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Blad1!$C$2:$C$32</c:f>
              <c:numCache>
                <c:formatCode>#,##0.00</c:formatCode>
                <c:ptCount val="31"/>
                <c:pt idx="0">
                  <c:v>4.7978782324063998</c:v>
                </c:pt>
                <c:pt idx="1">
                  <c:v>4.9217670068366415</c:v>
                </c:pt>
                <c:pt idx="2">
                  <c:v>4.97085035352125</c:v>
                </c:pt>
                <c:pt idx="3">
                  <c:v>5.1757399246444296</c:v>
                </c:pt>
                <c:pt idx="4">
                  <c:v>4.8833053922846803</c:v>
                </c:pt>
                <c:pt idx="5">
                  <c:v>5.1289945474152798</c:v>
                </c:pt>
                <c:pt idx="6">
                  <c:v>5.07138640086443</c:v>
                </c:pt>
                <c:pt idx="7">
                  <c:v>4.6269797374960593</c:v>
                </c:pt>
                <c:pt idx="8">
                  <c:v>4.0107571991531801</c:v>
                </c:pt>
                <c:pt idx="9">
                  <c:v>3.9291353117477499</c:v>
                </c:pt>
                <c:pt idx="10">
                  <c:v>3.8621858940512901</c:v>
                </c:pt>
                <c:pt idx="11">
                  <c:v>3.6354182733327898</c:v>
                </c:pt>
                <c:pt idx="12">
                  <c:v>3.5850292281235805</c:v>
                </c:pt>
                <c:pt idx="13">
                  <c:v>3.7910698913112806</c:v>
                </c:pt>
                <c:pt idx="14">
                  <c:v>3.4843856526792099</c:v>
                </c:pt>
                <c:pt idx="15">
                  <c:v>3.59875933946021</c:v>
                </c:pt>
                <c:pt idx="16">
                  <c:v>3.1487808659405698</c:v>
                </c:pt>
                <c:pt idx="17">
                  <c:v>3.1989484774997896</c:v>
                </c:pt>
                <c:pt idx="18">
                  <c:v>3.1825091343925105</c:v>
                </c:pt>
                <c:pt idx="19">
                  <c:v>3.1843140304442201</c:v>
                </c:pt>
                <c:pt idx="20">
                  <c:v>3.1107556440981998</c:v>
                </c:pt>
                <c:pt idx="21">
                  <c:v>3.0569752930758698</c:v>
                </c:pt>
                <c:pt idx="22">
                  <c:v>2.8373507205079798</c:v>
                </c:pt>
                <c:pt idx="23">
                  <c:v>2.6907303728752199</c:v>
                </c:pt>
                <c:pt idx="24">
                  <c:v>2.4616612045182698</c:v>
                </c:pt>
                <c:pt idx="25">
                  <c:v>2.3648506603227997</c:v>
                </c:pt>
                <c:pt idx="26">
                  <c:v>2.3387485984091501</c:v>
                </c:pt>
                <c:pt idx="27">
                  <c:v>2.2997878277668899</c:v>
                </c:pt>
                <c:pt idx="28">
                  <c:v>1.95064256658248</c:v>
                </c:pt>
                <c:pt idx="29">
                  <c:v>1.8943173061537402</c:v>
                </c:pt>
                <c:pt idx="30">
                  <c:v>1.8597704590942898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91-4915-B7C5-90A785452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845688"/>
        <c:axId val="586840768"/>
      </c:lineChart>
      <c:catAx>
        <c:axId val="58684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6840768"/>
        <c:crosses val="autoZero"/>
        <c:auto val="1"/>
        <c:lblAlgn val="ctr"/>
        <c:lblOffset val="100"/>
        <c:noMultiLvlLbl val="0"/>
      </c:catAx>
      <c:valAx>
        <c:axId val="58684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/>
                  <a:t>Utsläpp, kiloton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684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71250885564798"/>
          <c:y val="0.22219353889175072"/>
          <c:w val="0.20664383691194485"/>
          <c:h val="0.1460307601736698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Utsläpp till luft av partiklar (PM2,5)  år 2020, </a:t>
            </a:r>
            <a:br>
              <a:rPr lang="sv-SE" sz="1800" b="0" i="0" baseline="0">
                <a:effectLst/>
              </a:rPr>
            </a:br>
            <a:r>
              <a:rPr lang="sv-SE" sz="1800" b="0" i="0" baseline="0">
                <a:effectLst/>
              </a:rPr>
              <a:t>totalt 17 tusen ton </a:t>
            </a:r>
            <a:endParaRPr lang="sv-S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PM2,5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F-41B3-8227-9FC963BD13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F-41B3-8227-9FC963BD135B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C-4308-988B-8D6A82E669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3F-41B3-8227-9FC963BD13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3F-41B3-8227-9FC963BD13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3F-41B3-8227-9FC963BD13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3F-41B3-8227-9FC963BD13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33F-41B3-8227-9FC963BD135B}"/>
              </c:ext>
            </c:extLst>
          </c:dPt>
          <c:cat>
            <c:strRef>
              <c:f>Blad1!$A$2:$A$9</c:f>
              <c:strCache>
                <c:ptCount val="8"/>
                <c:pt idx="0">
                  <c:v>Arbetsmaskiner</c:v>
                </c:pt>
                <c:pt idx="1">
                  <c:v>Avfall</c:v>
                </c:pt>
                <c:pt idx="2">
                  <c:v>Egen uppvärmning</c:v>
                </c:pt>
                <c:pt idx="3">
                  <c:v>El och fjärrvärme</c:v>
                </c:pt>
                <c:pt idx="4">
                  <c:v>Industri</c:v>
                </c:pt>
                <c:pt idx="5">
                  <c:v>Inrikes transporter</c:v>
                </c:pt>
                <c:pt idx="6">
                  <c:v>Jordbruk</c:v>
                </c:pt>
                <c:pt idx="7">
                  <c:v>Produktanvändning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0.93</c:v>
                </c:pt>
                <c:pt idx="1">
                  <c:v>0.83</c:v>
                </c:pt>
                <c:pt idx="2">
                  <c:v>5.61</c:v>
                </c:pt>
                <c:pt idx="3">
                  <c:v>0.8</c:v>
                </c:pt>
                <c:pt idx="4">
                  <c:v>3.9</c:v>
                </c:pt>
                <c:pt idx="5">
                  <c:v>4.04</c:v>
                </c:pt>
                <c:pt idx="6">
                  <c:v>0.61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C-4308-988B-8D6A82E66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Utsläpp till luft av bens(a)pyren (B(a)P) år 2020, </a:t>
            </a:r>
            <a:br>
              <a:rPr lang="sv-SE" sz="1800" b="0" i="0" baseline="0">
                <a:effectLst/>
              </a:rPr>
            </a:br>
            <a:r>
              <a:rPr lang="sv-SE" sz="1800" b="0" i="0" baseline="0">
                <a:effectLst/>
              </a:rPr>
              <a:t>totalt 2 tusen ton </a:t>
            </a:r>
            <a:endParaRPr lang="sv-S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PM2,5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DD-49B9-9097-6C2634903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DD-49B9-9097-6C2634903A60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C-4308-988B-8D6A82E669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DD-49B9-9097-6C2634903A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DD-49B9-9097-6C2634903A6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DD-49B9-9097-6C2634903A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DD-49B9-9097-6C2634903A6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3DD-49B9-9097-6C2634903A60}"/>
              </c:ext>
            </c:extLst>
          </c:dPt>
          <c:cat>
            <c:strRef>
              <c:f>Blad1!$A$2:$A$9</c:f>
              <c:strCache>
                <c:ptCount val="8"/>
                <c:pt idx="0">
                  <c:v>Arbetsmaskiner</c:v>
                </c:pt>
                <c:pt idx="1">
                  <c:v>Avfall</c:v>
                </c:pt>
                <c:pt idx="2">
                  <c:v>Egen uppvärmning</c:v>
                </c:pt>
                <c:pt idx="3">
                  <c:v>El och fjärrvärme</c:v>
                </c:pt>
                <c:pt idx="4">
                  <c:v>Industri</c:v>
                </c:pt>
                <c:pt idx="5">
                  <c:v>Inrikes transporter</c:v>
                </c:pt>
                <c:pt idx="6">
                  <c:v>Jordbruk</c:v>
                </c:pt>
                <c:pt idx="7">
                  <c:v>Produktanvändning</c:v>
                </c:pt>
              </c:strCache>
            </c:strRef>
          </c:cat>
          <c:val>
            <c:numRef>
              <c:f>Blad1!$B$2:$B$9</c:f>
              <c:numCache>
                <c:formatCode>#,##0.00</c:formatCode>
                <c:ptCount val="8"/>
                <c:pt idx="0">
                  <c:v>3.8765053876713064E-2</c:v>
                </c:pt>
                <c:pt idx="1">
                  <c:v>3.4878073437488851E-3</c:v>
                </c:pt>
                <c:pt idx="2">
                  <c:v>1.8597704590942898</c:v>
                </c:pt>
                <c:pt idx="3">
                  <c:v>0.11100668783665672</c:v>
                </c:pt>
                <c:pt idx="4">
                  <c:v>0.10245847194108321</c:v>
                </c:pt>
                <c:pt idx="5">
                  <c:v>2.4928864616542812E-2</c:v>
                </c:pt>
                <c:pt idx="6">
                  <c:v>0</c:v>
                </c:pt>
                <c:pt idx="7">
                  <c:v>3.7267113981382099E-4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C-4308-988B-8D6A82E66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2022-11-30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81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17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95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79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99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9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61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6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91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71D2A5-5138-164D-B97A-FE80CDECD8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D739EF6-593E-2F44-A584-C29B136524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5672027-33F8-A74E-8829-1B8EBCC270B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Brödtext</a:t>
            </a:r>
            <a:r>
              <a:rPr lang="en-GB" noProof="0"/>
              <a:t> </a:t>
            </a:r>
            <a:r>
              <a:rPr lang="en-GB" noProof="0" err="1"/>
              <a:t>eller</a:t>
            </a:r>
            <a:r>
              <a:rPr lang="en-GB" noProof="0"/>
              <a:t> </a:t>
            </a:r>
            <a:r>
              <a:rPr lang="en-GB" noProof="0" err="1"/>
              <a:t>punktlista</a:t>
            </a:r>
            <a:r>
              <a:rPr lang="en-GB" noProof="0"/>
              <a:t> </a:t>
            </a:r>
            <a:r>
              <a:rPr lang="en-GB" noProof="0" err="1"/>
              <a:t>helsida</a:t>
            </a:r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8568952" cy="3396832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/>
            </a:lvl1pPr>
            <a:lvl2pPr>
              <a:lnSpc>
                <a:spcPts val="2060"/>
              </a:lnSpc>
              <a:spcBef>
                <a:spcPts val="600"/>
              </a:spcBef>
              <a:defRPr sz="1800"/>
            </a:lvl2pPr>
            <a:lvl3pPr>
              <a:lnSpc>
                <a:spcPts val="2060"/>
              </a:lnSpc>
              <a:spcBef>
                <a:spcPts val="600"/>
              </a:spcBef>
              <a:defRPr sz="1800"/>
            </a:lvl3pPr>
            <a:lvl4pPr>
              <a:lnSpc>
                <a:spcPts val="2060"/>
              </a:lnSpc>
              <a:spcBef>
                <a:spcPts val="600"/>
              </a:spcBef>
              <a:defRPr sz="1800"/>
            </a:lvl4pPr>
            <a:lvl5pPr>
              <a:lnSpc>
                <a:spcPts val="20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9B2F0133-BB06-2C4B-9EEA-1D9323D05238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75606"/>
            <a:ext cx="6858000" cy="1790700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/>
              <a:t>Plats för kortare text, exempelvis </a:t>
            </a:r>
            <a:br>
              <a:rPr lang="sv-SE"/>
            </a:br>
            <a:r>
              <a:rPr lang="sv-SE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/>
              <a:t>Eventuell avsnittsskiljare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3E36C7E-31EC-EA42-8093-3A5CC9BBD5C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8514" cy="48744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-1"/>
            <a:ext cx="9144000" cy="5143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B26E4D7-1F89-6A4C-92DF-2199B8983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543" y="1347616"/>
            <a:ext cx="2182914" cy="24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6472B8C-B6F4-3A45-A789-B5338F1E8A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8E263007-8D3D-944B-AB64-9A6C57BD34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6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FC69DC0-63CA-DD48-A887-60482F3DA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3535742-7907-FD47-9A39-B62C083D9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7B18744-ACA4-B641-AB2E-A2DD024B7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9700F0A-1B82-6148-894D-AC9E3E52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-3644" y="0"/>
            <a:ext cx="9147644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B974FAB-C114-7D4E-95E3-041B80E815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18E77E2-C055-F74A-8DA1-9FD9105AE6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83122AD-17F8-E243-9A51-964E39B846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91BFDA1-F923-E24B-ADBC-B2A00019B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4219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87AD2F2-495D-4B45-ABB8-C2A8341096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/>
              <a:t>med bara text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A4585BC-9ED5-AD4F-BA58-4B1AF65FA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4FEEC824-4D39-D746-B16B-D3DA0F0F72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29D372C-FB37-CB44-9727-CF640C1E82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7EEAA07-5705-E446-B57C-72300839D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A754ACE9-B772-7543-B22B-D56101A25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0F2C645-DCC0-7549-A821-4B84EA3387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3F1CDC4-2D59-204A-8B12-C9CB46474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276E592-9841-354B-99AC-D9F52EEB2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8ABCB03-02A1-D54F-8499-77554EEB9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652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4B1815E-14B3-D54A-A115-F4BE247F0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DEF30F4-F4AE-0248-B8E1-99757A1AE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36"/>
            <a:ext cx="9144000" cy="4248464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58B8EBA-F403-F04D-A805-419D004D4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C36594A-428B-154B-8FFA-A49EBDDC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35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FF2DDDE-1DBF-A540-853C-439CD30CE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4942CCF-21AB-374E-8ED2-E73F32D3F9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012C9A5-2757-3F4E-8E21-7F9902E3F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596BA6C-E4ED-A84A-BBDB-459887CCD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78A8F5E-D32B-A34A-B4B6-629A27A4D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0F1F97F-188A-B64A-B435-A17A39957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2AD37D8A-1286-5C46-A7BA-E54B6C1407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9FEAC39-DD05-2643-9F3A-C160DC831F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8F3DE9FE-4D01-DA48-B625-B0ECCCD4D9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10236" y="0"/>
            <a:ext cx="4638278" cy="4869577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20523CD-A398-2F4A-8B0F-CCEDAC046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ED1F0D8-5F92-AA4D-9CD4-6E5EB976B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4680520" cy="3024336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450"/>
              </a:spcAft>
              <a:defRPr sz="1350"/>
            </a:lvl1pPr>
            <a:lvl2pPr>
              <a:spcBef>
                <a:spcPts val="225"/>
              </a:spcBef>
              <a:spcAft>
                <a:spcPts val="450"/>
              </a:spcAft>
              <a:defRPr sz="1350"/>
            </a:lvl2pPr>
            <a:lvl3pPr>
              <a:spcBef>
                <a:spcPts val="225"/>
              </a:spcBef>
              <a:spcAft>
                <a:spcPts val="450"/>
              </a:spcAft>
              <a:defRPr sz="1350"/>
            </a:lvl3pPr>
            <a:lvl4pPr>
              <a:spcBef>
                <a:spcPts val="225"/>
              </a:spcBef>
              <a:spcAft>
                <a:spcPts val="450"/>
              </a:spcAft>
              <a:defRPr sz="1350"/>
            </a:lvl4pPr>
            <a:lvl5pPr>
              <a:spcBef>
                <a:spcPts val="225"/>
              </a:spcBef>
              <a:spcAft>
                <a:spcPts val="450"/>
              </a:spcAft>
              <a:defRPr sz="135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5"/>
            <a:ext cx="4680520" cy="1152128"/>
          </a:xfrm>
        </p:spPr>
        <p:txBody>
          <a:bodyPr anchor="t">
            <a:noAutofit/>
          </a:bodyPr>
          <a:lstStyle>
            <a:lvl1pPr>
              <a:lnSpc>
                <a:spcPts val="297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höger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FEB0758-1612-914C-BC2D-F423C6B74EC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88" y="1"/>
            <a:ext cx="3794013" cy="4869587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4228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48A2980-9D9A-8442-8C11-2F229750427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629150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404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B2DC4444-650E-4344-A426-BB834140CC1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C74E9252-D665-FA49-BD68-D7E7BEEF7C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843808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059832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0A06245-C507-C54E-A4C3-AC9771B3BD7B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832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vänster</a:t>
            </a:r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7C378A05-A038-0A4D-8414-CE595E03D04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00192" y="0"/>
            <a:ext cx="2848322" cy="48695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höger</a:t>
            </a:r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FFC90C95-409D-D54A-B3C8-F54ECF09C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0000" y="0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8">
            <a:extLst>
              <a:ext uri="{FF2B5EF4-FFF2-40B4-BE49-F238E27FC236}">
                <a16:creationId xmlns:a16="http://schemas.microsoft.com/office/drawing/2014/main" id="{7A4F8B4C-729F-7449-B3FE-AEBAD625873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300000" y="2493692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A7FD089-7BB1-0048-B2A7-739201C9253A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två bilder till höger</a:t>
            </a:r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23528" y="1635646"/>
            <a:ext cx="4248472" cy="2952327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267494"/>
            <a:ext cx="4176464" cy="4320479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817855-8625-104D-97BB-CB130A7A8159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208E1CC5-BCD0-0A4E-B594-ECC2EA17A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4248472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Sida för text och grafik</a:t>
            </a:r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Helsida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grafik</a:t>
            </a:r>
            <a:r>
              <a:rPr lang="sv-SE"/>
              <a:t>, med eller utan rubrik</a:t>
            </a:r>
            <a:endParaRPr lang="en-GB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278BD17-F1BC-974A-B38D-F7BF41120D32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3843"/>
            <a:ext cx="85689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47614"/>
            <a:ext cx="856895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486972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>
              <a:solidFill>
                <a:schemeClr val="accent2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accent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725" r:id="rId16"/>
    <p:sldLayoutId id="2147483731" r:id="rId17"/>
    <p:sldLayoutId id="2147483744" r:id="rId18"/>
    <p:sldLayoutId id="2147483732" r:id="rId19"/>
    <p:sldLayoutId id="2147483745" r:id="rId20"/>
    <p:sldLayoutId id="2147483733" r:id="rId21"/>
    <p:sldLayoutId id="2147483734" r:id="rId22"/>
    <p:sldLayoutId id="2147483746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9" r:id="rId3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naturvardsverket.se/globalassets/vagledning/luft-och-klimat/mkn-utomhusluft/vagledning-inledande-kartlaggning-objektiv-skattning.pdf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i.se/imm/halsorelaterad-miljoovervak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wSWkZX-xOw" TargetMode="External"/><Relationship Id="rId3" Type="http://schemas.openxmlformats.org/officeDocument/2006/relationships/hyperlink" Target="https://www.naturvardsverket.se/globalassets/vagledning/luft-och-klimat/mkn-utomhusluft/vagledning-inledande-kartlaggning-objektiv-skattning.pdf" TargetMode="External"/><Relationship Id="rId7" Type="http://schemas.openxmlformats.org/officeDocument/2006/relationships/hyperlink" Target="https://youtu.be/FCjJbcVXVII" TargetMode="External"/><Relationship Id="rId2" Type="http://schemas.openxmlformats.org/officeDocument/2006/relationships/hyperlink" Target="https://www.naturvardsverket.se/vagledning-och-stod/luft-och-klimat/vedeldn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verket.se/sv/PBL-kunskapsbanken/regler-om-byggande/andring-av-byggnader/kaminer-och-vedspisar/" TargetMode="External"/><Relationship Id="rId5" Type="http://schemas.openxmlformats.org/officeDocument/2006/relationships/hyperlink" Target="https://www.smhi.se/reflab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www.aces.su.se/reflab/" TargetMode="External"/><Relationship Id="rId9" Type="http://schemas.openxmlformats.org/officeDocument/2006/relationships/hyperlink" Target="https://www.youtube.com/watch?v=am3495wKa_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ardluft.smhi.se/portal/yearly-statistics?P=5029&amp;vs=0:0:0:0:0:0: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eur-lex.europa.eu/resource.html?uri=cellar:a5235624-55f8-11ed-92ed-01aa75ed71a1.0001.02/DOC_4&amp;format=PDF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smhi.se/publikationer/publikationer/vedrok-i-vasterbotten-matningar-berakningar-och-halsokonsekvenser-1.80170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atavardluft.smhi.se/portal/objective-estimations?P=5029" TargetMode="External"/><Relationship Id="rId5" Type="http://schemas.openxmlformats.org/officeDocument/2006/relationships/hyperlink" Target="https://www.smhi.se/publikationer/publikationer/berakningar-av-emissioner-och-halter-av-benso-a-pyren-och-partiklar-fran-smaskalig-vedeldning-1.144701" TargetMode="External"/><Relationship Id="rId4" Type="http://schemas.openxmlformats.org/officeDocument/2006/relationships/hyperlink" Target="https://www.smhi.se/publikationer/identifiering-av-potentiella-riskomraden-for-hoga-halter-av-benso-a-pyren-nationell-kartering-av-emissioner-och-halter-av-b-a-p-fran-vedeldning-i-smahusomraden-1.9725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9" descr="En bild som visar natur, brand, full av färg, öppen spis&#10;&#10;Automatiskt genererad beskrivning">
            <a:extLst>
              <a:ext uri="{FF2B5EF4-FFF2-40B4-BE49-F238E27FC236}">
                <a16:creationId xmlns:a16="http://schemas.microsoft.com/office/drawing/2014/main" id="{C3BDABA8-39E8-1613-D40B-24477733C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 b="8927"/>
          <a:stretch>
            <a:fillRect/>
          </a:stretch>
        </p:blipFill>
        <p:spPr>
          <a:xfrm>
            <a:off x="-42166" y="-812626"/>
            <a:ext cx="9228558" cy="5040560"/>
          </a:xfrm>
          <a:prstGeom prst="rect">
            <a:avLst/>
          </a:prstGeom>
        </p:spPr>
      </p:pic>
      <p:sp>
        <p:nvSpPr>
          <p:cNvPr id="4" name="Rubrik 8">
            <a:extLst>
              <a:ext uri="{FF2B5EF4-FFF2-40B4-BE49-F238E27FC236}">
                <a16:creationId xmlns:a16="http://schemas.microsoft.com/office/drawing/2014/main" id="{54E94B9E-C54A-7201-D198-B7EA3899B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50" y="339502"/>
            <a:ext cx="7115100" cy="2125922"/>
          </a:xfrm>
        </p:spPr>
        <p:txBody>
          <a:bodyPr/>
          <a:lstStyle/>
          <a:p>
            <a:r>
              <a:rPr lang="sv-SE" sz="2800">
                <a:solidFill>
                  <a:schemeClr val="bg1"/>
                </a:solidFill>
              </a:rPr>
              <a:t>SLF höstseminariet, 30 november 2022</a:t>
            </a:r>
            <a:br>
              <a:rPr lang="sv-SE" sz="2800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Möjliga effekter av ökad vedeldning och hur följer man upp?</a:t>
            </a:r>
            <a:br>
              <a:rPr lang="sv-SE">
                <a:solidFill>
                  <a:schemeClr val="bg1"/>
                </a:solidFill>
              </a:rPr>
            </a:br>
            <a:br>
              <a:rPr lang="sv-SE" sz="2800">
                <a:solidFill>
                  <a:schemeClr val="bg1"/>
                </a:solidFill>
              </a:rPr>
            </a:br>
            <a:r>
              <a:rPr lang="sv-SE" sz="2400">
                <a:solidFill>
                  <a:schemeClr val="bg1"/>
                </a:solidFill>
              </a:rPr>
              <a:t>Stina Ausmeel, Luftenheten, Naturvårdsverket</a:t>
            </a:r>
            <a:br>
              <a:rPr lang="sv-SE" sz="2400">
                <a:solidFill>
                  <a:schemeClr val="bg1"/>
                </a:solidFill>
              </a:rPr>
            </a:br>
            <a:endParaRPr lang="sv-SE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2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9BFD290-3397-AB9C-72D9-19A8F455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19B5076-D8F5-A13F-0E68-001B8AAC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FB79694-CB0A-476C-8AEE-C23A2A1B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Behov av att kartlägga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3E94E8C-813F-F8CE-2D74-4BA36DCB93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998265"/>
            <a:ext cx="8568952" cy="37805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Kunskapen om halterna av B(a)P är bristfällig i Sverige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Krav enligt direktivet (i Sverige: luftkvalitetsförordningen) att känna till luftkvalitetssituationen – kommunerna ansvarar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Miljömålsuppföljningen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Hälsostudier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628650" lvl="1" indent="-285750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F35330-A1FF-24B4-662F-F323F9449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r="21005"/>
          <a:stretch/>
        </p:blipFill>
        <p:spPr>
          <a:xfrm>
            <a:off x="8229607" y="0"/>
            <a:ext cx="913251" cy="51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9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B033722-B2B1-2BF0-1C3D-4845762F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6AC0C2-4209-195F-3BEE-8701BE34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FF7EC63-8C8B-FE50-0922-58BF698D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kontrollera B(a)P?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0EC57D-5F87-A534-59EE-0277A9EE3E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6278" y="1686306"/>
            <a:ext cx="6913612" cy="19676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/>
              <a:t>Kartlägga utsläppskällor – identifiera hot </a:t>
            </a:r>
            <a:r>
              <a:rPr lang="sv-SE" sz="1600" err="1"/>
              <a:t>spots</a:t>
            </a:r>
            <a:r>
              <a:rPr lang="sv-SE" sz="1600"/>
              <a:t> – uppskatta halterna</a:t>
            </a:r>
          </a:p>
          <a:p>
            <a:pPr marL="971550" lvl="2" indent="-285750"/>
            <a:r>
              <a:rPr lang="sv-SE" sz="1600"/>
              <a:t>Villaområden med äldre pannor etc.</a:t>
            </a:r>
          </a:p>
          <a:p>
            <a:pPr marL="971550" lvl="2" indent="-285750"/>
            <a:r>
              <a:rPr lang="sv-SE" sz="1600"/>
              <a:t>Kontakta lokala sotare</a:t>
            </a:r>
          </a:p>
          <a:p>
            <a:pPr marL="971550" lvl="2" indent="-285750"/>
            <a:r>
              <a:rPr lang="sv-SE" sz="1600"/>
              <a:t>Enkät, inkomna klagomål</a:t>
            </a:r>
          </a:p>
          <a:p>
            <a:pPr marL="971550" lvl="2" indent="-285750"/>
            <a:r>
              <a:rPr lang="sv-SE" sz="1600"/>
              <a:t>Dela erfarenheter med andra kommuner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AF02235-5970-044C-2317-A395BB0E7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48" y="865224"/>
            <a:ext cx="1563074" cy="2207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280DCFB-8DF3-3C3C-65F4-02C6FACD9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40" y="989212"/>
            <a:ext cx="3107932" cy="64594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DA37D8B-B1C6-C1F4-FEE7-13863B267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40" y="3525319"/>
            <a:ext cx="1889789" cy="583065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8CE2FBA8-59CA-00AF-DD04-77B4FFDF0C49}"/>
              </a:ext>
            </a:extLst>
          </p:cNvPr>
          <p:cNvSpPr txBox="1"/>
          <p:nvPr/>
        </p:nvSpPr>
        <p:spPr>
          <a:xfrm>
            <a:off x="6842610" y="77357"/>
            <a:ext cx="2395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>
                <a:hlinkClick r:id="rId6"/>
              </a:rPr>
              <a:t>Inledande kartläggning och objektiv skattning av luftkvalitet (naturvardsverket.se)</a:t>
            </a:r>
            <a:r>
              <a:rPr lang="sv-SE" sz="1200"/>
              <a:t> </a:t>
            </a:r>
            <a:br>
              <a:rPr lang="sv-SE" sz="1200"/>
            </a:br>
            <a:endParaRPr lang="sv-SE" sz="120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37ADC5C-79F5-39D7-D538-CC8FB679A2F6}"/>
              </a:ext>
            </a:extLst>
          </p:cNvPr>
          <p:cNvSpPr txBox="1"/>
          <p:nvPr/>
        </p:nvSpPr>
        <p:spPr>
          <a:xfrm>
            <a:off x="323528" y="4097045"/>
            <a:ext cx="6850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/>
              <a:t>Fördjupad kartläggning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/>
              <a:t>Mätning </a:t>
            </a:r>
            <a:r>
              <a:rPr lang="sv-SE" sz="1600" err="1"/>
              <a:t>ev</a:t>
            </a:r>
            <a:r>
              <a:rPr lang="sv-SE" sz="1600"/>
              <a:t> i kombination med modellering i </a:t>
            </a:r>
            <a:r>
              <a:rPr lang="sv-SE" sz="1600" err="1"/>
              <a:t>hotspot</a:t>
            </a:r>
            <a:r>
              <a:rPr lang="sv-SE" sz="1600"/>
              <a:t>-områden.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FCC83C9-9FAB-0698-76AF-50ED56AF0D65}"/>
              </a:ext>
            </a:extLst>
          </p:cNvPr>
          <p:cNvSpPr txBox="1"/>
          <p:nvPr/>
        </p:nvSpPr>
        <p:spPr>
          <a:xfrm rot="20449375">
            <a:off x="5720173" y="3338727"/>
            <a:ext cx="1454240" cy="855940"/>
          </a:xfrm>
          <a:prstGeom prst="wedgeEllipseCallout">
            <a:avLst>
              <a:gd name="adj1" fmla="val 94033"/>
              <a:gd name="adj2" fmla="val -20075"/>
            </a:avLst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>
                <a:solidFill>
                  <a:schemeClr val="bg1">
                    <a:lumMod val="50000"/>
                  </a:schemeClr>
                </a:solidFill>
              </a:rPr>
              <a:t>Detaljerad checklista finns här!</a:t>
            </a:r>
          </a:p>
        </p:txBody>
      </p:sp>
    </p:spTree>
    <p:extLst>
      <p:ext uri="{BB962C8B-B14F-4D97-AF65-F5344CB8AC3E}">
        <p14:creationId xmlns:p14="http://schemas.microsoft.com/office/powerpoint/2010/main" val="376709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6CD38A7-FDD3-F1E3-D79A-FA504BBD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CD5DBC7-3770-10FE-4120-5950DDCB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D7A4824-1189-845B-599E-B674A800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Uppföljning av hälsoutfall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A3A0096-98DC-74E4-E5CB-F9716EE06D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5657724" cy="339683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v-SE" sz="1600"/>
              <a:t>Hälsorelaterad miljöövervakning</a:t>
            </a:r>
          </a:p>
          <a:p>
            <a:pPr marL="628650" lvl="1" indent="-285750">
              <a:buFontTx/>
              <a:buChar char="-"/>
            </a:pPr>
            <a:r>
              <a:rPr lang="sv-SE" sz="1600"/>
              <a:t>Datavärd: </a:t>
            </a:r>
            <a:r>
              <a:rPr lang="sv-SE" sz="1600">
                <a:hlinkClick r:id="rId3"/>
              </a:rPr>
              <a:t>https://ki.se/imm/halsorelaterad-miljoovervakning</a:t>
            </a:r>
            <a:endParaRPr lang="sv-SE" sz="1600"/>
          </a:p>
          <a:p>
            <a:pPr marL="285750" indent="-285750">
              <a:buFontTx/>
              <a:buChar char="-"/>
            </a:pPr>
            <a:r>
              <a:rPr lang="sv-SE" sz="1600"/>
              <a:t>Nationell kartläggning om exponering och hälsoutfall</a:t>
            </a:r>
          </a:p>
          <a:p>
            <a:pPr marL="285750" indent="-285750">
              <a:buFontTx/>
              <a:buChar char="-"/>
            </a:pPr>
            <a:r>
              <a:rPr lang="sv-SE" sz="1600"/>
              <a:t>Utvecklingsuppdrag</a:t>
            </a:r>
          </a:p>
          <a:p>
            <a:pPr marL="628650" lvl="1" indent="-285750">
              <a:buFontTx/>
              <a:buChar char="-"/>
            </a:pPr>
            <a:r>
              <a:rPr lang="sv-SE" sz="1600"/>
              <a:t>Eldningsvanor</a:t>
            </a:r>
          </a:p>
          <a:p>
            <a:pPr marL="628650" lvl="1" indent="-285750">
              <a:buFontTx/>
              <a:buChar char="-"/>
            </a:pPr>
            <a:r>
              <a:rPr lang="sv-SE" sz="1600"/>
              <a:t>Kartläggning med hjälp av sensorer</a:t>
            </a:r>
          </a:p>
          <a:p>
            <a:pPr marL="628650" lvl="1" indent="-285750">
              <a:buFontTx/>
              <a:buChar char="-"/>
            </a:pPr>
            <a:endParaRPr lang="sv-SE" sz="16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346715-38A4-1395-2AA2-B0F1F7966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0" t="10228" r="31917" b="12453"/>
          <a:stretch/>
        </p:blipFill>
        <p:spPr>
          <a:xfrm>
            <a:off x="5734374" y="1657"/>
            <a:ext cx="3458721" cy="5141843"/>
          </a:xfrm>
          <a:prstGeom prst="rect">
            <a:avLst/>
          </a:prstGeom>
        </p:spPr>
      </p:pic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483AE588-30B0-9440-F085-FA9E6A65AE36}"/>
              </a:ext>
            </a:extLst>
          </p:cNvPr>
          <p:cNvSpPr txBox="1">
            <a:spLocks/>
          </p:cNvSpPr>
          <p:nvPr/>
        </p:nvSpPr>
        <p:spPr>
          <a:xfrm>
            <a:off x="7863780" y="3314904"/>
            <a:ext cx="2846392" cy="3651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PM</a:t>
            </a:r>
            <a:r>
              <a:rPr lang="en-US" sz="1200" baseline="-25000"/>
              <a:t>2,5</a:t>
            </a:r>
            <a:r>
              <a:rPr lang="en-US" sz="1200"/>
              <a:t> (μg/m</a:t>
            </a:r>
            <a:r>
              <a:rPr lang="en-US" sz="1200" baseline="30000"/>
              <a:t>3</a:t>
            </a:r>
            <a:r>
              <a:rPr lang="en-US" sz="1200"/>
              <a:t>)</a:t>
            </a:r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393382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EEC704-B622-D81C-E272-A617646B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60256-7220-C54C-F659-E78E066E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B048DF8-0101-2F79-3A34-A72432A455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987574"/>
            <a:ext cx="5976664" cy="3600400"/>
          </a:xfrm>
        </p:spPr>
        <p:txBody>
          <a:bodyPr/>
          <a:lstStyle/>
          <a:p>
            <a:pPr marL="0" indent="0">
              <a:buNone/>
            </a:pPr>
            <a:r>
              <a:rPr lang="sv-SE" sz="1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Vägledning</a:t>
            </a:r>
          </a:p>
          <a:p>
            <a:r>
              <a:rPr lang="sv-SE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Naturvårdsverkets vägledning: </a:t>
            </a:r>
          </a:p>
          <a:p>
            <a:pPr lvl="1"/>
            <a:r>
              <a:rPr lang="sv-SE" sz="1400" u="sng">
                <a:solidFill>
                  <a:srgbClr val="5F5F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Vedeldning (naturvardsverket.se)</a:t>
            </a:r>
            <a:endParaRPr lang="sv-SE" sz="1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sv-SE" sz="1400">
                <a:latin typeface="+mj-lt"/>
                <a:hlinkClick r:id="rId3"/>
              </a:rPr>
              <a:t>Inledande kartläggning och objektiv skattning av luftkvalitet (naturvardsverket.se)</a:t>
            </a:r>
            <a:endParaRPr lang="sv-SE" sz="140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Referenslaboratoriet för luftkvalitet – Mätningar: </a:t>
            </a:r>
            <a:r>
              <a:rPr lang="sv-SE" sz="1400" u="sng">
                <a:solidFill>
                  <a:srgbClr val="5F5F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https://www.aces.su.se/reflab/</a:t>
            </a:r>
            <a:r>
              <a:rPr lang="sv-SE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Referenslaboratoriet för luftkvalitet – Modeller: </a:t>
            </a:r>
            <a:r>
              <a:rPr lang="sv-SE" sz="1400" u="sng">
                <a:solidFill>
                  <a:srgbClr val="5F5F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https://www.smhi.se/reflab</a:t>
            </a:r>
            <a:r>
              <a:rPr lang="sv-SE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4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Boverket: </a:t>
            </a:r>
            <a:r>
              <a:rPr lang="sv-SE" sz="1400">
                <a:latin typeface="+mj-lt"/>
                <a:hlinkClick r:id="rId6"/>
              </a:rPr>
              <a:t>Kaminer - PBL kunskapsbanken </a:t>
            </a:r>
            <a:r>
              <a:rPr lang="sv-SE" sz="1400">
                <a:latin typeface="+mj-lt"/>
                <a:hlinkClick r:id="rId6"/>
              </a:rPr>
              <a:t>– </a:t>
            </a:r>
            <a:r>
              <a:rPr lang="sv-SE" sz="1400">
                <a:latin typeface="+mj-lt"/>
                <a:hlinkClick r:id="rId6"/>
              </a:rPr>
              <a:t>Boverket</a:t>
            </a:r>
            <a:endParaRPr lang="sv-SE" sz="1400">
              <a:latin typeface="+mj-lt"/>
            </a:endParaRPr>
          </a:p>
          <a:p>
            <a:pPr marL="0" indent="0">
              <a:buNone/>
            </a:pPr>
            <a:r>
              <a:rPr lang="nn-NO" sz="1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Filmer</a:t>
            </a:r>
          </a:p>
          <a:p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Vedpannor: </a:t>
            </a:r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https://youtu.be/FCjJbcVXVII</a:t>
            </a:r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Lokaleldstäder: </a:t>
            </a:r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https://youtu.be/MwSWkZX-xOw</a:t>
            </a:r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Tänd i toppen: </a:t>
            </a:r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https://www.youtube.com/watch?v=am3495wKa_E</a:t>
            </a:r>
            <a:r>
              <a:rPr lang="nn-NO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081330D-7F57-4110-006B-A231ED96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Länkar</a:t>
            </a:r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F58D54A0-A96F-221F-5699-87B599AD20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0"/>
          <a:srcRect l="19791" r="19791"/>
          <a:stretch/>
        </p:blipFill>
        <p:spPr/>
      </p:pic>
    </p:spTree>
    <p:extLst>
      <p:ext uri="{BB962C8B-B14F-4D97-AF65-F5344CB8AC3E}">
        <p14:creationId xmlns:p14="http://schemas.microsoft.com/office/powerpoint/2010/main" val="159136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22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A89E92F-5F42-3BA9-DEEA-08976C3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4AF400B-1729-4A02-E0CB-E42E10BC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88D7D7-7DBE-25A0-AC30-7D0F97453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987574"/>
            <a:ext cx="4680520" cy="3600400"/>
          </a:xfrm>
        </p:spPr>
        <p:txBody>
          <a:bodyPr/>
          <a:lstStyle/>
          <a:p>
            <a:r>
              <a:rPr lang="sv-SE" sz="1800"/>
              <a:t>Utsläpp av luftföroreningar</a:t>
            </a:r>
          </a:p>
          <a:p>
            <a:pPr lvl="1"/>
            <a:r>
              <a:rPr lang="sv-SE" sz="1500"/>
              <a:t>Partiklar (PM2,5)</a:t>
            </a:r>
          </a:p>
          <a:p>
            <a:pPr lvl="1"/>
            <a:r>
              <a:rPr lang="sv-SE" sz="1500"/>
              <a:t>Sot</a:t>
            </a:r>
          </a:p>
          <a:p>
            <a:pPr lvl="1"/>
            <a:r>
              <a:rPr lang="sv-SE" sz="1500"/>
              <a:t>Kolväten, bens(a)pyren</a:t>
            </a:r>
          </a:p>
          <a:p>
            <a:r>
              <a:rPr lang="sv-SE" sz="1800"/>
              <a:t>Hälsoeffekter</a:t>
            </a:r>
          </a:p>
          <a:p>
            <a:pPr lvl="1"/>
            <a:r>
              <a:rPr lang="sv-SE" sz="1500"/>
              <a:t>Astma</a:t>
            </a:r>
          </a:p>
          <a:p>
            <a:pPr lvl="1"/>
            <a:r>
              <a:rPr lang="sv-SE" sz="1500"/>
              <a:t>Luftvägsrelaterade sjukdomar</a:t>
            </a:r>
          </a:p>
          <a:p>
            <a:pPr lvl="1"/>
            <a:r>
              <a:rPr lang="sv-SE" sz="1500"/>
              <a:t>Hjärt- &amp; kärlsjukdomar</a:t>
            </a:r>
          </a:p>
          <a:p>
            <a:pPr lvl="1"/>
            <a:r>
              <a:rPr lang="sv-SE" sz="1500"/>
              <a:t>Cancer</a:t>
            </a:r>
          </a:p>
          <a:p>
            <a:pPr lvl="1"/>
            <a:r>
              <a:rPr lang="sv-SE" sz="1500"/>
              <a:t>Demens</a:t>
            </a:r>
          </a:p>
          <a:p>
            <a:pPr lvl="1"/>
            <a:r>
              <a:rPr lang="sv-SE" sz="1500"/>
              <a:t>…</a:t>
            </a:r>
          </a:p>
          <a:p>
            <a:r>
              <a:rPr lang="sv-SE" sz="1800" err="1"/>
              <a:t>Grannosämja</a:t>
            </a:r>
            <a:r>
              <a:rPr lang="sv-SE" sz="1800"/>
              <a:t>, klagomål, brandrisk</a:t>
            </a:r>
          </a:p>
          <a:p>
            <a:pPr marL="257175" lvl="1" indent="0">
              <a:buNone/>
            </a:pPr>
            <a:endParaRPr lang="sv-SE" sz="1500"/>
          </a:p>
          <a:p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134BE93-7A11-B2FC-5028-F5636749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/>
              <a:t>Vedeldningens baksidor</a:t>
            </a:r>
          </a:p>
        </p:txBody>
      </p:sp>
      <p:pic>
        <p:nvPicPr>
          <p:cNvPr id="7" name="Platshållare för bild 7">
            <a:extLst>
              <a:ext uri="{FF2B5EF4-FFF2-40B4-BE49-F238E27FC236}">
                <a16:creationId xmlns:a16="http://schemas.microsoft.com/office/drawing/2014/main" id="{67AF391D-2304-4A04-95C5-3BED3AC7752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r="20778"/>
          <a:stretch/>
        </p:blipFill>
        <p:spPr>
          <a:xfrm>
            <a:off x="5349875" y="0"/>
            <a:ext cx="3794125" cy="4868863"/>
          </a:xfrm>
        </p:spPr>
      </p:pic>
    </p:spTree>
    <p:extLst>
      <p:ext uri="{BB962C8B-B14F-4D97-AF65-F5344CB8AC3E}">
        <p14:creationId xmlns:p14="http://schemas.microsoft.com/office/powerpoint/2010/main" val="316253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DB3CB8C-50AA-188D-6AA0-35613BFD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E9B7158-D683-B468-3889-50D582C5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0D0481-F957-4248-EC42-1A8A1BAEE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Naturvårdsverket tar fram </a:t>
            </a:r>
          </a:p>
          <a:p>
            <a:pPr lvl="1"/>
            <a:r>
              <a:rPr lang="sv-SE" sz="1600"/>
              <a:t>”sekundär” statistik varje år från 1990</a:t>
            </a:r>
          </a:p>
          <a:p>
            <a:pPr lvl="1"/>
            <a:r>
              <a:rPr lang="sv-SE" sz="1600"/>
              <a:t>scenarier för utsläpp vart annat år</a:t>
            </a:r>
          </a:p>
          <a:p>
            <a:r>
              <a:rPr lang="sv-SE"/>
              <a:t>Aktuella ämnen för vedeldning är</a:t>
            </a:r>
          </a:p>
          <a:p>
            <a:pPr lvl="1"/>
            <a:r>
              <a:rPr lang="sv-SE"/>
              <a:t>Partiklar, B(a)P</a:t>
            </a:r>
          </a:p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197B21E-BA0C-51E3-98B9-83DB6E7B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7494"/>
            <a:ext cx="4248472" cy="1152128"/>
          </a:xfrm>
        </p:spPr>
        <p:txBody>
          <a:bodyPr/>
          <a:lstStyle/>
          <a:p>
            <a:r>
              <a:rPr lang="sv-SE"/>
              <a:t>Utsläppsstatistik</a:t>
            </a:r>
          </a:p>
        </p:txBody>
      </p:sp>
      <p:graphicFrame>
        <p:nvGraphicFramePr>
          <p:cNvPr id="7" name="Platshållare för innehåll 8">
            <a:extLst>
              <a:ext uri="{FF2B5EF4-FFF2-40B4-BE49-F238E27FC236}">
                <a16:creationId xmlns:a16="http://schemas.microsoft.com/office/drawing/2014/main" id="{E2E31C73-111D-6A00-9FBC-4B64138071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8209474"/>
              </p:ext>
            </p:extLst>
          </p:nvPr>
        </p:nvGraphicFramePr>
        <p:xfrm>
          <a:off x="4716463" y="268288"/>
          <a:ext cx="4176712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94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3BF921-5B06-3BC1-6A21-056A515A7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737469"/>
              </p:ext>
            </p:extLst>
          </p:nvPr>
        </p:nvGraphicFramePr>
        <p:xfrm>
          <a:off x="2190750" y="1068080"/>
          <a:ext cx="6130662" cy="363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latshållare för bild 7" descr="En bild som visar täckt, galler, flera&#10;&#10;Automatiskt genererad beskrivning">
            <a:extLst>
              <a:ext uri="{FF2B5EF4-FFF2-40B4-BE49-F238E27FC236}">
                <a16:creationId xmlns:a16="http://schemas.microsoft.com/office/drawing/2014/main" id="{6A47F262-4D8A-6A76-8120-C921A6F7DA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r="46591"/>
          <a:stretch/>
        </p:blipFill>
        <p:spPr>
          <a:xfrm>
            <a:off x="0" y="0"/>
            <a:ext cx="1691680" cy="4869655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A148D2-0D1B-014B-2061-2F2C8E5E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3B4EA4-FBDB-FE0B-F0A1-E3DD05B4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E98D2A1-D5A5-25AD-B23A-ECE276FC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67494"/>
            <a:ext cx="7056784" cy="1152128"/>
          </a:xfrm>
        </p:spPr>
        <p:txBody>
          <a:bodyPr/>
          <a:lstStyle/>
          <a:p>
            <a:r>
              <a:rPr lang="sv-SE"/>
              <a:t>1/3 av små partiklar från vedeldning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166CEAA-A55E-CF64-18A5-AA2646601E4E}"/>
              </a:ext>
            </a:extLst>
          </p:cNvPr>
          <p:cNvSpPr/>
          <p:nvPr/>
        </p:nvSpPr>
        <p:spPr>
          <a:xfrm>
            <a:off x="6149702" y="2581274"/>
            <a:ext cx="2381260" cy="409301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94568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3BF921-5B06-3BC1-6A21-056A515A7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69374"/>
              </p:ext>
            </p:extLst>
          </p:nvPr>
        </p:nvGraphicFramePr>
        <p:xfrm>
          <a:off x="2190750" y="1075765"/>
          <a:ext cx="6130662" cy="355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latshållare för bild 7" descr="En bild som visar täckt, galler, flera&#10;&#10;Automatiskt genererad beskrivning">
            <a:extLst>
              <a:ext uri="{FF2B5EF4-FFF2-40B4-BE49-F238E27FC236}">
                <a16:creationId xmlns:a16="http://schemas.microsoft.com/office/drawing/2014/main" id="{6A47F262-4D8A-6A76-8120-C921A6F7DA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r="46591"/>
          <a:stretch/>
        </p:blipFill>
        <p:spPr>
          <a:xfrm>
            <a:off x="0" y="0"/>
            <a:ext cx="1691680" cy="4869655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A148D2-0D1B-014B-2061-2F2C8E5E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3B4EA4-FBDB-FE0B-F0A1-E3DD05B4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E98D2A1-D5A5-25AD-B23A-ECE276FC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67494"/>
            <a:ext cx="7721054" cy="1152128"/>
          </a:xfrm>
        </p:spPr>
        <p:txBody>
          <a:bodyPr/>
          <a:lstStyle/>
          <a:p>
            <a:r>
              <a:rPr lang="sv-SE"/>
              <a:t>90 % av bens(a)pyren från vedeldning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166CEAA-A55E-CF64-18A5-AA2646601E4E}"/>
              </a:ext>
            </a:extLst>
          </p:cNvPr>
          <p:cNvSpPr/>
          <p:nvPr/>
        </p:nvSpPr>
        <p:spPr>
          <a:xfrm>
            <a:off x="6149702" y="2716731"/>
            <a:ext cx="2381260" cy="273844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20913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CE722DB-66A8-A70A-650E-E0ADE26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5CD1B7-5EDC-ABBA-230E-47772423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9F452A-ADDE-9EC1-AFD9-00CCCFD5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Begränsat mätunderlag från vedeldningsområden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AA9BDDE-C4D8-48F2-A261-F5D3887E82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4571" y="1203563"/>
            <a:ext cx="4623957" cy="33968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Mycket få mätningar från vedeldningsområden i Sverige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Framförallt vinterhalvårsmätningar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Oftast mätningar i urban bakgrund på kommunernas vanliga mätplatser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Höga halter av B(a)P har hittats på några mätplatser i vedeldningsområden</a:t>
            </a:r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79659134-8163-82BB-956C-F04EDDE4DF0C}"/>
              </a:ext>
            </a:extLst>
          </p:cNvPr>
          <p:cNvSpPr txBox="1">
            <a:spLocks/>
          </p:cNvSpPr>
          <p:nvPr/>
        </p:nvSpPr>
        <p:spPr>
          <a:xfrm>
            <a:off x="716726" y="1205941"/>
            <a:ext cx="3713261" cy="339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sv-SE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2423B99-3823-A1D0-869F-8378DD358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87209"/>
              </p:ext>
            </p:extLst>
          </p:nvPr>
        </p:nvGraphicFramePr>
        <p:xfrm>
          <a:off x="371588" y="1240629"/>
          <a:ext cx="3383226" cy="3263897"/>
        </p:xfrm>
        <a:graphic>
          <a:graphicData uri="http://schemas.openxmlformats.org/drawingml/2006/table">
            <a:tbl>
              <a:tblPr/>
              <a:tblGrid>
                <a:gridCol w="336919">
                  <a:extLst>
                    <a:ext uri="{9D8B030D-6E8A-4147-A177-3AD203B41FA5}">
                      <a16:colId xmlns:a16="http://schemas.microsoft.com/office/drawing/2014/main" val="764987325"/>
                    </a:ext>
                  </a:extLst>
                </a:gridCol>
                <a:gridCol w="1045852">
                  <a:extLst>
                    <a:ext uri="{9D8B030D-6E8A-4147-A177-3AD203B41FA5}">
                      <a16:colId xmlns:a16="http://schemas.microsoft.com/office/drawing/2014/main" val="3536527222"/>
                    </a:ext>
                  </a:extLst>
                </a:gridCol>
                <a:gridCol w="751048">
                  <a:extLst>
                    <a:ext uri="{9D8B030D-6E8A-4147-A177-3AD203B41FA5}">
                      <a16:colId xmlns:a16="http://schemas.microsoft.com/office/drawing/2014/main" val="679593935"/>
                    </a:ext>
                  </a:extLst>
                </a:gridCol>
                <a:gridCol w="280766">
                  <a:extLst>
                    <a:ext uri="{9D8B030D-6E8A-4147-A177-3AD203B41FA5}">
                      <a16:colId xmlns:a16="http://schemas.microsoft.com/office/drawing/2014/main" val="1430973822"/>
                    </a:ext>
                  </a:extLst>
                </a:gridCol>
                <a:gridCol w="968641">
                  <a:extLst>
                    <a:ext uri="{9D8B030D-6E8A-4147-A177-3AD203B41FA5}">
                      <a16:colId xmlns:a16="http://schemas.microsoft.com/office/drawing/2014/main" val="502101174"/>
                    </a:ext>
                  </a:extLst>
                </a:gridCol>
              </a:tblGrid>
              <a:tr h="2105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Klassificering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dygn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Årsmedel </a:t>
                      </a:r>
                      <a:r>
                        <a:rPr lang="sv-SE" sz="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BaP</a:t>
                      </a:r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PM10 </a:t>
                      </a:r>
                      <a:r>
                        <a:rPr lang="sv-SE" sz="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</a:t>
                      </a:r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/m³ (MKN=1, Miljömål=0,1)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282692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Arvika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118360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Arvika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451452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Backe Villavägen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15560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Lycksele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624590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Backe Villavägen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735548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Lycksele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5152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Arvika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839919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Tidaholm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811149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Sollefteå Urban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</a:t>
                      </a:r>
                      <a:r>
                        <a:rPr lang="sv-SE" sz="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Background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204397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Lycksele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736058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Sollefteå Urban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28946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Sollefteå Urban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561443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Vännäsby - Dygn Pm2.5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776977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Rudbecksskolan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690900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Landskrona Polishuset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371893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Lycksele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31021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Rudbecksskolan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056855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Kristianstad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68547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Tidaholm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27160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92157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Köping Rådhuset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788088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Umeå Sävar Dygn/Vecka Pm2.5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857484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282640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Köping Rådhuset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963762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Värnamo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239521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Köping Rådhuset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92293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Falun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8069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Tidaholm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Background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23832"/>
                  </a:ext>
                </a:extLst>
              </a:tr>
              <a:tr h="1052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Landskrona Eriksgatan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Traffic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5264" marR="5264" marT="5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978510"/>
                  </a:ext>
                </a:extLst>
              </a:tr>
            </a:tbl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B2C23577-F834-29E2-4A22-BE33EB2A0CC6}"/>
              </a:ext>
            </a:extLst>
          </p:cNvPr>
          <p:cNvSpPr txBox="1"/>
          <p:nvPr/>
        </p:nvSpPr>
        <p:spPr>
          <a:xfrm>
            <a:off x="371588" y="901774"/>
            <a:ext cx="3383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/>
              <a:t>Mätningar av B(a)P i det svenska datavärdskapet, med de hösta rapporterade halterna:</a:t>
            </a:r>
            <a:endParaRPr lang="sv-SE" sz="160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B07AF0B-AB4F-A5A0-50BD-207396C31D53}"/>
              </a:ext>
            </a:extLst>
          </p:cNvPr>
          <p:cNvSpPr txBox="1"/>
          <p:nvPr/>
        </p:nvSpPr>
        <p:spPr>
          <a:xfrm>
            <a:off x="323528" y="4537086"/>
            <a:ext cx="4948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/>
              </a:rPr>
              <a:t>https://datavardluft.smhi.se/portal/yearly-statistics?P=5029</a:t>
            </a:r>
            <a:endParaRPr lang="sv-SE" sz="1100"/>
          </a:p>
        </p:txBody>
      </p:sp>
    </p:spTree>
    <p:extLst>
      <p:ext uri="{BB962C8B-B14F-4D97-AF65-F5344CB8AC3E}">
        <p14:creationId xmlns:p14="http://schemas.microsoft.com/office/powerpoint/2010/main" val="387218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3C6AF5D-CAEE-5170-50AD-6D708E99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563C595-8842-AEBB-636E-94094F93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FFC2711-A11C-F8CD-3698-B12F0CA8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0366"/>
            <a:ext cx="4298478" cy="73077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sz="2800"/>
              <a:t>Bättre mätunderlag från de flesta andra EU-länderna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2F6DA8-FAD8-B1E2-B769-3894E5BF1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942"/>
            <a:ext cx="4734614" cy="30649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8CA5C6E-88FA-1666-1823-68709973F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614" y="189327"/>
            <a:ext cx="4403008" cy="4378048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1FA0F0DF-4B39-C06F-9FA6-84F9CAA7FCC2}"/>
              </a:ext>
            </a:extLst>
          </p:cNvPr>
          <p:cNvSpPr/>
          <p:nvPr/>
        </p:nvSpPr>
        <p:spPr>
          <a:xfrm>
            <a:off x="2071688" y="4143375"/>
            <a:ext cx="400050" cy="178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BF0F92F-1FED-21E1-1483-A4F007283677}"/>
              </a:ext>
            </a:extLst>
          </p:cNvPr>
          <p:cNvSpPr/>
          <p:nvPr/>
        </p:nvSpPr>
        <p:spPr>
          <a:xfrm>
            <a:off x="2071688" y="3704283"/>
            <a:ext cx="400050" cy="17859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D3F3E39-859D-D4AF-DC97-72206B88F522}"/>
              </a:ext>
            </a:extLst>
          </p:cNvPr>
          <p:cNvSpPr/>
          <p:nvPr/>
        </p:nvSpPr>
        <p:spPr>
          <a:xfrm>
            <a:off x="6665119" y="390665"/>
            <a:ext cx="325227" cy="4162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76A9009-4A49-22E2-91F1-7CEE7C865533}"/>
              </a:ext>
            </a:extLst>
          </p:cNvPr>
          <p:cNvSpPr txBox="1"/>
          <p:nvPr/>
        </p:nvSpPr>
        <p:spPr>
          <a:xfrm>
            <a:off x="748146" y="4519931"/>
            <a:ext cx="2463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/>
              <a:t>Källa: EEA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AB1E76D-2A1C-32B2-90F8-84B123A90342}"/>
              </a:ext>
            </a:extLst>
          </p:cNvPr>
          <p:cNvSpPr txBox="1"/>
          <p:nvPr/>
        </p:nvSpPr>
        <p:spPr>
          <a:xfrm>
            <a:off x="4700471" y="4519931"/>
            <a:ext cx="4299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/>
              <a:t>Källa: </a:t>
            </a:r>
            <a:r>
              <a:rPr lang="sv-SE" sz="1100">
                <a:hlinkClick r:id="rId5"/>
              </a:rPr>
              <a:t>EU-kommissionen</a:t>
            </a:r>
            <a:endParaRPr lang="sv-SE" sz="1100"/>
          </a:p>
        </p:txBody>
      </p:sp>
    </p:spTree>
    <p:extLst>
      <p:ext uri="{BB962C8B-B14F-4D97-AF65-F5344CB8AC3E}">
        <p14:creationId xmlns:p14="http://schemas.microsoft.com/office/powerpoint/2010/main" val="28870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FB33C86-ACA6-7397-F4D3-47A2267C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175F0AC-3C3D-0364-E5B5-25954887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4323D9C-1BED-299D-21ED-86C8C647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Genomförda kartläggningar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3C653B6-FB9F-D1A1-F099-E63E972D0E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5950" y="1203563"/>
            <a:ext cx="5753579" cy="33968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hlinkClick r:id="rId3"/>
              </a:rPr>
              <a:t>Vedrök i Västerbotten</a:t>
            </a:r>
            <a:r>
              <a:rPr lang="sv-SE"/>
              <a:t> (2014) – mätningar, beräkning och hälsokonsekvenser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hlinkClick r:id="rId4"/>
              </a:rPr>
              <a:t>Nationell kartering</a:t>
            </a:r>
            <a:r>
              <a:rPr lang="sv-SE"/>
              <a:t> (2015): identifiering av potentiella riskområden för höga halter av B(a)P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hlinkClick r:id="rId5"/>
              </a:rPr>
              <a:t>Kartläggning i Skellefteå, Strömsund och Alingsås</a:t>
            </a:r>
            <a:r>
              <a:rPr lang="sv-SE"/>
              <a:t> (2019): Modellering och mätningar av B(a)P och partiklar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Kommunernas rapporterade </a:t>
            </a:r>
            <a:r>
              <a:rPr lang="sv-SE">
                <a:hlinkClick r:id="rId6"/>
              </a:rPr>
              <a:t>objektiva skattningar</a:t>
            </a:r>
            <a:r>
              <a:rPr lang="sv-SE"/>
              <a:t> – ökande trend med underlag från kartläggningar av vedeldning</a:t>
            </a:r>
          </a:p>
        </p:txBody>
      </p:sp>
      <p:pic>
        <p:nvPicPr>
          <p:cNvPr id="6" name="Platshållare för bild 7">
            <a:extLst>
              <a:ext uri="{FF2B5EF4-FFF2-40B4-BE49-F238E27FC236}">
                <a16:creationId xmlns:a16="http://schemas.microsoft.com/office/drawing/2014/main" id="{1B4991CE-C3C7-4C41-AFEC-D0BE34F735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92" b="592"/>
          <a:stretch>
            <a:fillRect/>
          </a:stretch>
        </p:blipFill>
        <p:spPr>
          <a:xfrm>
            <a:off x="6079496" y="0"/>
            <a:ext cx="3089556" cy="258036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7A99FA4-788E-DBCD-8F86-D186EED2F2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r="16341"/>
          <a:stretch/>
        </p:blipFill>
        <p:spPr>
          <a:xfrm>
            <a:off x="6077107" y="2594173"/>
            <a:ext cx="3066893" cy="25629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32BAE03-BDD5-2E3C-5C69-201C5A28D4A7}"/>
              </a:ext>
            </a:extLst>
          </p:cNvPr>
          <p:cNvSpPr txBox="1"/>
          <p:nvPr/>
        </p:nvSpPr>
        <p:spPr>
          <a:xfrm>
            <a:off x="7164288" y="228926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/>
              <a:t>Källa: SMHI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DCF5D3E-3A48-10B7-967D-7752BFD319F4}"/>
              </a:ext>
            </a:extLst>
          </p:cNvPr>
          <p:cNvSpPr txBox="1"/>
          <p:nvPr/>
        </p:nvSpPr>
        <p:spPr>
          <a:xfrm>
            <a:off x="6142486" y="485584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>
                <a:solidFill>
                  <a:schemeClr val="bg1"/>
                </a:solidFill>
              </a:rPr>
              <a:t>Källa: IVL</a:t>
            </a:r>
          </a:p>
        </p:txBody>
      </p:sp>
    </p:spTree>
    <p:extLst>
      <p:ext uri="{BB962C8B-B14F-4D97-AF65-F5344CB8AC3E}">
        <p14:creationId xmlns:p14="http://schemas.microsoft.com/office/powerpoint/2010/main" val="208496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1201EB94-38ED-DB1D-16A8-C80960DDA4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9"/>
          <a:stretch/>
        </p:blipFill>
        <p:spPr>
          <a:xfrm rot="530171">
            <a:off x="2537076" y="1640235"/>
            <a:ext cx="1789883" cy="110426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AD0DA0B7-F295-4A14-8094-BE1410EA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Våra planer </a:t>
            </a:r>
            <a:r>
              <a:rPr lang="sv-SE" sz="3600">
                <a:effectLst/>
              </a:rPr>
              <a:t>(analyser &amp; vägledning)</a:t>
            </a:r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D39F0DE-0D26-FCF4-A714-3FDB05FB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C7AD48-F629-CE53-DE05-ABB2FAEA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9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E2D45DD5-F55C-FB6A-24F8-8EC2C76FC61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707">
            <a:off x="323528" y="1341608"/>
            <a:ext cx="1737501" cy="1300371"/>
          </a:xfrm>
          <a:prstGeom prst="rect">
            <a:avLst/>
          </a:prstGeom>
        </p:spPr>
      </p:pic>
      <p:pic>
        <p:nvPicPr>
          <p:cNvPr id="8" name="Picture 5" descr="En bild som visar träd, väg, utomhus, gata&#10;&#10;Automatiskt genererad beskrivning">
            <a:extLst>
              <a:ext uri="{FF2B5EF4-FFF2-40B4-BE49-F238E27FC236}">
                <a16:creationId xmlns:a16="http://schemas.microsoft.com/office/drawing/2014/main" id="{5DD7BCD5-C0B6-6232-8FD1-C60CE45C4B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1" y="1178884"/>
            <a:ext cx="1796616" cy="134702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C761F54-4D75-C4DA-338A-6FFEC26A1CCE}"/>
              </a:ext>
            </a:extLst>
          </p:cNvPr>
          <p:cNvSpPr txBox="1"/>
          <p:nvPr/>
        </p:nvSpPr>
        <p:spPr>
          <a:xfrm>
            <a:off x="461397" y="3204712"/>
            <a:ext cx="41668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Analyser av PAH inkl. B(a)P – preliminärt upplägg: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/>
              <a:t>De tre nationella PM2,5-stationerna i urban bakgrund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400"/>
              <a:t>Under 2023 på alla tre stationer.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400"/>
              <a:t>Ca 2 år bakåt på en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/>
              <a:t>Effekt av vedeldning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388F7A5-C5BD-9BF8-39E6-890366746A69}"/>
              </a:ext>
            </a:extLst>
          </p:cNvPr>
          <p:cNvSpPr txBox="1"/>
          <p:nvPr/>
        </p:nvSpPr>
        <p:spPr>
          <a:xfrm rot="20904917">
            <a:off x="362016" y="1172519"/>
            <a:ext cx="922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/>
              <a:t>Stockholm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6428095-F438-8DDD-5BCE-94A8A6ACB5D2}"/>
              </a:ext>
            </a:extLst>
          </p:cNvPr>
          <p:cNvSpPr txBox="1"/>
          <p:nvPr/>
        </p:nvSpPr>
        <p:spPr>
          <a:xfrm>
            <a:off x="1974067" y="961809"/>
            <a:ext cx="922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/>
              <a:t>Burlöv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323F3CA-7CA6-D2C9-D067-7906CB048ECC}"/>
              </a:ext>
            </a:extLst>
          </p:cNvPr>
          <p:cNvSpPr txBox="1"/>
          <p:nvPr/>
        </p:nvSpPr>
        <p:spPr>
          <a:xfrm rot="520980">
            <a:off x="3499525" y="1496493"/>
            <a:ext cx="922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/>
              <a:t>Umeå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D2C974E-3F23-822A-94D0-8D6D6772FEBF}"/>
              </a:ext>
            </a:extLst>
          </p:cNvPr>
          <p:cNvSpPr txBox="1"/>
          <p:nvPr/>
        </p:nvSpPr>
        <p:spPr>
          <a:xfrm>
            <a:off x="5240477" y="3363466"/>
            <a:ext cx="3442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Kommande vägledning: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/>
              <a:t>Kartläggning av vedeldning (steg för steg)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/>
              <a:t>Reflab – modeller på uppdrag av Naturvårdsverket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/>
              <a:t>2023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8A9ED97B-C305-CE60-380B-21DC98233A98}"/>
              </a:ext>
            </a:extLst>
          </p:cNvPr>
          <p:cNvGrpSpPr/>
          <p:nvPr/>
        </p:nvGrpSpPr>
        <p:grpSpPr>
          <a:xfrm>
            <a:off x="6339622" y="1133105"/>
            <a:ext cx="1542242" cy="2095521"/>
            <a:chOff x="6339622" y="1133105"/>
            <a:chExt cx="1542242" cy="2095521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33D5263C-A7B6-A8D2-080F-B0E660D06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9622" y="1133105"/>
              <a:ext cx="1472831" cy="20955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C3E1634-5070-1390-781B-828742021046}"/>
                </a:ext>
              </a:extLst>
            </p:cNvPr>
            <p:cNvSpPr txBox="1"/>
            <p:nvPr/>
          </p:nvSpPr>
          <p:spPr>
            <a:xfrm rot="20158024">
              <a:off x="6524332" y="1165664"/>
              <a:ext cx="1357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i="1">
                  <a:solidFill>
                    <a:schemeClr val="bg1">
                      <a:lumMod val="65000"/>
                    </a:schemeClr>
                  </a:solidFill>
                </a:rPr>
                <a:t>Planerat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959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ljus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003366"/>
      </a:accent2>
      <a:accent3>
        <a:srgbClr val="9B6C17"/>
      </a:accent3>
      <a:accent4>
        <a:srgbClr val="0614FF"/>
      </a:accent4>
      <a:accent5>
        <a:srgbClr val="34A775"/>
      </a:accent5>
      <a:accent6>
        <a:srgbClr val="02FEAF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1B1A52E7-1180-4509-B8CB-DDA230D4D197}" vid="{5967F351-51C9-4A4A-9600-5AB7188ABA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82BB934FF9034AB0A2737C64496FE6" ma:contentTypeVersion="18" ma:contentTypeDescription="Skapa ett nytt dokument." ma:contentTypeScope="" ma:versionID="5a116ecb79108002d19b5899d1f6429b">
  <xsd:schema xmlns:xsd="http://www.w3.org/2001/XMLSchema" xmlns:xs="http://www.w3.org/2001/XMLSchema" xmlns:p="http://schemas.microsoft.com/office/2006/metadata/properties" xmlns:ns2="babb8d31-31c4-499d-9513-b1e1accd26ca" xmlns:ns3="11ed7667-1f94-430b-a3c9-71a5e24f33ec" targetNamespace="http://schemas.microsoft.com/office/2006/metadata/properties" ma:root="true" ma:fieldsID="146869174a9b3cc8912e0ccd8bb93ba6" ns2:_="" ns3:_="">
    <xsd:import namespace="babb8d31-31c4-499d-9513-b1e1accd26ca"/>
    <xsd:import namespace="11ed7667-1f94-430b-a3c9-71a5e24f3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b8d31-31c4-499d-9513-b1e1accd2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f715b3c1-6faf-452c-928b-c1f971cfea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d7667-1f94-430b-a3c9-71a5e24f33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0c5e666-2c4a-44b1-bccd-ffe627727a25}" ma:internalName="TaxCatchAll" ma:showField="CatchAllData" ma:web="11ed7667-1f94-430b-a3c9-71a5e24f33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bb8d31-31c4-499d-9513-b1e1accd26ca">
      <Terms xmlns="http://schemas.microsoft.com/office/infopath/2007/PartnerControls"/>
    </lcf76f155ced4ddcb4097134ff3c332f>
    <TaxCatchAll xmlns="11ed7667-1f94-430b-a3c9-71a5e24f33ec" xsi:nil="true"/>
  </documentManagement>
</p:properties>
</file>

<file path=customXml/itemProps1.xml><?xml version="1.0" encoding="utf-8"?>
<ds:datastoreItem xmlns:ds="http://schemas.openxmlformats.org/officeDocument/2006/customXml" ds:itemID="{376D3AA5-F103-4B4A-9B43-84AB5F469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4F3A6E-25CD-45DD-9EDD-68D0595DA6D4}">
  <ds:schemaRefs>
    <ds:schemaRef ds:uri="11ed7667-1f94-430b-a3c9-71a5e24f33ec"/>
    <ds:schemaRef ds:uri="babb8d31-31c4-499d-9513-b1e1accd26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521BCB-4C45-48EA-BDAA-672A8B570B9F}">
  <ds:schemaRefs>
    <ds:schemaRef ds:uri="11ed7667-1f94-430b-a3c9-71a5e24f33ec"/>
    <ds:schemaRef ds:uri="babb8d31-31c4-499d-9513-b1e1accd26c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nv-ljus-sve-16-9</Template>
  <TotalTime>1</TotalTime>
  <Words>919</Words>
  <Application>Microsoft Office PowerPoint</Application>
  <PresentationFormat>Bildspel på skärmen (16:9)</PresentationFormat>
  <Paragraphs>278</Paragraphs>
  <Slides>14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Office-tema</vt:lpstr>
      <vt:lpstr>SLF höstseminariet, 30 november 2022 Möjliga effekter av ökad vedeldning och hur följer man upp?  Stina Ausmeel, Luftenheten, Naturvårdsverket </vt:lpstr>
      <vt:lpstr>Vedeldningens baksidor</vt:lpstr>
      <vt:lpstr>Utsläppsstatistik</vt:lpstr>
      <vt:lpstr>1/3 av små partiklar från vedeldning</vt:lpstr>
      <vt:lpstr>90 % av bens(a)pyren från vedeldning</vt:lpstr>
      <vt:lpstr>Begränsat mätunderlag från vedeldningsområden</vt:lpstr>
      <vt:lpstr>Bättre mätunderlag från de flesta andra EU-länderna</vt:lpstr>
      <vt:lpstr>Genomförda kartläggningar</vt:lpstr>
      <vt:lpstr>Våra planer (analyser &amp; vägledning)</vt:lpstr>
      <vt:lpstr>Behov av att kartlägga</vt:lpstr>
      <vt:lpstr>Hur kontrollera B(a)P?</vt:lpstr>
      <vt:lpstr>Uppföljning av hälsoutfall</vt:lpstr>
      <vt:lpstr>Länkar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SLF höstseminariet, 30 november 2022 Möjliga effekter av ökad vedeldning och hur följer man upp?  Stina Ausmeel, Luftenheten, Naturvårdsverket </dc:title>
  <dc:creator>Ross-Jones, Matthew</dc:creator>
  <cp:lastModifiedBy>Maria Ullerstam</cp:lastModifiedBy>
  <cp:revision>1</cp:revision>
  <dcterms:created xsi:type="dcterms:W3CDTF">2022-11-21T10:13:08Z</dcterms:created>
  <dcterms:modified xsi:type="dcterms:W3CDTF">2022-11-30T07:29:09Z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0x010100D182BB934FF9034AB0A2737C64496FE6</vt:lpwstr>
  </property>
</Properties>
</file>